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9"/>
  </p:notesMasterIdLst>
  <p:handoutMasterIdLst>
    <p:handoutMasterId r:id="rId20"/>
  </p:handoutMasterIdLst>
  <p:sldIdLst>
    <p:sldId id="321" r:id="rId7"/>
    <p:sldId id="308" r:id="rId8"/>
    <p:sldId id="532" r:id="rId9"/>
    <p:sldId id="553" r:id="rId10"/>
    <p:sldId id="548" r:id="rId11"/>
    <p:sldId id="550" r:id="rId12"/>
    <p:sldId id="551" r:id="rId13"/>
    <p:sldId id="549" r:id="rId14"/>
    <p:sldId id="554" r:id="rId15"/>
    <p:sldId id="555" r:id="rId16"/>
    <p:sldId id="552" r:id="rId17"/>
    <p:sldId id="318"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6" clrIdx="3"/>
  <p:cmAuthor id="3" name="ralfieri" initials="ra" lastIdx="2" clrIdx="8"/>
  <p:cmAuthor id="4" name="Megan Capel" initials="MC" lastIdx="11"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3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3"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Rachael Andrie" initials="RA" lastIdx="12" clrIdx="15">
    <p:extLst>
      <p:ext uri="{19B8F6BF-5375-455C-9EA6-DF929625EA0E}">
        <p15:presenceInfo xmlns:p15="http://schemas.microsoft.com/office/powerpoint/2012/main" userId="S::randrie@clinicaloptions.com::311027c1-cf79-416d-b346-5f38dcd95c11" providerId="AD"/>
      </p:ext>
    </p:extLst>
  </p:cmAuthor>
  <p:cmAuthor id="17" name="Kara Nyberg" initials="KN" lastIdx="3" clrIdx="16">
    <p:extLst>
      <p:ext uri="{19B8F6BF-5375-455C-9EA6-DF929625EA0E}">
        <p15:presenceInfo xmlns:p15="http://schemas.microsoft.com/office/powerpoint/2012/main" userId="63b453b522a604bf" providerId="Windows Live"/>
      </p:ext>
    </p:extLst>
  </p:cmAuthor>
  <p:cmAuthor id="18" name="Vanessa Carter" initials="VC" lastIdx="12" clrIdx="17">
    <p:extLst>
      <p:ext uri="{19B8F6BF-5375-455C-9EA6-DF929625EA0E}">
        <p15:presenceInfo xmlns:p15="http://schemas.microsoft.com/office/powerpoint/2012/main" userId="S::vcarter@clinicaloptions.com::9ce73b1e-6b1e-4cab-b34f-91637f33dd50" providerId="AD"/>
      </p:ext>
    </p:extLst>
  </p:cmAuthor>
  <p:cmAuthor id="19" name="CLINICALOPTIONS\tquill" initials="C" lastIdx="1" clrIdx="18">
    <p:extLst>
      <p:ext uri="{19B8F6BF-5375-455C-9EA6-DF929625EA0E}">
        <p15:presenceInfo xmlns:p15="http://schemas.microsoft.com/office/powerpoint/2012/main" userId="CLINICALOPTIONS\tquill" providerId="None"/>
      </p:ext>
    </p:extLst>
  </p:cmAuthor>
  <p:cmAuthor id="20" name="Christy Seals" initials="CS" lastIdx="5" clrIdx="19">
    <p:extLst>
      <p:ext uri="{19B8F6BF-5375-455C-9EA6-DF929625EA0E}">
        <p15:presenceInfo xmlns:p15="http://schemas.microsoft.com/office/powerpoint/2012/main" userId="S::cseals@clinicaloptions.com::0852e532-1f9e-4bbf-9b56-be19a9543a31" providerId="AD"/>
      </p:ext>
    </p:extLst>
  </p:cmAuthor>
  <p:cmAuthor id="21" name="Jaime Flores" initials="JF" lastIdx="3" clrIdx="20">
    <p:extLst>
      <p:ext uri="{19B8F6BF-5375-455C-9EA6-DF929625EA0E}">
        <p15:presenceInfo xmlns:p15="http://schemas.microsoft.com/office/powerpoint/2012/main" userId="S::jaime@jaime-flores.com::8b2dc643-5a6a-415b-b6b2-7c918b013cb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7090A"/>
    <a:srgbClr val="00823B"/>
    <a:srgbClr val="015873"/>
    <a:srgbClr val="046376"/>
    <a:srgbClr val="013763"/>
    <a:srgbClr val="033453"/>
    <a:srgbClr val="006264"/>
    <a:srgbClr val="FDB338"/>
    <a:srgbClr val="682E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253A23-F1EF-4CE9-BDFB-1BDE7D4D0F69}" v="19" dt="2023-09-12T21:16:50.657"/>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078" autoAdjust="0"/>
  </p:normalViewPr>
  <p:slideViewPr>
    <p:cSldViewPr snapToGrid="0">
      <p:cViewPr varScale="1">
        <p:scale>
          <a:sx n="103" d="100"/>
          <a:sy n="103" d="100"/>
        </p:scale>
        <p:origin x="114" y="96"/>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00" d="100"/>
        <a:sy n="100" d="100"/>
      </p:scale>
      <p:origin x="0" y="-129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28397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1397582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a:t>
            </a:r>
            <a:r>
              <a:rPr lang="en-US" i="1" dirty="0">
                <a:latin typeface="Calibri" panose="020F0502020204030204" pitchFamily="34" charset="0"/>
                <a:cs typeface="Calibri" panose="020F0502020204030204" pitchFamily="34" charset="0"/>
              </a:rPr>
              <a:t>–</a:t>
            </a:r>
            <a:r>
              <a:rPr lang="en-US" i="1" dirty="0"/>
              <a:t>drug conjugate; I-DXd, i</a:t>
            </a:r>
            <a:r>
              <a:rPr lang="en-US" altLang="en-US" sz="1200" i="1" dirty="0"/>
              <a:t>finatamab deruxtecan; </a:t>
            </a:r>
            <a:r>
              <a:rPr lang="en-US" i="1" dirty="0"/>
              <a:t>mAb, monoclonal antibody; SCLC, 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1686387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AESI, adverse events of special interest; BL, baseline; DCR, disease control rate; DLT, dose-limiting toxicity; DoR, duration of response; ESCC, esophageal squamous cell carcinoma; HNSCC, head and neck squamous cell carcinoma; I-DXd, </a:t>
            </a:r>
            <a:r>
              <a:rPr lang="en-US" sz="1200" b="0" i="1" dirty="0"/>
              <a:t>i</a:t>
            </a:r>
            <a:r>
              <a:rPr lang="en-US" altLang="en-US" sz="1200" b="0" i="1" dirty="0"/>
              <a:t>finatamab deruxtecan; IHC, immunohistochemistry; mCRPC, metastatic castration-resistant prostate cancer; ORR, objective response rate; PK, pharmacokinetics; PFS, progression-free survival; ORR, objective response rate; OS, overall survival; SAE, serious adverse event; SCLC, small-cell lung cancer; sqNSCLC, squamous non-small-cell lung cancer; TEAE, treatment-emergent adverse event.</a:t>
            </a:r>
            <a:endParaRPr lang="en-US"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463493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ECOG, Eastern Cooperative Oncology Group; I-DXd, </a:t>
            </a:r>
            <a:r>
              <a:rPr lang="en-US" sz="1200" i="1" dirty="0"/>
              <a:t>i</a:t>
            </a:r>
            <a:r>
              <a:rPr lang="en-US" altLang="en-US" sz="1200" i="1" dirty="0"/>
              <a:t>finatamab deruxtecan; PS, performance status; </a:t>
            </a:r>
            <a:r>
              <a:rPr lang="en-US" sz="1200" i="1" dirty="0">
                <a:latin typeface="Arial" panose="020B0604020202020204" pitchFamily="34" charset="0"/>
                <a:cs typeface="Arial" panose="020B0604020202020204" pitchFamily="34" charset="0"/>
              </a:rPr>
              <a:t>SCLC, small-cell lung cancer</a:t>
            </a:r>
            <a:r>
              <a:rPr lang="en-US" altLang="en-US" sz="1200" i="1" dirty="0"/>
              <a: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7009444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CR, complete response; DoR, duration of response; I-DXd, i</a:t>
            </a:r>
            <a:r>
              <a:rPr lang="en-US" altLang="en-US" sz="1200" i="1" dirty="0"/>
              <a:t>finatamab deruxtecan; ORR, objective response rate; PR, partial response; RECIST, Response Evaluation Criteria in Solid Tumors; </a:t>
            </a:r>
            <a:r>
              <a:rPr lang="en-US" sz="1200" i="1" dirty="0">
                <a:latin typeface="Arial" panose="020B0604020202020204" pitchFamily="34" charset="0"/>
                <a:cs typeface="Arial" panose="020B0604020202020204" pitchFamily="34" charset="0"/>
              </a:rPr>
              <a:t>SCLC, small-cell lung cancer.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7367151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I-DXd, i</a:t>
            </a:r>
            <a:r>
              <a:rPr lang="en-US" altLang="en-US" sz="1200" i="1" dirty="0"/>
              <a:t>finatamab deruxtecan; NE, not evaluable; OS, overall survival; PFS, progression-free survival; </a:t>
            </a:r>
            <a:r>
              <a:rPr lang="en-US" sz="1200" i="1" dirty="0">
                <a:latin typeface="Arial" panose="020B0604020202020204" pitchFamily="34" charset="0"/>
                <a:cs typeface="Arial" panose="020B0604020202020204" pitchFamily="34" charset="0"/>
              </a:rPr>
              <a:t>SCLC, small-cell lung cancer.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4918551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t> I-DXd, i</a:t>
            </a:r>
            <a:r>
              <a:rPr lang="en-US" altLang="en-US" sz="800" i="1" dirty="0"/>
              <a:t>finatamab deruxtecan; </a:t>
            </a:r>
            <a:r>
              <a:rPr lang="en-US" sz="800" i="1" dirty="0">
                <a:latin typeface="Arial" panose="020B0604020202020204" pitchFamily="34" charset="0"/>
                <a:cs typeface="Arial" panose="020B0604020202020204" pitchFamily="34" charset="0"/>
              </a:rPr>
              <a:t>ILD, interstitial lung disease; SCLC, small-cell lung cancer; TEAE, treatment-emergent adverse event.</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276940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t> I-DXd, i</a:t>
            </a:r>
            <a:r>
              <a:rPr lang="en-US" altLang="en-US" sz="800" i="1" dirty="0"/>
              <a:t>finatamab deruxtecan; </a:t>
            </a:r>
            <a:r>
              <a:rPr lang="en-US" sz="800" i="1" dirty="0">
                <a:latin typeface="Arial" panose="020B0604020202020204" pitchFamily="34" charset="0"/>
                <a:cs typeface="Arial" panose="020B0604020202020204" pitchFamily="34" charset="0"/>
              </a:rPr>
              <a:t>ILD, interstitial lung disease; IRR, infusion-related reaction; SCLC, small-cell lung cancer; TEAE, treatment-emergent adverse event.</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55245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BL, baseline; BOR, best overall response; CR, complete response; I-DXd, i</a:t>
            </a:r>
            <a:r>
              <a:rPr lang="en-US" altLang="en-US" sz="1200" i="1" dirty="0"/>
              <a:t>finatamab deruxtecan; NE, not evaluable; ORR, objective response rate; OS, overall survival; PD, progressive disease; PFS, progression-free survival; PR, partial response; </a:t>
            </a:r>
            <a:r>
              <a:rPr lang="en-US" sz="1200" i="1" dirty="0">
                <a:latin typeface="Arial" panose="020B0604020202020204" pitchFamily="34" charset="0"/>
                <a:cs typeface="Arial" panose="020B0604020202020204" pitchFamily="34" charset="0"/>
              </a:rPr>
              <a:t>SCLC, small-cell lung cancer; SD, stable disease.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7141086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ADC, antibody–drug conjugate; DoR, duration of response, I-DXd, i</a:t>
            </a:r>
            <a:r>
              <a:rPr lang="en-US" altLang="en-US" sz="1200" i="1" dirty="0"/>
              <a:t>finatamab deruxtecan; ORR, objective response rate; OS, overall survival; PFS, progression-free survival; </a:t>
            </a:r>
            <a:r>
              <a:rPr lang="en-US" sz="1200" i="1" dirty="0">
                <a:latin typeface="Arial" panose="020B0604020202020204" pitchFamily="34" charset="0"/>
                <a:cs typeface="Arial" panose="020B0604020202020204" pitchFamily="34" charset="0"/>
              </a:rPr>
              <a:t>SCLC, small-cell lung cancer; TEAE, treatment-emergent adverse event.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5415349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Subgroup Analysis of Patients With Refractory SCLC From a Phase I/II Trial Evaluating the </a:t>
            </a:r>
            <a:br>
              <a:rPr lang="en-US" altLang="en-US" sz="4000" dirty="0"/>
            </a:br>
            <a:r>
              <a:rPr lang="en-US" altLang="en-US" sz="4000" dirty="0"/>
              <a:t>Novel ADC Ifinatamab Deruxtecan</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184690"/>
            <a:ext cx="47804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Daiichi Sankyo, Inc; Gilead Sciences Inc.; and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49" y="3221038"/>
            <a:ext cx="9999009"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IASLC WCLC 2023 Conference</a:t>
            </a:r>
            <a:r>
              <a:rPr lang="en-US" sz="1600" i="1" kern="0" dirty="0">
                <a:solidFill>
                  <a:schemeClr val="bg2"/>
                </a:solidFill>
                <a:latin typeface="Calibri"/>
                <a:ea typeface="+mj-ea"/>
                <a:cs typeface="Calibri"/>
              </a:rPr>
              <a:t>, September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2" name="Text Box 19">
            <a:extLst>
              <a:ext uri="{FF2B5EF4-FFF2-40B4-BE49-F238E27FC236}">
                <a16:creationId xmlns:a16="http://schemas.microsoft.com/office/drawing/2014/main" id="{94CA8A4B-F9D7-BF1D-F613-559CF050BBBE}"/>
              </a:ext>
            </a:extLst>
          </p:cNvPr>
          <p:cNvSpPr txBox="1">
            <a:spLocks noChangeArrowheads="1"/>
          </p:cNvSpPr>
          <p:nvPr/>
        </p:nvSpPr>
        <p:spPr bwMode="auto">
          <a:xfrm>
            <a:off x="437991" y="5919687"/>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839013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Phase I/II Study of I-DXd in Refractory SCLC: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11172986" cy="4650686"/>
          </a:xfrm>
        </p:spPr>
        <p:txBody>
          <a:bodyPr/>
          <a:lstStyle/>
          <a:p>
            <a:r>
              <a:rPr lang="en-US" altLang="en-US" sz="2400" dirty="0"/>
              <a:t>B7 homolog 3 (ie, CD276) is a transmembrane immunoregulatory protein that is overexpressed in several cancers and linked to disease progression, shorter survival</a:t>
            </a:r>
            <a:r>
              <a:rPr lang="en-US" altLang="en-US" sz="2400" baseline="30000" dirty="0"/>
              <a:t>1-5</a:t>
            </a:r>
          </a:p>
          <a:p>
            <a:r>
              <a:rPr lang="en-US" altLang="en-US" sz="2400" dirty="0"/>
              <a:t>I-DXd (DS-7300) is a B7-H3–directed ADC with a drug-to-antibody ratio of ~4 that elicits both direct and bystander antitumor effects</a:t>
            </a:r>
            <a:r>
              <a:rPr lang="en-US" altLang="en-US" sz="2400" baseline="30000" dirty="0"/>
              <a:t>6-8</a:t>
            </a:r>
          </a:p>
          <a:p>
            <a:pPr lvl="1"/>
            <a:r>
              <a:rPr lang="en-US" altLang="en-US" sz="2200" dirty="0"/>
              <a:t>The 3 key I-DXd components include: (1) a humanized anti–B7-H3 IgG1 mAb, (2) a high-potency topoisomerase I inhibitor payload (DXd, an exatecan derivative) with a short systemic half-life, and (3) a stable, tumor-selective tetrapeptide-based cleavable linker</a:t>
            </a:r>
          </a:p>
          <a:p>
            <a:pPr lvl="1"/>
            <a:r>
              <a:rPr lang="en-US" altLang="en-US" sz="2200" dirty="0"/>
              <a:t>Preliminary results with I-DXd demonstrated antitumor activity with tolerable safety across pretreated advanced solid tumors</a:t>
            </a:r>
            <a:r>
              <a:rPr lang="en-US" altLang="en-US" sz="2200" baseline="30000" dirty="0"/>
              <a:t>9,10</a:t>
            </a:r>
          </a:p>
          <a:p>
            <a:r>
              <a:rPr lang="en-US" altLang="en-US" sz="2400" dirty="0"/>
              <a:t>Current study reports efficacy, safety of single-agent I-DXd in patients with refractory SCLC from dose-escalation phase of a phase I/II study across multiple tumor types</a:t>
            </a:r>
            <a:r>
              <a:rPr lang="en-US" altLang="en-US" sz="2400" baseline="30000" dirty="0"/>
              <a:t>11</a:t>
            </a:r>
            <a:endParaRPr lang="en-US" altLang="en-US" sz="2400" dirty="0"/>
          </a:p>
          <a:p>
            <a:pPr lvl="1"/>
            <a:endParaRPr lang="en-US" altLang="en-US" sz="2400" dirty="0"/>
          </a:p>
          <a:p>
            <a:pPr lvl="1"/>
            <a:endParaRPr lang="en-US" altLang="en-US" sz="2400" dirty="0"/>
          </a:p>
          <a:p>
            <a:pPr lvl="1"/>
            <a:endParaRPr lang="en-US" altLang="en-US" sz="2400" dirty="0"/>
          </a:p>
          <a:p>
            <a:pPr lvl="1"/>
            <a:endParaRPr lang="en-US" altLang="en-US" sz="24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5893298"/>
            <a:ext cx="757198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100" b="0" dirty="0">
                <a:solidFill>
                  <a:schemeClr val="bg2"/>
                </a:solidFill>
                <a:latin typeface="Calibri" panose="020F0502020204030204" pitchFamily="34" charset="0"/>
              </a:rPr>
              <a:t>1. Yamato. AACR-NCI-EORTC 2020. Abstr 28. 2. Dong. Front Oncol. 2018;8:264. 3. Picarda. Clin Cancer Res. 2016;22:3425. </a:t>
            </a:r>
            <a:br>
              <a:rPr lang="en-US" altLang="en-US" sz="1100" b="0" dirty="0">
                <a:solidFill>
                  <a:schemeClr val="bg2"/>
                </a:solidFill>
                <a:latin typeface="Calibri" panose="020F0502020204030204" pitchFamily="34" charset="0"/>
              </a:rPr>
            </a:br>
            <a:r>
              <a:rPr lang="en-US" altLang="en-US" sz="1100" b="0" dirty="0">
                <a:solidFill>
                  <a:schemeClr val="bg2"/>
                </a:solidFill>
                <a:latin typeface="Calibri" panose="020F0502020204030204" pitchFamily="34" charset="0"/>
              </a:rPr>
              <a:t>4. Bendell. JCO. 2020;39(15 suppl 1). Abstr TPS3646. 5. Kontos. Clin Cancer Res. 2021;27:1227. 6. Yamato. Mol Cancer Ther. 2022;21:635. 7. Ogitani. Cancer Sci. 2016;107:1039. 8. Katsumata. AACR 2023. Abstr 4891. 9. Johnson. ESMO 2021. Abstr 5130. 10. Doi. ESMO 2022. Abstr 4530. 11. Johnson. WCLC 2023. Abstr OA05.05.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Phase I/II Study of I-DXd in Refractory SCLC: </a:t>
            </a:r>
            <a:br>
              <a:rPr lang="en-US" dirty="0"/>
            </a:br>
            <a:r>
              <a:rPr lang="en-US" dirty="0"/>
              <a:t>Study Design</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10877529" cy="407683"/>
          </a:xfrm>
        </p:spPr>
        <p:txBody>
          <a:bodyPr/>
          <a:lstStyle/>
          <a:p>
            <a:pPr marL="234950" indent="-234950"/>
            <a:r>
              <a:rPr lang="en-US" sz="2000" dirty="0"/>
              <a:t>Multicenter, open-label, first-in-human phase I/II study (DS7300-A-J101; data cutoff: Jan 31, 2023)</a:t>
            </a:r>
            <a:endParaRPr lang="en-US" sz="2000" baseline="30000" dirty="0"/>
          </a:p>
          <a:p>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Johnson. WCLC 2023. Abstr OA05.05.</a:t>
            </a:r>
          </a:p>
        </p:txBody>
      </p:sp>
      <p:sp>
        <p:nvSpPr>
          <p:cNvPr id="2" name="Content Placeholder 2">
            <a:extLst>
              <a:ext uri="{FF2B5EF4-FFF2-40B4-BE49-F238E27FC236}">
                <a16:creationId xmlns:a16="http://schemas.microsoft.com/office/drawing/2014/main" id="{F41178EF-DD53-92B6-4C63-DDC227639930}"/>
              </a:ext>
            </a:extLst>
          </p:cNvPr>
          <p:cNvSpPr txBox="1">
            <a:spLocks/>
          </p:cNvSpPr>
          <p:nvPr/>
        </p:nvSpPr>
        <p:spPr bwMode="auto">
          <a:xfrm>
            <a:off x="619919" y="5472875"/>
            <a:ext cx="11127827" cy="74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234950" indent="-234950">
              <a:spcBef>
                <a:spcPts val="400"/>
              </a:spcBef>
            </a:pPr>
            <a:r>
              <a:rPr lang="en-US" sz="2000" b="1" dirty="0"/>
              <a:t>Primary endpoints: </a:t>
            </a:r>
            <a:r>
              <a:rPr lang="en-US" sz="2000" b="0" i="1" dirty="0"/>
              <a:t>dose escalation: </a:t>
            </a:r>
            <a:r>
              <a:rPr lang="en-US" sz="2000" b="0" dirty="0"/>
              <a:t>DLTs, SAEs, TEAEs, AESI; </a:t>
            </a:r>
            <a:r>
              <a:rPr lang="en-US" sz="2000" b="0" i="1" dirty="0"/>
              <a:t>dose expansion: </a:t>
            </a:r>
            <a:r>
              <a:rPr lang="en-US" sz="2000" b="0" dirty="0"/>
              <a:t>ORR, DoR, DCR, PFS, OS</a:t>
            </a:r>
          </a:p>
          <a:p>
            <a:pPr marL="234950" indent="-234950">
              <a:spcBef>
                <a:spcPts val="400"/>
              </a:spcBef>
            </a:pPr>
            <a:r>
              <a:rPr lang="en-US" sz="2000" kern="0" dirty="0"/>
              <a:t>Key s</a:t>
            </a:r>
            <a:r>
              <a:rPr lang="en-US" sz="2000" b="1" kern="0" dirty="0"/>
              <a:t>econdary endpoints: </a:t>
            </a:r>
            <a:r>
              <a:rPr lang="en-US" sz="2000" b="0" kern="0" dirty="0"/>
              <a:t>PK, immunogenicity</a:t>
            </a:r>
            <a:endParaRPr lang="en-US" sz="2000" b="0" kern="0" baseline="30000" dirty="0"/>
          </a:p>
        </p:txBody>
      </p:sp>
      <p:sp>
        <p:nvSpPr>
          <p:cNvPr id="3" name="Rectangle 49">
            <a:extLst>
              <a:ext uri="{FF2B5EF4-FFF2-40B4-BE49-F238E27FC236}">
                <a16:creationId xmlns:a16="http://schemas.microsoft.com/office/drawing/2014/main" id="{FD116D2E-F6D8-B5A1-B272-9F61DF79BD48}"/>
              </a:ext>
            </a:extLst>
          </p:cNvPr>
          <p:cNvSpPr>
            <a:spLocks noChangeArrowheads="1"/>
          </p:cNvSpPr>
          <p:nvPr/>
        </p:nvSpPr>
        <p:spPr bwMode="auto">
          <a:xfrm>
            <a:off x="4358025" y="2287993"/>
            <a:ext cx="3244748" cy="59040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I-DXd </a:t>
            </a:r>
            <a:r>
              <a:rPr lang="en-US" altLang="en-US" sz="1800" b="0" dirty="0">
                <a:solidFill>
                  <a:schemeClr val="tx1"/>
                </a:solidFill>
                <a:latin typeface="Calibri" panose="020F0502020204030204" pitchFamily="34" charset="0"/>
              </a:rPr>
              <a:t>IV Q3W</a:t>
            </a:r>
          </a:p>
        </p:txBody>
      </p:sp>
      <p:sp>
        <p:nvSpPr>
          <p:cNvPr id="6" name="Line 54">
            <a:extLst>
              <a:ext uri="{FF2B5EF4-FFF2-40B4-BE49-F238E27FC236}">
                <a16:creationId xmlns:a16="http://schemas.microsoft.com/office/drawing/2014/main" id="{92BE8ECB-E5B8-4208-35BB-4ADFD051C439}"/>
              </a:ext>
            </a:extLst>
          </p:cNvPr>
          <p:cNvSpPr>
            <a:spLocks noChangeShapeType="1"/>
          </p:cNvSpPr>
          <p:nvPr/>
        </p:nvSpPr>
        <p:spPr bwMode="auto">
          <a:xfrm flipV="1">
            <a:off x="3705468" y="2582554"/>
            <a:ext cx="5161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7" name="Text Box 45">
            <a:extLst>
              <a:ext uri="{FF2B5EF4-FFF2-40B4-BE49-F238E27FC236}">
                <a16:creationId xmlns:a16="http://schemas.microsoft.com/office/drawing/2014/main" id="{21F18BB0-39C3-0536-075E-C28594FBC63C}"/>
              </a:ext>
            </a:extLst>
          </p:cNvPr>
          <p:cNvSpPr txBox="1">
            <a:spLocks noChangeArrowheads="1"/>
          </p:cNvSpPr>
          <p:nvPr/>
        </p:nvSpPr>
        <p:spPr bwMode="auto">
          <a:xfrm>
            <a:off x="928709" y="2086288"/>
            <a:ext cx="2860452"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Patients with advanced/unresectable or metastatic solid tumors*; </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no prospective selection for </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B7-H3 expression</a:t>
            </a:r>
            <a:r>
              <a:rPr lang="en-US" sz="1600" b="0" baseline="30000" dirty="0">
                <a:solidFill>
                  <a:schemeClr val="bg1"/>
                </a:solidFill>
                <a:latin typeface="+mn-lt"/>
              </a:rPr>
              <a:t>†</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(N ≈ 205 overall;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N = 22 with SCLC)</a:t>
            </a:r>
          </a:p>
        </p:txBody>
      </p:sp>
      <p:sp>
        <p:nvSpPr>
          <p:cNvPr id="12" name="TextBox 11">
            <a:extLst>
              <a:ext uri="{FF2B5EF4-FFF2-40B4-BE49-F238E27FC236}">
                <a16:creationId xmlns:a16="http://schemas.microsoft.com/office/drawing/2014/main" id="{46ED920F-4DE2-E108-7979-DD020DCB9023}"/>
              </a:ext>
            </a:extLst>
          </p:cNvPr>
          <p:cNvSpPr txBox="1"/>
          <p:nvPr/>
        </p:nvSpPr>
        <p:spPr bwMode="auto">
          <a:xfrm>
            <a:off x="626858" y="4085309"/>
            <a:ext cx="386067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*Tumor types: HNSCC, ESCC, mCRPC, sqNSCLC, SCLC, bladder cancer, sarcoma, endometrial cancer, melanoma, and breast cancer.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BL tumor biopsies retrospectively examined for B7-H3 by IHC. </a:t>
            </a:r>
            <a:br>
              <a:rPr lang="en-US" sz="1200" b="0" dirty="0">
                <a:solidFill>
                  <a:schemeClr val="bg1"/>
                </a:solidFill>
                <a:latin typeface="Calibri" panose="020F0502020204030204" pitchFamily="34" charset="0"/>
              </a:rPr>
            </a:b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Minimum effective dose. </a:t>
            </a:r>
            <a:r>
              <a:rPr kumimoji="0" lang="en-US" sz="1200" b="0" i="0" u="none" strike="noStrike" kern="1200" cap="none" spc="0" normalizeH="0" baseline="30000" noProof="0" dirty="0">
                <a:ln>
                  <a:noFill/>
                </a:ln>
                <a:solidFill>
                  <a:schemeClr val="bg1"/>
                </a:solidFill>
                <a:uLnTx/>
                <a:uFillTx/>
                <a:ea typeface="+mn-ea"/>
                <a:cs typeface="+mn-cs"/>
              </a:rPr>
              <a:t>§</a:t>
            </a:r>
            <a:r>
              <a:rPr lang="en-US" sz="1200" b="0" dirty="0">
                <a:solidFill>
                  <a:schemeClr val="bg1"/>
                </a:solidFill>
                <a:latin typeface="Calibri" panose="020F0502020204030204" pitchFamily="34" charset="0"/>
              </a:rPr>
              <a:t>n = 1 not evaluable for efficacy.</a:t>
            </a:r>
          </a:p>
        </p:txBody>
      </p:sp>
      <p:sp>
        <p:nvSpPr>
          <p:cNvPr id="14" name="TextBox 13">
            <a:extLst>
              <a:ext uri="{FF2B5EF4-FFF2-40B4-BE49-F238E27FC236}">
                <a16:creationId xmlns:a16="http://schemas.microsoft.com/office/drawing/2014/main" id="{5600FEDE-FB5B-95CC-2166-BC22F315D01C}"/>
              </a:ext>
            </a:extLst>
          </p:cNvPr>
          <p:cNvSpPr txBox="1"/>
          <p:nvPr/>
        </p:nvSpPr>
        <p:spPr bwMode="auto">
          <a:xfrm>
            <a:off x="4270027" y="1920730"/>
            <a:ext cx="39070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i="1" dirty="0">
                <a:solidFill>
                  <a:schemeClr val="bg1"/>
                </a:solidFill>
                <a:latin typeface="Calibri" panose="020F0502020204030204" pitchFamily="34" charset="0"/>
              </a:rPr>
              <a:t>Dose Escalation (Patients With SCLC Shown)</a:t>
            </a:r>
          </a:p>
        </p:txBody>
      </p:sp>
      <p:sp>
        <p:nvSpPr>
          <p:cNvPr id="15" name="Line 54">
            <a:extLst>
              <a:ext uri="{FF2B5EF4-FFF2-40B4-BE49-F238E27FC236}">
                <a16:creationId xmlns:a16="http://schemas.microsoft.com/office/drawing/2014/main" id="{D85E6173-9D51-BAFE-9D53-B7D3B33A3998}"/>
              </a:ext>
            </a:extLst>
          </p:cNvPr>
          <p:cNvSpPr>
            <a:spLocks noChangeShapeType="1"/>
          </p:cNvSpPr>
          <p:nvPr/>
        </p:nvSpPr>
        <p:spPr bwMode="auto">
          <a:xfrm flipV="1">
            <a:off x="7731173" y="2582554"/>
            <a:ext cx="5161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6" name="Rectangle 49">
            <a:extLst>
              <a:ext uri="{FF2B5EF4-FFF2-40B4-BE49-F238E27FC236}">
                <a16:creationId xmlns:a16="http://schemas.microsoft.com/office/drawing/2014/main" id="{560756DB-8653-1B23-BE1E-A7CEBA6599DA}"/>
              </a:ext>
            </a:extLst>
          </p:cNvPr>
          <p:cNvSpPr>
            <a:spLocks noChangeArrowheads="1"/>
          </p:cNvSpPr>
          <p:nvPr/>
        </p:nvSpPr>
        <p:spPr bwMode="auto">
          <a:xfrm>
            <a:off x="8320394" y="2283283"/>
            <a:ext cx="3244748" cy="59040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I-DXd </a:t>
            </a:r>
            <a:r>
              <a:rPr lang="en-US" altLang="en-US" sz="1800" b="0" dirty="0">
                <a:solidFill>
                  <a:schemeClr val="tx1"/>
                </a:solidFill>
                <a:latin typeface="Calibri" panose="020F0502020204030204" pitchFamily="34" charset="0"/>
              </a:rPr>
              <a:t>IV 12 mg/kg Q3W</a:t>
            </a:r>
          </a:p>
        </p:txBody>
      </p:sp>
      <p:sp>
        <p:nvSpPr>
          <p:cNvPr id="17" name="TextBox 16">
            <a:extLst>
              <a:ext uri="{FF2B5EF4-FFF2-40B4-BE49-F238E27FC236}">
                <a16:creationId xmlns:a16="http://schemas.microsoft.com/office/drawing/2014/main" id="{BF671637-70A6-FBFD-C194-DFE22F0A1F4B}"/>
              </a:ext>
            </a:extLst>
          </p:cNvPr>
          <p:cNvSpPr txBox="1"/>
          <p:nvPr/>
        </p:nvSpPr>
        <p:spPr bwMode="auto">
          <a:xfrm>
            <a:off x="9182784" y="1920730"/>
            <a:ext cx="15199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i="1" dirty="0">
                <a:solidFill>
                  <a:schemeClr val="bg1"/>
                </a:solidFill>
                <a:latin typeface="Calibri" panose="020F0502020204030204" pitchFamily="34" charset="0"/>
              </a:rPr>
              <a:t>Dose Expansion</a:t>
            </a:r>
          </a:p>
        </p:txBody>
      </p:sp>
      <p:sp>
        <p:nvSpPr>
          <p:cNvPr id="18" name="Rectangle 17">
            <a:extLst>
              <a:ext uri="{FF2B5EF4-FFF2-40B4-BE49-F238E27FC236}">
                <a16:creationId xmlns:a16="http://schemas.microsoft.com/office/drawing/2014/main" id="{FE6AC7E0-8326-301B-708F-65F2BEAED1DF}"/>
              </a:ext>
            </a:extLst>
          </p:cNvPr>
          <p:cNvSpPr/>
          <p:nvPr/>
        </p:nvSpPr>
        <p:spPr>
          <a:xfrm>
            <a:off x="5988155" y="2921322"/>
            <a:ext cx="1613811" cy="257369"/>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0" tIns="36000" rIns="0" bIns="36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uLnTx/>
                <a:uFillTx/>
                <a:ea typeface="+mn-ea"/>
                <a:cs typeface="+mn-cs"/>
              </a:rPr>
              <a:t>16.0 mg/kg (n = 2)</a:t>
            </a:r>
          </a:p>
        </p:txBody>
      </p:sp>
      <p:sp>
        <p:nvSpPr>
          <p:cNvPr id="19" name="Rectangle 18">
            <a:extLst>
              <a:ext uri="{FF2B5EF4-FFF2-40B4-BE49-F238E27FC236}">
                <a16:creationId xmlns:a16="http://schemas.microsoft.com/office/drawing/2014/main" id="{E33A0197-DFEE-FE9A-A3CF-AC70C7826A7C}"/>
              </a:ext>
            </a:extLst>
          </p:cNvPr>
          <p:cNvSpPr/>
          <p:nvPr/>
        </p:nvSpPr>
        <p:spPr>
          <a:xfrm>
            <a:off x="5797144" y="3212807"/>
            <a:ext cx="1613811" cy="257369"/>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0" tIns="36000" rIns="0" bIns="36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uLnTx/>
                <a:uFillTx/>
                <a:ea typeface="+mn-ea"/>
                <a:cs typeface="+mn-cs"/>
              </a:rPr>
              <a:t>12.0 mg/kg (n = 8)</a:t>
            </a:r>
          </a:p>
        </p:txBody>
      </p:sp>
      <p:sp>
        <p:nvSpPr>
          <p:cNvPr id="20" name="Rectangle 19">
            <a:extLst>
              <a:ext uri="{FF2B5EF4-FFF2-40B4-BE49-F238E27FC236}">
                <a16:creationId xmlns:a16="http://schemas.microsoft.com/office/drawing/2014/main" id="{C30777D6-C48E-7AB5-19EC-81160528AA76}"/>
              </a:ext>
            </a:extLst>
          </p:cNvPr>
          <p:cNvSpPr/>
          <p:nvPr/>
        </p:nvSpPr>
        <p:spPr>
          <a:xfrm>
            <a:off x="5584788" y="3506471"/>
            <a:ext cx="1613811" cy="257369"/>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0" tIns="36000" rIns="0" bIns="36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uLnTx/>
                <a:uFillTx/>
                <a:ea typeface="+mn-ea"/>
                <a:cs typeface="+mn-cs"/>
              </a:rPr>
              <a:t>8.0 mg/kg (n = 10)</a:t>
            </a:r>
          </a:p>
        </p:txBody>
      </p:sp>
      <p:sp>
        <p:nvSpPr>
          <p:cNvPr id="21" name="Rectangle 20">
            <a:extLst>
              <a:ext uri="{FF2B5EF4-FFF2-40B4-BE49-F238E27FC236}">
                <a16:creationId xmlns:a16="http://schemas.microsoft.com/office/drawing/2014/main" id="{9D461D6C-EA80-2749-A6B1-B7BFA3CC1B5F}"/>
              </a:ext>
            </a:extLst>
          </p:cNvPr>
          <p:cNvSpPr/>
          <p:nvPr/>
        </p:nvSpPr>
        <p:spPr>
          <a:xfrm>
            <a:off x="5319983" y="3804097"/>
            <a:ext cx="1613811" cy="257369"/>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0" tIns="36000" rIns="0" bIns="36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uLnTx/>
                <a:uFillTx/>
                <a:ea typeface="+mn-ea"/>
                <a:cs typeface="+mn-cs"/>
              </a:rPr>
              <a:t>6.4 mg/kg (n = 1)</a:t>
            </a:r>
          </a:p>
        </p:txBody>
      </p:sp>
      <p:sp>
        <p:nvSpPr>
          <p:cNvPr id="22" name="Rectangle 21">
            <a:extLst>
              <a:ext uri="{FF2B5EF4-FFF2-40B4-BE49-F238E27FC236}">
                <a16:creationId xmlns:a16="http://schemas.microsoft.com/office/drawing/2014/main" id="{15DF3835-4908-578E-732A-8AC9E91B0B9D}"/>
              </a:ext>
            </a:extLst>
          </p:cNvPr>
          <p:cNvSpPr/>
          <p:nvPr/>
        </p:nvSpPr>
        <p:spPr>
          <a:xfrm>
            <a:off x="5096898" y="4111614"/>
            <a:ext cx="1613811" cy="2573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en-US" sz="1200" b="0" dirty="0">
                <a:solidFill>
                  <a:schemeClr val="bg1"/>
                </a:solidFill>
              </a:rPr>
              <a:t>4.8 mg/kg</a:t>
            </a:r>
            <a:r>
              <a:rPr kumimoji="0" lang="en-US" sz="1200" b="0" i="0" u="none" strike="noStrike" kern="1200" cap="none" spc="0" normalizeH="0" baseline="30000" noProof="0" dirty="0">
                <a:ln>
                  <a:noFill/>
                </a:ln>
                <a:solidFill>
                  <a:schemeClr val="bg1"/>
                </a:solidFill>
                <a:uLnTx/>
                <a:uFillTx/>
                <a:ea typeface="+mn-ea"/>
                <a:cs typeface="+mn-cs"/>
              </a:rPr>
              <a:t>‡</a:t>
            </a:r>
            <a:r>
              <a:rPr lang="en-US" sz="1200" b="0" dirty="0">
                <a:solidFill>
                  <a:schemeClr val="bg1"/>
                </a:solidFill>
              </a:rPr>
              <a:t> (n = 0)</a:t>
            </a:r>
          </a:p>
        </p:txBody>
      </p:sp>
      <p:sp>
        <p:nvSpPr>
          <p:cNvPr id="23" name="Rectangle 22">
            <a:extLst>
              <a:ext uri="{FF2B5EF4-FFF2-40B4-BE49-F238E27FC236}">
                <a16:creationId xmlns:a16="http://schemas.microsoft.com/office/drawing/2014/main" id="{7BBF7930-B655-125A-37A7-6B1A8D74B920}"/>
              </a:ext>
            </a:extLst>
          </p:cNvPr>
          <p:cNvSpPr/>
          <p:nvPr/>
        </p:nvSpPr>
        <p:spPr>
          <a:xfrm>
            <a:off x="4874774" y="4406315"/>
            <a:ext cx="1613811" cy="257369"/>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0" tIns="36000" rIns="0" bIns="36000" rtlCol="0" anchor="ctr">
            <a:spAutoFit/>
          </a:bodyPr>
          <a:lstStyle/>
          <a:p>
            <a:pPr algn="ctr" eaLnBrk="1" fontAlgn="auto" hangingPunct="1">
              <a:spcBef>
                <a:spcPts val="0"/>
              </a:spcBef>
              <a:spcAft>
                <a:spcPts val="0"/>
              </a:spcAft>
            </a:pPr>
            <a:r>
              <a:rPr lang="en-US" sz="1200" b="0" dirty="0">
                <a:solidFill>
                  <a:schemeClr val="bg1"/>
                </a:solidFill>
              </a:rPr>
              <a:t>3.2 mg/kg (n = 1</a:t>
            </a:r>
            <a:r>
              <a:rPr lang="en-US" sz="1200" b="0" baseline="30000" dirty="0">
                <a:solidFill>
                  <a:schemeClr val="bg1"/>
                </a:solidFill>
              </a:rPr>
              <a:t>§</a:t>
            </a:r>
            <a:r>
              <a:rPr lang="en-US" sz="1200" b="0" dirty="0">
                <a:solidFill>
                  <a:schemeClr val="bg1"/>
                </a:solidFill>
              </a:rPr>
              <a:t>)</a:t>
            </a:r>
          </a:p>
        </p:txBody>
      </p:sp>
      <p:sp>
        <p:nvSpPr>
          <p:cNvPr id="24" name="Rectangle 23">
            <a:extLst>
              <a:ext uri="{FF2B5EF4-FFF2-40B4-BE49-F238E27FC236}">
                <a16:creationId xmlns:a16="http://schemas.microsoft.com/office/drawing/2014/main" id="{F9C9C566-125D-9219-0D62-499D62BA9BC0}"/>
              </a:ext>
            </a:extLst>
          </p:cNvPr>
          <p:cNvSpPr/>
          <p:nvPr/>
        </p:nvSpPr>
        <p:spPr>
          <a:xfrm>
            <a:off x="4587322" y="4698966"/>
            <a:ext cx="1613811" cy="2573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ea typeface="+mn-ea"/>
                <a:cs typeface="+mn-cs"/>
              </a:rPr>
              <a:t>1.6 mg/kg (n = 0) </a:t>
            </a:r>
          </a:p>
        </p:txBody>
      </p:sp>
      <p:sp>
        <p:nvSpPr>
          <p:cNvPr id="25" name="Rectangle 24">
            <a:extLst>
              <a:ext uri="{FF2B5EF4-FFF2-40B4-BE49-F238E27FC236}">
                <a16:creationId xmlns:a16="http://schemas.microsoft.com/office/drawing/2014/main" id="{33AE7AB8-ABE2-43D6-0C56-82A0ECE39E4C}"/>
              </a:ext>
            </a:extLst>
          </p:cNvPr>
          <p:cNvSpPr/>
          <p:nvPr/>
        </p:nvSpPr>
        <p:spPr>
          <a:xfrm>
            <a:off x="4358025" y="4996069"/>
            <a:ext cx="1613811" cy="2573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ea typeface="+mn-ea"/>
                <a:cs typeface="+mn-cs"/>
              </a:rPr>
              <a:t>0.8 mg/kg (n = 0) </a:t>
            </a:r>
          </a:p>
        </p:txBody>
      </p:sp>
      <p:sp>
        <p:nvSpPr>
          <p:cNvPr id="27" name="TextBox 26">
            <a:extLst>
              <a:ext uri="{FF2B5EF4-FFF2-40B4-BE49-F238E27FC236}">
                <a16:creationId xmlns:a16="http://schemas.microsoft.com/office/drawing/2014/main" id="{FA6C7E9A-FCCB-C60B-09B4-676184C190EB}"/>
              </a:ext>
            </a:extLst>
          </p:cNvPr>
          <p:cNvSpPr txBox="1"/>
          <p:nvPr/>
        </p:nvSpPr>
        <p:spPr bwMode="auto">
          <a:xfrm>
            <a:off x="3863719" y="2899383"/>
            <a:ext cx="1538896"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i="1" dirty="0">
                <a:solidFill>
                  <a:schemeClr val="bg1"/>
                </a:solidFill>
                <a:latin typeface="Calibri" panose="020F0502020204030204" pitchFamily="34" charset="0"/>
              </a:rPr>
              <a:t>Efficacy-evaluable patients with SCLC dosed at </a:t>
            </a:r>
          </a:p>
          <a:p>
            <a:pPr algn="ctr">
              <a:lnSpc>
                <a:spcPct val="100000"/>
              </a:lnSpc>
              <a:spcBef>
                <a:spcPts val="0"/>
              </a:spcBef>
              <a:spcAft>
                <a:spcPct val="0"/>
              </a:spcAft>
              <a:buClrTx/>
              <a:buFontTx/>
              <a:buNone/>
            </a:pPr>
            <a:r>
              <a:rPr lang="en-US" sz="1400" i="1" dirty="0">
                <a:solidFill>
                  <a:schemeClr val="bg1"/>
                </a:solidFill>
                <a:latin typeface="Calibri" panose="020F0502020204030204" pitchFamily="34" charset="0"/>
              </a:rPr>
              <a:t>≥6.4 mg/kg </a:t>
            </a:r>
          </a:p>
          <a:p>
            <a:pPr algn="ctr">
              <a:lnSpc>
                <a:spcPct val="100000"/>
              </a:lnSpc>
              <a:spcBef>
                <a:spcPts val="0"/>
              </a:spcBef>
              <a:spcAft>
                <a:spcPct val="0"/>
              </a:spcAft>
              <a:buClrTx/>
              <a:buFontTx/>
              <a:buNone/>
            </a:pPr>
            <a:r>
              <a:rPr lang="en-US" sz="1400" i="1" dirty="0">
                <a:solidFill>
                  <a:schemeClr val="bg1"/>
                </a:solidFill>
                <a:latin typeface="Calibri" panose="020F0502020204030204" pitchFamily="34" charset="0"/>
              </a:rPr>
              <a:t>(n = 21)</a:t>
            </a:r>
          </a:p>
        </p:txBody>
      </p:sp>
      <p:sp>
        <p:nvSpPr>
          <p:cNvPr id="28" name="Rectangle 27">
            <a:extLst>
              <a:ext uri="{FF2B5EF4-FFF2-40B4-BE49-F238E27FC236}">
                <a16:creationId xmlns:a16="http://schemas.microsoft.com/office/drawing/2014/main" id="{7EC4BFB4-8024-AFEC-3828-0E585CDE4BCC}"/>
              </a:ext>
            </a:extLst>
          </p:cNvPr>
          <p:cNvSpPr/>
          <p:nvPr/>
        </p:nvSpPr>
        <p:spPr>
          <a:xfrm>
            <a:off x="8320394" y="3838751"/>
            <a:ext cx="3244748" cy="360850"/>
          </a:xfrm>
          <a:prstGeom prst="rect">
            <a:avLst/>
          </a:prstGeom>
          <a:no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spAutoFit/>
          </a:bodyPr>
          <a:lstStyle/>
          <a:p>
            <a:pPr algn="ctr"/>
            <a:r>
              <a:rPr lang="en-US" sz="1400" b="0" dirty="0">
                <a:solidFill>
                  <a:schemeClr val="bg1"/>
                </a:solidFill>
                <a:cs typeface="Arial" panose="020B0604020202020204" pitchFamily="34" charset="0"/>
              </a:rPr>
              <a:t>Cohort 3: sqNSCLC (n = 20)</a:t>
            </a:r>
          </a:p>
        </p:txBody>
      </p:sp>
      <p:sp>
        <p:nvSpPr>
          <p:cNvPr id="29" name="Rectangle 28">
            <a:extLst>
              <a:ext uri="{FF2B5EF4-FFF2-40B4-BE49-F238E27FC236}">
                <a16:creationId xmlns:a16="http://schemas.microsoft.com/office/drawing/2014/main" id="{EAED39D5-96E2-ECCC-F44C-DCF348C9E0F7}"/>
              </a:ext>
            </a:extLst>
          </p:cNvPr>
          <p:cNvSpPr/>
          <p:nvPr/>
        </p:nvSpPr>
        <p:spPr>
          <a:xfrm>
            <a:off x="8320394" y="3381438"/>
            <a:ext cx="3244748" cy="360850"/>
          </a:xfrm>
          <a:prstGeom prst="rect">
            <a:avLst/>
          </a:prstGeom>
          <a:no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spAutoFit/>
          </a:bodyPr>
          <a:lstStyle/>
          <a:p>
            <a:pPr algn="ctr"/>
            <a:r>
              <a:rPr lang="en-US" sz="1400" b="0" dirty="0">
                <a:solidFill>
                  <a:schemeClr val="bg1"/>
                </a:solidFill>
                <a:cs typeface="Arial" panose="020B0604020202020204" pitchFamily="34" charset="0"/>
              </a:rPr>
              <a:t>Cohort 2: mCRPC (n = 40)</a:t>
            </a:r>
          </a:p>
        </p:txBody>
      </p:sp>
      <p:sp>
        <p:nvSpPr>
          <p:cNvPr id="30" name="Rectangle 29">
            <a:extLst>
              <a:ext uri="{FF2B5EF4-FFF2-40B4-BE49-F238E27FC236}">
                <a16:creationId xmlns:a16="http://schemas.microsoft.com/office/drawing/2014/main" id="{FFEFC908-88EB-7E79-A7EB-C84E9A5EFFB9}"/>
              </a:ext>
            </a:extLst>
          </p:cNvPr>
          <p:cNvSpPr/>
          <p:nvPr/>
        </p:nvSpPr>
        <p:spPr>
          <a:xfrm>
            <a:off x="8320394" y="2924124"/>
            <a:ext cx="3244748" cy="360850"/>
          </a:xfrm>
          <a:prstGeom prst="rect">
            <a:avLst/>
          </a:prstGeom>
          <a:no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spAutoFit/>
          </a:bodyPr>
          <a:lstStyle/>
          <a:p>
            <a:pPr algn="ctr"/>
            <a:r>
              <a:rPr lang="en-US" sz="1400" b="0" dirty="0">
                <a:solidFill>
                  <a:schemeClr val="bg1"/>
                </a:solidFill>
                <a:cs typeface="Arial" panose="020B0604020202020204" pitchFamily="34" charset="0"/>
              </a:rPr>
              <a:t>Cohort 1: ESCC (n = 25)</a:t>
            </a:r>
          </a:p>
        </p:txBody>
      </p:sp>
    </p:spTree>
    <p:extLst>
      <p:ext uri="{BB962C8B-B14F-4D97-AF65-F5344CB8AC3E}">
        <p14:creationId xmlns:p14="http://schemas.microsoft.com/office/powerpoint/2010/main" val="1708875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Phase I/II Study of I-DXd in Refractory SCLC: </a:t>
            </a:r>
            <a:br>
              <a:rPr lang="en-US" dirty="0"/>
            </a:br>
            <a:r>
              <a:rPr lang="en-US" dirty="0"/>
              <a:t>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Johnson. WCLC 2023. Abstr OA05.05.</a:t>
            </a:r>
          </a:p>
        </p:txBody>
      </p:sp>
      <p:graphicFrame>
        <p:nvGraphicFramePr>
          <p:cNvPr id="2" name="Group 3">
            <a:extLst>
              <a:ext uri="{FF2B5EF4-FFF2-40B4-BE49-F238E27FC236}">
                <a16:creationId xmlns:a16="http://schemas.microsoft.com/office/drawing/2014/main" id="{E357A6FA-8257-11BB-88D7-32AABE8625BA}"/>
              </a:ext>
            </a:extLst>
          </p:cNvPr>
          <p:cNvGraphicFramePr>
            <a:graphicFrameLocks/>
          </p:cNvGraphicFramePr>
          <p:nvPr>
            <p:extLst>
              <p:ext uri="{D42A27DB-BD31-4B8C-83A1-F6EECF244321}">
                <p14:modId xmlns:p14="http://schemas.microsoft.com/office/powerpoint/2010/main" val="3479202360"/>
              </p:ext>
            </p:extLst>
          </p:nvPr>
        </p:nvGraphicFramePr>
        <p:xfrm>
          <a:off x="727076" y="1604963"/>
          <a:ext cx="10755127" cy="4057391"/>
        </p:xfrm>
        <a:graphic>
          <a:graphicData uri="http://schemas.openxmlformats.org/drawingml/2006/table">
            <a:tbl>
              <a:tblPr/>
              <a:tblGrid>
                <a:gridCol w="5660277">
                  <a:extLst>
                    <a:ext uri="{9D8B030D-6E8A-4147-A177-3AD203B41FA5}">
                      <a16:colId xmlns:a16="http://schemas.microsoft.com/office/drawing/2014/main" val="20000"/>
                    </a:ext>
                  </a:extLst>
                </a:gridCol>
                <a:gridCol w="5094850">
                  <a:extLst>
                    <a:ext uri="{9D8B030D-6E8A-4147-A177-3AD203B41FA5}">
                      <a16:colId xmlns:a16="http://schemas.microsoft.com/office/drawing/2014/main" val="20001"/>
                    </a:ext>
                  </a:extLst>
                </a:gridCol>
              </a:tblGrid>
              <a:tr h="291338">
                <a:tc>
                  <a:txBody>
                    <a:bodyPr/>
                    <a:lstStyle/>
                    <a:p>
                      <a:pPr marL="0" marR="0" lvl="0" indent="239713"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SCLC* (N =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91338">
                <a:tc>
                  <a:txBody>
                    <a:bodyPr/>
                    <a:lstStyle/>
                    <a:p>
                      <a:pPr marL="0" marR="0" lvl="0" indent="239713"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61 (40-84)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91338">
                <a:tc>
                  <a:txBody>
                    <a:bodyPr/>
                    <a:lstStyle/>
                    <a:p>
                      <a:pPr marL="0" marR="0" lvl="0" indent="239713"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(63.6)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91338">
                <a:tc>
                  <a:txBody>
                    <a:bodyPr/>
                    <a:lstStyle/>
                    <a:p>
                      <a:pPr marL="0" marR="0" lvl="0" indent="239713"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ECOG PS 0/1,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(31.8)/15 (68.2)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91338">
                <a:tc>
                  <a:txBody>
                    <a:bodyPr/>
                    <a:lstStyle/>
                    <a:p>
                      <a:pPr marL="0" marR="0" lvl="0" indent="239713"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Brain metastasis at BL,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73479620"/>
                  </a:ext>
                </a:extLst>
              </a:tr>
              <a:tr h="291338">
                <a:tc>
                  <a:txBody>
                    <a:bodyPr/>
                    <a:lstStyle/>
                    <a:p>
                      <a:pPr marL="0" marR="0" lvl="0" indent="239713"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prior systemic regimens,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55170755"/>
                  </a:ext>
                </a:extLst>
              </a:tr>
              <a:tr h="1165316">
                <a:tc>
                  <a:txBody>
                    <a:bodyPr/>
                    <a:lstStyle/>
                    <a:p>
                      <a:pPr marL="466725" marR="0" lvl="0" indent="-227013"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Prior anticancer therapy, n (%)</a:t>
                      </a:r>
                    </a:p>
                    <a:p>
                      <a:pPr marL="693738" marR="0" lvl="0" indent="-22701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Platinum-based chemotherapy</a:t>
                      </a:r>
                    </a:p>
                    <a:p>
                      <a:pPr marL="693738" marR="0" lvl="0" indent="-22701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Immunotherapy</a:t>
                      </a:r>
                    </a:p>
                    <a:p>
                      <a:pPr marL="693738" marR="0" lvl="0" indent="-22701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Taxane</a:t>
                      </a:r>
                    </a:p>
                    <a:p>
                      <a:pPr marL="693738" marR="0" lvl="0" indent="-22701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Irinotecan or topotecan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(81.8)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(22.7)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(22.7)</a:t>
                      </a:r>
                      <a:r>
                        <a:rPr kumimoji="0" lang="en-US" sz="1800" b="0" i="0" u="none" strike="noStrike" cap="none" normalizeH="0" baseline="30000" dirty="0">
                          <a:ln>
                            <a:noFill/>
                          </a:ln>
                          <a:solidFill>
                            <a:schemeClr val="bg2">
                              <a:lumMod val="10000"/>
                            </a:schemeClr>
                          </a:solidFill>
                          <a:effectLst/>
                          <a:latin typeface="+mj-lt"/>
                          <a:cs typeface="Arial" panose="020B0604020202020204" pitchFamily="34" charset="0"/>
                        </a:rPr>
                        <a:t>†</a:t>
                      </a:r>
                      <a:endParaRPr kumimoji="0" lang="en-US" sz="1800" b="0" i="0" u="none" strike="noStrike" cap="none" normalizeH="0" baseline="30000" dirty="0">
                        <a:ln>
                          <a:noFill/>
                        </a:ln>
                        <a:solidFill>
                          <a:schemeClr val="bg2">
                            <a:lumMod val="10000"/>
                          </a:schemeClr>
                        </a:solidFill>
                        <a:effectLst/>
                        <a:latin typeface="+mj-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37776082"/>
                  </a:ext>
                </a:extLst>
              </a:tr>
              <a:tr h="399679">
                <a:tc>
                  <a:txBody>
                    <a:bodyPr/>
                    <a:lstStyle/>
                    <a:p>
                      <a:pPr marL="12700" marR="0" lvl="0" indent="227013"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Enrollment in the United States/Japan,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 (77.3)/5 (22.7)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22225470"/>
                  </a:ext>
                </a:extLst>
              </a:tr>
            </a:tbl>
          </a:graphicData>
        </a:graphic>
      </p:graphicFrame>
      <p:sp>
        <p:nvSpPr>
          <p:cNvPr id="3" name="TextBox 2">
            <a:extLst>
              <a:ext uri="{FF2B5EF4-FFF2-40B4-BE49-F238E27FC236}">
                <a16:creationId xmlns:a16="http://schemas.microsoft.com/office/drawing/2014/main" id="{02164040-4FE3-AB04-0827-89C2EA477D35}"/>
              </a:ext>
            </a:extLst>
          </p:cNvPr>
          <p:cNvSpPr txBox="1"/>
          <p:nvPr/>
        </p:nvSpPr>
        <p:spPr bwMode="auto">
          <a:xfrm>
            <a:off x="630824" y="5710480"/>
            <a:ext cx="35387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*I-DXd 3.2-16.0 mg/kg. </a:t>
            </a:r>
            <a:r>
              <a:rPr lang="en-US" sz="1400" b="0" baseline="30000" dirty="0">
                <a:solidFill>
                  <a:schemeClr val="bg1"/>
                </a:solidFill>
                <a:latin typeface="+mn-lt"/>
              </a:rPr>
              <a:t>†</a:t>
            </a:r>
            <a:r>
              <a:rPr lang="en-US" sz="1400" b="0" dirty="0">
                <a:solidFill>
                  <a:schemeClr val="bg1"/>
                </a:solidFill>
                <a:latin typeface="Calibri" panose="020F0502020204030204" pitchFamily="34" charset="0"/>
              </a:rPr>
              <a:t>n = 1 received both.</a:t>
            </a:r>
          </a:p>
        </p:txBody>
      </p:sp>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Phase I/II Study of I-DXd in Refractory SCLC: </a:t>
            </a:r>
            <a:br>
              <a:rPr lang="en-US" dirty="0"/>
            </a:br>
            <a:r>
              <a:rPr lang="en-US" dirty="0"/>
              <a:t>Antitumor Activity</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69493" y="5407227"/>
            <a:ext cx="5719340" cy="922755"/>
          </a:xfrm>
        </p:spPr>
        <p:txBody>
          <a:bodyPr/>
          <a:lstStyle/>
          <a:p>
            <a:pPr marL="230188" indent="-230188">
              <a:spcBef>
                <a:spcPts val="400"/>
              </a:spcBef>
            </a:pPr>
            <a:r>
              <a:rPr lang="en-US" sz="2000" b="0" kern="0" dirty="0">
                <a:sym typeface="Arial"/>
              </a:rPr>
              <a:t>Median follow-up: 11.7 mo (95% CI: 4.63-12.88)</a:t>
            </a:r>
          </a:p>
          <a:p>
            <a:pPr marL="230188" indent="-230188">
              <a:spcBef>
                <a:spcPts val="400"/>
              </a:spcBef>
            </a:pPr>
            <a:r>
              <a:rPr lang="en-US" sz="2000" dirty="0">
                <a:sym typeface="Arial"/>
              </a:rPr>
              <a:t>Median time to response: 1.2 mo (95% CI: 1.2-1.4)</a:t>
            </a:r>
            <a:endParaRPr lang="en-US" altLang="en-US" sz="2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Johnson. WCLC 2023. Abstr OA05.05. Reproduced with permission.</a:t>
            </a:r>
          </a:p>
        </p:txBody>
      </p:sp>
      <p:grpSp>
        <p:nvGrpSpPr>
          <p:cNvPr id="9294" name="Group 9293">
            <a:extLst>
              <a:ext uri="{FF2B5EF4-FFF2-40B4-BE49-F238E27FC236}">
                <a16:creationId xmlns:a16="http://schemas.microsoft.com/office/drawing/2014/main" id="{017DBA3B-8E44-8F8A-33E0-6DAFFF305D3C}"/>
              </a:ext>
            </a:extLst>
          </p:cNvPr>
          <p:cNvGrpSpPr/>
          <p:nvPr/>
        </p:nvGrpSpPr>
        <p:grpSpPr>
          <a:xfrm>
            <a:off x="2738969" y="4926584"/>
            <a:ext cx="6967629" cy="241192"/>
            <a:chOff x="1315283" y="4892870"/>
            <a:chExt cx="6967629" cy="241192"/>
          </a:xfrm>
        </p:grpSpPr>
        <p:sp>
          <p:nvSpPr>
            <p:cNvPr id="9225" name="TextBox 9224">
              <a:extLst>
                <a:ext uri="{FF2B5EF4-FFF2-40B4-BE49-F238E27FC236}">
                  <a16:creationId xmlns:a16="http://schemas.microsoft.com/office/drawing/2014/main" id="{A244DE92-6B85-8C7F-81B5-D44FD36AFE73}"/>
                </a:ext>
              </a:extLst>
            </p:cNvPr>
            <p:cNvSpPr txBox="1"/>
            <p:nvPr/>
          </p:nvSpPr>
          <p:spPr>
            <a:xfrm>
              <a:off x="1315283" y="4901526"/>
              <a:ext cx="2192414" cy="215444"/>
            </a:xfrm>
            <a:prstGeom prst="rect">
              <a:avLst/>
            </a:prstGeom>
            <a:noFill/>
          </p:spPr>
          <p:txBody>
            <a:bodyPr wrap="square" lIns="0" tIns="0" rIns="0" bIns="0" rtlCol="0">
              <a:spAutoFit/>
            </a:bodyPr>
            <a:lstStyle/>
            <a:p>
              <a:r>
                <a:rPr lang="en-US" sz="1400" dirty="0">
                  <a:solidFill>
                    <a:schemeClr val="bg1"/>
                  </a:solidFill>
                  <a:latin typeface="+mn-lt"/>
                  <a:cs typeface="Arial" panose="020B0604020202020204" pitchFamily="34" charset="0"/>
                </a:rPr>
                <a:t>Starting Dose Level:</a:t>
              </a:r>
            </a:p>
          </p:txBody>
        </p:sp>
        <p:grpSp>
          <p:nvGrpSpPr>
            <p:cNvPr id="9293" name="Group 9292">
              <a:extLst>
                <a:ext uri="{FF2B5EF4-FFF2-40B4-BE49-F238E27FC236}">
                  <a16:creationId xmlns:a16="http://schemas.microsoft.com/office/drawing/2014/main" id="{E2F20266-BC65-AB5B-2233-51D02670EBFC}"/>
                </a:ext>
              </a:extLst>
            </p:cNvPr>
            <p:cNvGrpSpPr/>
            <p:nvPr/>
          </p:nvGrpSpPr>
          <p:grpSpPr>
            <a:xfrm>
              <a:off x="2920689" y="4892870"/>
              <a:ext cx="1304208" cy="241192"/>
              <a:chOff x="2920689" y="4892870"/>
              <a:chExt cx="1304208" cy="241192"/>
            </a:xfrm>
          </p:grpSpPr>
          <p:sp>
            <p:nvSpPr>
              <p:cNvPr id="9226" name="TextBox 9225">
                <a:extLst>
                  <a:ext uri="{FF2B5EF4-FFF2-40B4-BE49-F238E27FC236}">
                    <a16:creationId xmlns:a16="http://schemas.microsoft.com/office/drawing/2014/main" id="{7E680A6A-F29C-D0DA-92E2-CFDA4CBB8569}"/>
                  </a:ext>
                </a:extLst>
              </p:cNvPr>
              <p:cNvSpPr txBox="1"/>
              <p:nvPr/>
            </p:nvSpPr>
            <p:spPr>
              <a:xfrm>
                <a:off x="3288355" y="4918618"/>
                <a:ext cx="936542" cy="215444"/>
              </a:xfrm>
              <a:prstGeom prst="rect">
                <a:avLst/>
              </a:prstGeom>
              <a:noFill/>
            </p:spPr>
            <p:txBody>
              <a:bodyPr wrap="square" lIns="0" tIns="0" rIns="0" bIns="0" rtlCol="0">
                <a:spAutoFit/>
              </a:bodyPr>
              <a:lstStyle/>
              <a:p>
                <a:r>
                  <a:rPr lang="en-US" sz="1400" dirty="0">
                    <a:solidFill>
                      <a:schemeClr val="bg1"/>
                    </a:solidFill>
                    <a:latin typeface="+mn-lt"/>
                    <a:cs typeface="Arial" panose="020B0604020202020204" pitchFamily="34" charset="0"/>
                  </a:rPr>
                  <a:t>6.4 mg/kg</a:t>
                </a:r>
              </a:p>
            </p:txBody>
          </p:sp>
          <p:sp>
            <p:nvSpPr>
              <p:cNvPr id="9227" name="Rectangle 9226">
                <a:extLst>
                  <a:ext uri="{FF2B5EF4-FFF2-40B4-BE49-F238E27FC236}">
                    <a16:creationId xmlns:a16="http://schemas.microsoft.com/office/drawing/2014/main" id="{39FC993E-8D27-B5C3-771D-CA40638C3ADD}"/>
                  </a:ext>
                </a:extLst>
              </p:cNvPr>
              <p:cNvSpPr/>
              <p:nvPr/>
            </p:nvSpPr>
            <p:spPr>
              <a:xfrm>
                <a:off x="2920689" y="4892870"/>
                <a:ext cx="282693" cy="237744"/>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spAutoFit/>
              </a:bodyPr>
              <a:lstStyle/>
              <a:p>
                <a:pPr algn="l"/>
                <a:endParaRPr kumimoji="0" lang="en-US" sz="1400" b="1" i="0" u="none" strike="noStrike" kern="1200" cap="none" spc="0" normalizeH="0" baseline="0" noProof="0" dirty="0">
                  <a:ln>
                    <a:noFill/>
                  </a:ln>
                  <a:solidFill>
                    <a:schemeClr val="bg1"/>
                  </a:solidFill>
                  <a:effectLst/>
                  <a:uLnTx/>
                  <a:uFillTx/>
                  <a:ea typeface="+mn-ea"/>
                  <a:cs typeface="+mn-cs"/>
                </a:endParaRPr>
              </a:p>
            </p:txBody>
          </p:sp>
        </p:grpSp>
        <p:grpSp>
          <p:nvGrpSpPr>
            <p:cNvPr id="9292" name="Group 9291">
              <a:extLst>
                <a:ext uri="{FF2B5EF4-FFF2-40B4-BE49-F238E27FC236}">
                  <a16:creationId xmlns:a16="http://schemas.microsoft.com/office/drawing/2014/main" id="{511B90DC-6077-2BB9-1A65-428AB3B5D767}"/>
                </a:ext>
              </a:extLst>
            </p:cNvPr>
            <p:cNvGrpSpPr/>
            <p:nvPr/>
          </p:nvGrpSpPr>
          <p:grpSpPr>
            <a:xfrm>
              <a:off x="4239887" y="4892870"/>
              <a:ext cx="1253028" cy="241192"/>
              <a:chOff x="4142452" y="4892870"/>
              <a:chExt cx="1253028" cy="241192"/>
            </a:xfrm>
          </p:grpSpPr>
          <p:sp>
            <p:nvSpPr>
              <p:cNvPr id="9228" name="TextBox 9227">
                <a:extLst>
                  <a:ext uri="{FF2B5EF4-FFF2-40B4-BE49-F238E27FC236}">
                    <a16:creationId xmlns:a16="http://schemas.microsoft.com/office/drawing/2014/main" id="{5E6800A3-4226-1974-D2B6-2BCB49435127}"/>
                  </a:ext>
                </a:extLst>
              </p:cNvPr>
              <p:cNvSpPr txBox="1"/>
              <p:nvPr/>
            </p:nvSpPr>
            <p:spPr>
              <a:xfrm>
                <a:off x="4515186" y="4918618"/>
                <a:ext cx="880294" cy="215444"/>
              </a:xfrm>
              <a:prstGeom prst="rect">
                <a:avLst/>
              </a:prstGeom>
              <a:noFill/>
            </p:spPr>
            <p:txBody>
              <a:bodyPr wrap="square" lIns="0" tIns="0" rIns="0" bIns="0" rtlCol="0">
                <a:spAutoFit/>
              </a:bodyPr>
              <a:lstStyle/>
              <a:p>
                <a:r>
                  <a:rPr lang="en-US" sz="1400" dirty="0">
                    <a:solidFill>
                      <a:schemeClr val="bg1"/>
                    </a:solidFill>
                    <a:latin typeface="+mn-lt"/>
                    <a:cs typeface="Arial" panose="020B0604020202020204" pitchFamily="34" charset="0"/>
                  </a:rPr>
                  <a:t>8.0 mg/kg</a:t>
                </a:r>
              </a:p>
            </p:txBody>
          </p:sp>
          <p:sp>
            <p:nvSpPr>
              <p:cNvPr id="9229" name="Rectangle 9228">
                <a:extLst>
                  <a:ext uri="{FF2B5EF4-FFF2-40B4-BE49-F238E27FC236}">
                    <a16:creationId xmlns:a16="http://schemas.microsoft.com/office/drawing/2014/main" id="{7D46B4C4-E83A-DBD8-940D-4D7DBE46436E}"/>
                  </a:ext>
                </a:extLst>
              </p:cNvPr>
              <p:cNvSpPr/>
              <p:nvPr/>
            </p:nvSpPr>
            <p:spPr>
              <a:xfrm>
                <a:off x="4142452" y="4892870"/>
                <a:ext cx="282693" cy="23774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spAutoFit/>
              </a:bodyPr>
              <a:lstStyle/>
              <a:p>
                <a:pPr algn="l"/>
                <a:endParaRPr kumimoji="0" lang="en-US" sz="1400" b="1" i="0" u="none" strike="noStrike" kern="1200" cap="none" spc="0" normalizeH="0" baseline="0" noProof="0" dirty="0">
                  <a:ln>
                    <a:noFill/>
                  </a:ln>
                  <a:solidFill>
                    <a:schemeClr val="bg1"/>
                  </a:solidFill>
                  <a:effectLst/>
                  <a:uLnTx/>
                  <a:uFillTx/>
                  <a:ea typeface="+mn-ea"/>
                  <a:cs typeface="+mn-cs"/>
                </a:endParaRPr>
              </a:p>
            </p:txBody>
          </p:sp>
        </p:grpSp>
        <p:grpSp>
          <p:nvGrpSpPr>
            <p:cNvPr id="9291" name="Group 9290">
              <a:extLst>
                <a:ext uri="{FF2B5EF4-FFF2-40B4-BE49-F238E27FC236}">
                  <a16:creationId xmlns:a16="http://schemas.microsoft.com/office/drawing/2014/main" id="{3FD46C8E-3AC1-DE76-52CC-36E237076654}"/>
                </a:ext>
              </a:extLst>
            </p:cNvPr>
            <p:cNvGrpSpPr/>
            <p:nvPr/>
          </p:nvGrpSpPr>
          <p:grpSpPr>
            <a:xfrm>
              <a:off x="5567980" y="4892870"/>
              <a:ext cx="1297391" cy="241192"/>
              <a:chOff x="5440565" y="4892870"/>
              <a:chExt cx="1297391" cy="241192"/>
            </a:xfrm>
          </p:grpSpPr>
          <p:sp>
            <p:nvSpPr>
              <p:cNvPr id="9230" name="TextBox 9229">
                <a:extLst>
                  <a:ext uri="{FF2B5EF4-FFF2-40B4-BE49-F238E27FC236}">
                    <a16:creationId xmlns:a16="http://schemas.microsoft.com/office/drawing/2014/main" id="{54003D8D-03F7-365C-D184-25644E555EB7}"/>
                  </a:ext>
                </a:extLst>
              </p:cNvPr>
              <p:cNvSpPr txBox="1"/>
              <p:nvPr/>
            </p:nvSpPr>
            <p:spPr>
              <a:xfrm>
                <a:off x="5816193" y="4918618"/>
                <a:ext cx="921763" cy="215444"/>
              </a:xfrm>
              <a:prstGeom prst="rect">
                <a:avLst/>
              </a:prstGeom>
              <a:noFill/>
            </p:spPr>
            <p:txBody>
              <a:bodyPr wrap="square" lIns="0" tIns="0" rIns="0" bIns="0" rtlCol="0">
                <a:spAutoFit/>
              </a:bodyPr>
              <a:lstStyle/>
              <a:p>
                <a:r>
                  <a:rPr lang="en-US" sz="1400" dirty="0">
                    <a:solidFill>
                      <a:schemeClr val="bg1"/>
                    </a:solidFill>
                    <a:latin typeface="+mn-lt"/>
                    <a:cs typeface="Arial" panose="020B0604020202020204" pitchFamily="34" charset="0"/>
                  </a:rPr>
                  <a:t>12.0 mg/kg</a:t>
                </a:r>
              </a:p>
            </p:txBody>
          </p:sp>
          <p:sp>
            <p:nvSpPr>
              <p:cNvPr id="9231" name="Rectangle 9230">
                <a:extLst>
                  <a:ext uri="{FF2B5EF4-FFF2-40B4-BE49-F238E27FC236}">
                    <a16:creationId xmlns:a16="http://schemas.microsoft.com/office/drawing/2014/main" id="{F881F40F-38BC-FD1A-631B-A459B6B3690C}"/>
                  </a:ext>
                </a:extLst>
              </p:cNvPr>
              <p:cNvSpPr/>
              <p:nvPr/>
            </p:nvSpPr>
            <p:spPr>
              <a:xfrm>
                <a:off x="5440565" y="4892870"/>
                <a:ext cx="282693" cy="23774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spAutoFit/>
              </a:bodyPr>
              <a:lstStyle/>
              <a:p>
                <a:pPr algn="l"/>
                <a:endParaRPr kumimoji="0" lang="en-US" sz="1400" b="1" i="0" u="none" strike="noStrike" kern="1200" cap="none" spc="0" normalizeH="0" baseline="0" noProof="0" dirty="0">
                  <a:ln>
                    <a:noFill/>
                  </a:ln>
                  <a:solidFill>
                    <a:schemeClr val="bg1"/>
                  </a:solidFill>
                  <a:effectLst/>
                  <a:uLnTx/>
                  <a:uFillTx/>
                  <a:ea typeface="+mn-ea"/>
                  <a:cs typeface="+mn-cs"/>
                </a:endParaRPr>
              </a:p>
            </p:txBody>
          </p:sp>
        </p:grpSp>
        <p:grpSp>
          <p:nvGrpSpPr>
            <p:cNvPr id="9290" name="Group 9289">
              <a:extLst>
                <a:ext uri="{FF2B5EF4-FFF2-40B4-BE49-F238E27FC236}">
                  <a16:creationId xmlns:a16="http://schemas.microsoft.com/office/drawing/2014/main" id="{0F582589-A888-D73A-0148-E437A168AABC}"/>
                </a:ext>
              </a:extLst>
            </p:cNvPr>
            <p:cNvGrpSpPr/>
            <p:nvPr/>
          </p:nvGrpSpPr>
          <p:grpSpPr>
            <a:xfrm>
              <a:off x="6977911" y="4892870"/>
              <a:ext cx="1305001" cy="241192"/>
              <a:chOff x="6753061" y="4892870"/>
              <a:chExt cx="1305001" cy="241192"/>
            </a:xfrm>
          </p:grpSpPr>
          <p:sp>
            <p:nvSpPr>
              <p:cNvPr id="9232" name="TextBox 9231">
                <a:extLst>
                  <a:ext uri="{FF2B5EF4-FFF2-40B4-BE49-F238E27FC236}">
                    <a16:creationId xmlns:a16="http://schemas.microsoft.com/office/drawing/2014/main" id="{24EA97A8-487D-FF14-CC84-6930325EFAA3}"/>
                  </a:ext>
                </a:extLst>
              </p:cNvPr>
              <p:cNvSpPr txBox="1"/>
              <p:nvPr/>
            </p:nvSpPr>
            <p:spPr>
              <a:xfrm>
                <a:off x="7125809" y="4918618"/>
                <a:ext cx="932253" cy="215444"/>
              </a:xfrm>
              <a:prstGeom prst="rect">
                <a:avLst/>
              </a:prstGeom>
              <a:noFill/>
            </p:spPr>
            <p:txBody>
              <a:bodyPr wrap="square" lIns="0" tIns="0" rIns="0" bIns="0" rtlCol="0">
                <a:spAutoFit/>
              </a:bodyPr>
              <a:lstStyle/>
              <a:p>
                <a:r>
                  <a:rPr lang="en-US" sz="1400" dirty="0">
                    <a:solidFill>
                      <a:schemeClr val="bg1"/>
                    </a:solidFill>
                    <a:latin typeface="+mn-lt"/>
                    <a:cs typeface="Arial" panose="020B0604020202020204" pitchFamily="34" charset="0"/>
                  </a:rPr>
                  <a:t>16.0 mg/kg</a:t>
                </a:r>
              </a:p>
            </p:txBody>
          </p:sp>
          <p:sp>
            <p:nvSpPr>
              <p:cNvPr id="9233" name="Rectangle 9232">
                <a:extLst>
                  <a:ext uri="{FF2B5EF4-FFF2-40B4-BE49-F238E27FC236}">
                    <a16:creationId xmlns:a16="http://schemas.microsoft.com/office/drawing/2014/main" id="{6BF10DFC-21F2-B0C5-6D9B-C0F47745A21A}"/>
                  </a:ext>
                </a:extLst>
              </p:cNvPr>
              <p:cNvSpPr/>
              <p:nvPr/>
            </p:nvSpPr>
            <p:spPr>
              <a:xfrm>
                <a:off x="6753061" y="4892870"/>
                <a:ext cx="282693" cy="237744"/>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spAutoFit/>
              </a:bodyPr>
              <a:lstStyle/>
              <a:p>
                <a:pPr algn="l"/>
                <a:endParaRPr kumimoji="0" lang="en-US" sz="1400" b="1" i="0" u="none" strike="noStrike" kern="1200" cap="none" spc="0" normalizeH="0" baseline="0" noProof="0" dirty="0">
                  <a:ln>
                    <a:noFill/>
                  </a:ln>
                  <a:solidFill>
                    <a:schemeClr val="bg1"/>
                  </a:solidFill>
                  <a:effectLst/>
                  <a:uLnTx/>
                  <a:uFillTx/>
                  <a:ea typeface="+mn-ea"/>
                  <a:cs typeface="+mn-cs"/>
                </a:endParaRPr>
              </a:p>
            </p:txBody>
          </p:sp>
        </p:grpSp>
      </p:grpSp>
      <p:grpSp>
        <p:nvGrpSpPr>
          <p:cNvPr id="9300" name="Group 9299">
            <a:extLst>
              <a:ext uri="{FF2B5EF4-FFF2-40B4-BE49-F238E27FC236}">
                <a16:creationId xmlns:a16="http://schemas.microsoft.com/office/drawing/2014/main" id="{954FF028-2923-5FBC-AB70-2B122BACFFCD}"/>
              </a:ext>
            </a:extLst>
          </p:cNvPr>
          <p:cNvGrpSpPr/>
          <p:nvPr/>
        </p:nvGrpSpPr>
        <p:grpSpPr>
          <a:xfrm>
            <a:off x="216789" y="1516089"/>
            <a:ext cx="5777793" cy="3323878"/>
            <a:chOff x="-13945" y="1644425"/>
            <a:chExt cx="5777793" cy="3323878"/>
          </a:xfrm>
        </p:grpSpPr>
        <p:grpSp>
          <p:nvGrpSpPr>
            <p:cNvPr id="9295" name="Group 9294">
              <a:extLst>
                <a:ext uri="{FF2B5EF4-FFF2-40B4-BE49-F238E27FC236}">
                  <a16:creationId xmlns:a16="http://schemas.microsoft.com/office/drawing/2014/main" id="{0E69C9B8-C7E5-B84C-BF56-9C12CF668CE8}"/>
                </a:ext>
              </a:extLst>
            </p:cNvPr>
            <p:cNvGrpSpPr/>
            <p:nvPr/>
          </p:nvGrpSpPr>
          <p:grpSpPr>
            <a:xfrm>
              <a:off x="1041483" y="3245315"/>
              <a:ext cx="4668886" cy="1217224"/>
              <a:chOff x="1041483" y="3245315"/>
              <a:chExt cx="4668886" cy="1217224"/>
            </a:xfrm>
          </p:grpSpPr>
          <p:sp>
            <p:nvSpPr>
              <p:cNvPr id="3" name="Rectangle 2">
                <a:extLst>
                  <a:ext uri="{FF2B5EF4-FFF2-40B4-BE49-F238E27FC236}">
                    <a16:creationId xmlns:a16="http://schemas.microsoft.com/office/drawing/2014/main" id="{32F0269F-74F1-64B9-D4A5-AB10070F8E3F}"/>
                  </a:ext>
                </a:extLst>
              </p:cNvPr>
              <p:cNvSpPr/>
              <p:nvPr/>
            </p:nvSpPr>
            <p:spPr>
              <a:xfrm>
                <a:off x="1041483" y="3245315"/>
                <a:ext cx="223778" cy="122097"/>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algn="l"/>
                <a:endParaRPr kumimoji="0" lang="en-US" sz="1600" b="1" i="0" u="none" strike="noStrike" kern="1200" cap="none" spc="0" normalizeH="0" baseline="0" noProof="0" dirty="0">
                  <a:ln>
                    <a:noFill/>
                  </a:ln>
                  <a:solidFill>
                    <a:schemeClr val="bg1"/>
                  </a:solidFill>
                  <a:effectLst/>
                  <a:uLnTx/>
                  <a:uFillTx/>
                  <a:ea typeface="+mn-ea"/>
                  <a:cs typeface="+mn-cs"/>
                </a:endParaRPr>
              </a:p>
            </p:txBody>
          </p:sp>
          <p:sp>
            <p:nvSpPr>
              <p:cNvPr id="4" name="Rectangle 3">
                <a:extLst>
                  <a:ext uri="{FF2B5EF4-FFF2-40B4-BE49-F238E27FC236}">
                    <a16:creationId xmlns:a16="http://schemas.microsoft.com/office/drawing/2014/main" id="{575F359B-E43B-9689-5466-B7C1ADEA7F97}"/>
                  </a:ext>
                </a:extLst>
              </p:cNvPr>
              <p:cNvSpPr/>
              <p:nvPr/>
            </p:nvSpPr>
            <p:spPr>
              <a:xfrm>
                <a:off x="1275436" y="3364095"/>
                <a:ext cx="223778" cy="14911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algn="l"/>
                <a:endParaRPr kumimoji="0" lang="en-US" sz="1600" b="1" i="0" u="none" strike="noStrike" kern="1200" cap="none" spc="0" normalizeH="0" baseline="0" noProof="0" dirty="0">
                  <a:ln>
                    <a:noFill/>
                  </a:ln>
                  <a:solidFill>
                    <a:schemeClr val="bg1"/>
                  </a:solidFill>
                  <a:effectLst/>
                  <a:uLnTx/>
                  <a:uFillTx/>
                  <a:ea typeface="+mn-ea"/>
                  <a:cs typeface="+mn-cs"/>
                </a:endParaRPr>
              </a:p>
            </p:txBody>
          </p:sp>
          <p:sp>
            <p:nvSpPr>
              <p:cNvPr id="5" name="Rectangle 4">
                <a:extLst>
                  <a:ext uri="{FF2B5EF4-FFF2-40B4-BE49-F238E27FC236}">
                    <a16:creationId xmlns:a16="http://schemas.microsoft.com/office/drawing/2014/main" id="{8C6E5492-E866-F5D4-5C7C-98BF66EBEC39}"/>
                  </a:ext>
                </a:extLst>
              </p:cNvPr>
              <p:cNvSpPr/>
              <p:nvPr/>
            </p:nvSpPr>
            <p:spPr>
              <a:xfrm>
                <a:off x="1509389" y="3364095"/>
                <a:ext cx="223778" cy="16499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algn="l"/>
                <a:endParaRPr kumimoji="0" lang="en-US" sz="1600" b="1" i="0" u="none" strike="noStrike" kern="1200" cap="none" spc="0" normalizeH="0" baseline="0" noProof="0" dirty="0">
                  <a:ln>
                    <a:noFill/>
                  </a:ln>
                  <a:solidFill>
                    <a:schemeClr val="bg1"/>
                  </a:solidFill>
                  <a:effectLst/>
                  <a:uLnTx/>
                  <a:uFillTx/>
                  <a:ea typeface="+mn-ea"/>
                  <a:cs typeface="+mn-cs"/>
                </a:endParaRPr>
              </a:p>
            </p:txBody>
          </p:sp>
          <p:sp>
            <p:nvSpPr>
              <p:cNvPr id="6" name="Rectangle 5">
                <a:extLst>
                  <a:ext uri="{FF2B5EF4-FFF2-40B4-BE49-F238E27FC236}">
                    <a16:creationId xmlns:a16="http://schemas.microsoft.com/office/drawing/2014/main" id="{F4C7F0AE-681D-6491-2A17-0DA031E4FDFB}"/>
                  </a:ext>
                </a:extLst>
              </p:cNvPr>
              <p:cNvSpPr/>
              <p:nvPr/>
            </p:nvSpPr>
            <p:spPr>
              <a:xfrm>
                <a:off x="1743342" y="3364095"/>
                <a:ext cx="223778" cy="18137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algn="l"/>
                <a:endParaRPr kumimoji="0" lang="en-US" sz="1600" b="1" i="0" u="none" strike="noStrike" kern="1200" cap="none" spc="0" normalizeH="0" baseline="0" noProof="0" dirty="0">
                  <a:ln>
                    <a:noFill/>
                  </a:ln>
                  <a:solidFill>
                    <a:schemeClr val="bg1"/>
                  </a:solidFill>
                  <a:effectLst/>
                  <a:uLnTx/>
                  <a:uFillTx/>
                  <a:ea typeface="+mn-ea"/>
                  <a:cs typeface="+mn-cs"/>
                </a:endParaRPr>
              </a:p>
            </p:txBody>
          </p:sp>
          <p:sp>
            <p:nvSpPr>
              <p:cNvPr id="7" name="Rectangle 6">
                <a:extLst>
                  <a:ext uri="{FF2B5EF4-FFF2-40B4-BE49-F238E27FC236}">
                    <a16:creationId xmlns:a16="http://schemas.microsoft.com/office/drawing/2014/main" id="{7E2E33AE-EDE9-B954-BBB5-A179717243E7}"/>
                  </a:ext>
                </a:extLst>
              </p:cNvPr>
              <p:cNvSpPr/>
              <p:nvPr/>
            </p:nvSpPr>
            <p:spPr>
              <a:xfrm>
                <a:off x="1977295" y="3364095"/>
                <a:ext cx="223778" cy="18137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algn="l"/>
                <a:endParaRPr kumimoji="0" lang="en-US" sz="1600" b="1" i="0" u="none" strike="noStrike" kern="1200" cap="none" spc="0" normalizeH="0" baseline="0" noProof="0" dirty="0">
                  <a:ln>
                    <a:noFill/>
                  </a:ln>
                  <a:solidFill>
                    <a:schemeClr val="bg1"/>
                  </a:solidFill>
                  <a:effectLst/>
                  <a:uLnTx/>
                  <a:uFillTx/>
                  <a:ea typeface="+mn-ea"/>
                  <a:cs typeface="+mn-cs"/>
                </a:endParaRPr>
              </a:p>
            </p:txBody>
          </p:sp>
          <p:sp>
            <p:nvSpPr>
              <p:cNvPr id="8" name="Rectangle 7">
                <a:extLst>
                  <a:ext uri="{FF2B5EF4-FFF2-40B4-BE49-F238E27FC236}">
                    <a16:creationId xmlns:a16="http://schemas.microsoft.com/office/drawing/2014/main" id="{725339E7-7638-4D4F-7554-893DF9F0856B}"/>
                  </a:ext>
                </a:extLst>
              </p:cNvPr>
              <p:cNvSpPr/>
              <p:nvPr/>
            </p:nvSpPr>
            <p:spPr>
              <a:xfrm>
                <a:off x="2211248" y="3364094"/>
                <a:ext cx="223778" cy="30469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algn="l"/>
                <a:endParaRPr kumimoji="0" lang="en-US" sz="1600" b="1" i="0" u="none" strike="noStrike" kern="1200" cap="none" spc="0" normalizeH="0" baseline="0" noProof="0" dirty="0">
                  <a:ln>
                    <a:noFill/>
                  </a:ln>
                  <a:solidFill>
                    <a:schemeClr val="bg1"/>
                  </a:solidFill>
                  <a:effectLst/>
                  <a:uLnTx/>
                  <a:uFillTx/>
                  <a:ea typeface="+mn-ea"/>
                  <a:cs typeface="+mn-cs"/>
                </a:endParaRPr>
              </a:p>
            </p:txBody>
          </p:sp>
          <p:sp>
            <p:nvSpPr>
              <p:cNvPr id="9" name="Rectangle 8">
                <a:extLst>
                  <a:ext uri="{FF2B5EF4-FFF2-40B4-BE49-F238E27FC236}">
                    <a16:creationId xmlns:a16="http://schemas.microsoft.com/office/drawing/2014/main" id="{E538A536-D337-CF91-4F68-2344A369247B}"/>
                  </a:ext>
                </a:extLst>
              </p:cNvPr>
              <p:cNvSpPr/>
              <p:nvPr/>
            </p:nvSpPr>
            <p:spPr>
              <a:xfrm>
                <a:off x="2445201" y="3364094"/>
                <a:ext cx="223778" cy="35392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algn="l"/>
                <a:endParaRPr kumimoji="0" lang="en-US" sz="1600" b="1" i="0" u="none" strike="noStrike" kern="1200" cap="none" spc="0" normalizeH="0" baseline="0" noProof="0" dirty="0">
                  <a:ln>
                    <a:noFill/>
                  </a:ln>
                  <a:solidFill>
                    <a:schemeClr val="bg1"/>
                  </a:solidFill>
                  <a:effectLst/>
                  <a:uLnTx/>
                  <a:uFillTx/>
                  <a:ea typeface="+mn-ea"/>
                  <a:cs typeface="+mn-cs"/>
                </a:endParaRPr>
              </a:p>
            </p:txBody>
          </p:sp>
          <p:sp>
            <p:nvSpPr>
              <p:cNvPr id="10" name="Rectangle 9">
                <a:extLst>
                  <a:ext uri="{FF2B5EF4-FFF2-40B4-BE49-F238E27FC236}">
                    <a16:creationId xmlns:a16="http://schemas.microsoft.com/office/drawing/2014/main" id="{C7566B09-82A3-B827-7A7C-044F18C567F1}"/>
                  </a:ext>
                </a:extLst>
              </p:cNvPr>
              <p:cNvSpPr/>
              <p:nvPr/>
            </p:nvSpPr>
            <p:spPr>
              <a:xfrm>
                <a:off x="2679154" y="3364093"/>
                <a:ext cx="223778" cy="38314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algn="l"/>
                <a:endParaRPr kumimoji="0" lang="en-US" sz="1600" b="1" i="0" u="none" strike="noStrike" kern="1200" cap="none" spc="0" normalizeH="0" baseline="0" noProof="0" dirty="0">
                  <a:ln>
                    <a:noFill/>
                  </a:ln>
                  <a:solidFill>
                    <a:schemeClr val="bg1"/>
                  </a:solidFill>
                  <a:effectLst/>
                  <a:uLnTx/>
                  <a:uFillTx/>
                  <a:ea typeface="+mn-ea"/>
                  <a:cs typeface="+mn-cs"/>
                </a:endParaRPr>
              </a:p>
            </p:txBody>
          </p:sp>
          <p:sp>
            <p:nvSpPr>
              <p:cNvPr id="11" name="Rectangle 10">
                <a:extLst>
                  <a:ext uri="{FF2B5EF4-FFF2-40B4-BE49-F238E27FC236}">
                    <a16:creationId xmlns:a16="http://schemas.microsoft.com/office/drawing/2014/main" id="{B4BE9295-0FE3-615F-94AE-A1002D9C67DD}"/>
                  </a:ext>
                </a:extLst>
              </p:cNvPr>
              <p:cNvSpPr/>
              <p:nvPr/>
            </p:nvSpPr>
            <p:spPr>
              <a:xfrm>
                <a:off x="2913107" y="3364093"/>
                <a:ext cx="223778" cy="41582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algn="l"/>
                <a:endParaRPr kumimoji="0" lang="en-US" sz="1600" b="1" i="0" u="none" strike="noStrike" kern="1200" cap="none" spc="0" normalizeH="0" baseline="0" noProof="0" dirty="0">
                  <a:ln>
                    <a:noFill/>
                  </a:ln>
                  <a:solidFill>
                    <a:schemeClr val="bg1"/>
                  </a:solidFill>
                  <a:effectLst/>
                  <a:uLnTx/>
                  <a:uFillTx/>
                  <a:ea typeface="+mn-ea"/>
                  <a:cs typeface="+mn-cs"/>
                </a:endParaRPr>
              </a:p>
            </p:txBody>
          </p:sp>
          <p:sp>
            <p:nvSpPr>
              <p:cNvPr id="12" name="Rectangle 11">
                <a:extLst>
                  <a:ext uri="{FF2B5EF4-FFF2-40B4-BE49-F238E27FC236}">
                    <a16:creationId xmlns:a16="http://schemas.microsoft.com/office/drawing/2014/main" id="{E2750954-08FF-9E96-273B-1E4BBF4EB51B}"/>
                  </a:ext>
                </a:extLst>
              </p:cNvPr>
              <p:cNvSpPr/>
              <p:nvPr/>
            </p:nvSpPr>
            <p:spPr>
              <a:xfrm>
                <a:off x="3147060" y="3364092"/>
                <a:ext cx="223778" cy="482171"/>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algn="l"/>
                <a:endParaRPr kumimoji="0" lang="en-US" sz="1600" b="1" i="0" u="none" strike="noStrike" kern="1200" cap="none" spc="0" normalizeH="0" baseline="0" noProof="0" dirty="0">
                  <a:ln>
                    <a:noFill/>
                  </a:ln>
                  <a:solidFill>
                    <a:schemeClr val="bg1"/>
                  </a:solidFill>
                  <a:effectLst/>
                  <a:uLnTx/>
                  <a:uFillTx/>
                  <a:ea typeface="+mn-ea"/>
                  <a:cs typeface="+mn-cs"/>
                </a:endParaRPr>
              </a:p>
            </p:txBody>
          </p:sp>
          <p:sp>
            <p:nvSpPr>
              <p:cNvPr id="13" name="Rectangle 12">
                <a:extLst>
                  <a:ext uri="{FF2B5EF4-FFF2-40B4-BE49-F238E27FC236}">
                    <a16:creationId xmlns:a16="http://schemas.microsoft.com/office/drawing/2014/main" id="{F8DA2082-27A2-B221-905E-BDE21188561C}"/>
                  </a:ext>
                </a:extLst>
              </p:cNvPr>
              <p:cNvSpPr/>
              <p:nvPr/>
            </p:nvSpPr>
            <p:spPr>
              <a:xfrm>
                <a:off x="3381013" y="3364092"/>
                <a:ext cx="223778" cy="50154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algn="l"/>
                <a:endParaRPr kumimoji="0" lang="en-US" sz="1600" b="1" i="0" u="none" strike="noStrike" kern="1200" cap="none" spc="0" normalizeH="0" baseline="0" noProof="0" dirty="0">
                  <a:ln>
                    <a:noFill/>
                  </a:ln>
                  <a:solidFill>
                    <a:schemeClr val="bg1"/>
                  </a:solidFill>
                  <a:effectLst/>
                  <a:uLnTx/>
                  <a:uFillTx/>
                  <a:ea typeface="+mn-ea"/>
                  <a:cs typeface="+mn-cs"/>
                </a:endParaRPr>
              </a:p>
            </p:txBody>
          </p:sp>
          <p:sp>
            <p:nvSpPr>
              <p:cNvPr id="14" name="Rectangle 13">
                <a:extLst>
                  <a:ext uri="{FF2B5EF4-FFF2-40B4-BE49-F238E27FC236}">
                    <a16:creationId xmlns:a16="http://schemas.microsoft.com/office/drawing/2014/main" id="{6FE751AE-D2DB-4618-F44A-A3A894F21FB3}"/>
                  </a:ext>
                </a:extLst>
              </p:cNvPr>
              <p:cNvSpPr/>
              <p:nvPr/>
            </p:nvSpPr>
            <p:spPr>
              <a:xfrm>
                <a:off x="3614966" y="3364092"/>
                <a:ext cx="223778" cy="53329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algn="l"/>
                <a:endParaRPr kumimoji="0" lang="en-US" sz="1600" b="1" i="0" u="none" strike="noStrike" kern="1200" cap="none" spc="0" normalizeH="0" baseline="0" noProof="0" dirty="0">
                  <a:ln>
                    <a:noFill/>
                  </a:ln>
                  <a:solidFill>
                    <a:schemeClr val="bg1"/>
                  </a:solidFill>
                  <a:effectLst/>
                  <a:uLnTx/>
                  <a:uFillTx/>
                  <a:ea typeface="+mn-ea"/>
                  <a:cs typeface="+mn-cs"/>
                </a:endParaRPr>
              </a:p>
            </p:txBody>
          </p:sp>
          <p:sp>
            <p:nvSpPr>
              <p:cNvPr id="15" name="Rectangle 14">
                <a:extLst>
                  <a:ext uri="{FF2B5EF4-FFF2-40B4-BE49-F238E27FC236}">
                    <a16:creationId xmlns:a16="http://schemas.microsoft.com/office/drawing/2014/main" id="{517F479F-9590-E759-860E-7A5DC32C40EC}"/>
                  </a:ext>
                </a:extLst>
              </p:cNvPr>
              <p:cNvSpPr/>
              <p:nvPr/>
            </p:nvSpPr>
            <p:spPr>
              <a:xfrm>
                <a:off x="3848919" y="3364091"/>
                <a:ext cx="223778" cy="606323"/>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algn="l"/>
                <a:endParaRPr kumimoji="0" lang="en-US" sz="1600" b="1" i="0" u="none" strike="noStrike" kern="1200" cap="none" spc="0" normalizeH="0" baseline="0" noProof="0" dirty="0">
                  <a:ln>
                    <a:noFill/>
                  </a:ln>
                  <a:solidFill>
                    <a:schemeClr val="bg1"/>
                  </a:solidFill>
                  <a:effectLst/>
                  <a:uLnTx/>
                  <a:uFillTx/>
                  <a:ea typeface="+mn-ea"/>
                  <a:cs typeface="+mn-cs"/>
                </a:endParaRPr>
              </a:p>
            </p:txBody>
          </p:sp>
          <p:sp>
            <p:nvSpPr>
              <p:cNvPr id="16" name="Rectangle 15">
                <a:extLst>
                  <a:ext uri="{FF2B5EF4-FFF2-40B4-BE49-F238E27FC236}">
                    <a16:creationId xmlns:a16="http://schemas.microsoft.com/office/drawing/2014/main" id="{0C0ABE9C-F9F8-E988-B7A3-902A6098CCB0}"/>
                  </a:ext>
                </a:extLst>
              </p:cNvPr>
              <p:cNvSpPr/>
              <p:nvPr/>
            </p:nvSpPr>
            <p:spPr>
              <a:xfrm>
                <a:off x="4082872" y="3364091"/>
                <a:ext cx="223778" cy="66982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algn="l"/>
                <a:endParaRPr kumimoji="0" lang="en-US" sz="1600" b="1" i="0" u="none" strike="noStrike" kern="1200" cap="none" spc="0" normalizeH="0" baseline="0" noProof="0" dirty="0">
                  <a:ln>
                    <a:noFill/>
                  </a:ln>
                  <a:solidFill>
                    <a:schemeClr val="bg1"/>
                  </a:solidFill>
                  <a:effectLst/>
                  <a:uLnTx/>
                  <a:uFillTx/>
                  <a:ea typeface="+mn-ea"/>
                  <a:cs typeface="+mn-cs"/>
                </a:endParaRPr>
              </a:p>
            </p:txBody>
          </p:sp>
          <p:sp>
            <p:nvSpPr>
              <p:cNvPr id="17" name="Rectangle 16">
                <a:extLst>
                  <a:ext uri="{FF2B5EF4-FFF2-40B4-BE49-F238E27FC236}">
                    <a16:creationId xmlns:a16="http://schemas.microsoft.com/office/drawing/2014/main" id="{6C7962B7-E9AE-0803-39D8-F68C13BAC59B}"/>
                  </a:ext>
                </a:extLst>
              </p:cNvPr>
              <p:cNvSpPr/>
              <p:nvPr/>
            </p:nvSpPr>
            <p:spPr>
              <a:xfrm>
                <a:off x="4316825" y="3364091"/>
                <a:ext cx="223778" cy="6888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algn="l"/>
                <a:endParaRPr kumimoji="0" lang="en-US" sz="1600" b="1" i="0" u="none" strike="noStrike" kern="1200" cap="none" spc="0" normalizeH="0" baseline="0" noProof="0" dirty="0">
                  <a:ln>
                    <a:noFill/>
                  </a:ln>
                  <a:solidFill>
                    <a:schemeClr val="bg1"/>
                  </a:solidFill>
                  <a:effectLst/>
                  <a:uLnTx/>
                  <a:uFillTx/>
                  <a:ea typeface="+mn-ea"/>
                  <a:cs typeface="+mn-cs"/>
                </a:endParaRPr>
              </a:p>
            </p:txBody>
          </p:sp>
          <p:sp>
            <p:nvSpPr>
              <p:cNvPr id="18" name="Rectangle 17">
                <a:extLst>
                  <a:ext uri="{FF2B5EF4-FFF2-40B4-BE49-F238E27FC236}">
                    <a16:creationId xmlns:a16="http://schemas.microsoft.com/office/drawing/2014/main" id="{FDADBBBE-7021-49C1-5B02-9C445F28C811}"/>
                  </a:ext>
                </a:extLst>
              </p:cNvPr>
              <p:cNvSpPr/>
              <p:nvPr/>
            </p:nvSpPr>
            <p:spPr>
              <a:xfrm>
                <a:off x="4550778" y="3364090"/>
                <a:ext cx="223778" cy="73014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algn="l"/>
                <a:endParaRPr kumimoji="0" lang="en-US" sz="1600" b="1" i="0" u="none" strike="noStrike" kern="1200" cap="none" spc="0" normalizeH="0" baseline="0" noProof="0" dirty="0">
                  <a:ln>
                    <a:noFill/>
                  </a:ln>
                  <a:solidFill>
                    <a:schemeClr val="bg1"/>
                  </a:solidFill>
                  <a:effectLst/>
                  <a:uLnTx/>
                  <a:uFillTx/>
                  <a:ea typeface="+mn-ea"/>
                  <a:cs typeface="+mn-cs"/>
                </a:endParaRPr>
              </a:p>
            </p:txBody>
          </p:sp>
          <p:sp>
            <p:nvSpPr>
              <p:cNvPr id="19" name="Rectangle 18">
                <a:extLst>
                  <a:ext uri="{FF2B5EF4-FFF2-40B4-BE49-F238E27FC236}">
                    <a16:creationId xmlns:a16="http://schemas.microsoft.com/office/drawing/2014/main" id="{E488287F-1939-6830-D264-242F1B5DB3F2}"/>
                  </a:ext>
                </a:extLst>
              </p:cNvPr>
              <p:cNvSpPr/>
              <p:nvPr/>
            </p:nvSpPr>
            <p:spPr>
              <a:xfrm>
                <a:off x="4784731" y="3364090"/>
                <a:ext cx="223778" cy="74285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algn="l"/>
                <a:endParaRPr kumimoji="0" lang="en-US" sz="1600" b="1" i="0" u="none" strike="noStrike" kern="1200" cap="none" spc="0" normalizeH="0" baseline="0" noProof="0" dirty="0">
                  <a:ln>
                    <a:noFill/>
                  </a:ln>
                  <a:solidFill>
                    <a:schemeClr val="bg1"/>
                  </a:solidFill>
                  <a:effectLst/>
                  <a:uLnTx/>
                  <a:uFillTx/>
                  <a:ea typeface="+mn-ea"/>
                  <a:cs typeface="+mn-cs"/>
                </a:endParaRPr>
              </a:p>
            </p:txBody>
          </p:sp>
          <p:sp>
            <p:nvSpPr>
              <p:cNvPr id="20" name="Rectangle 19">
                <a:extLst>
                  <a:ext uri="{FF2B5EF4-FFF2-40B4-BE49-F238E27FC236}">
                    <a16:creationId xmlns:a16="http://schemas.microsoft.com/office/drawing/2014/main" id="{6480C05E-21E8-7447-DD55-903A5350DB3B}"/>
                  </a:ext>
                </a:extLst>
              </p:cNvPr>
              <p:cNvSpPr/>
              <p:nvPr/>
            </p:nvSpPr>
            <p:spPr>
              <a:xfrm>
                <a:off x="5018684" y="3364089"/>
                <a:ext cx="223778" cy="75872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algn="l"/>
                <a:endParaRPr kumimoji="0" lang="en-US" sz="1600" b="1" i="0" u="none" strike="noStrike" kern="1200" cap="none" spc="0" normalizeH="0" baseline="0" noProof="0" dirty="0">
                  <a:ln>
                    <a:noFill/>
                  </a:ln>
                  <a:solidFill>
                    <a:schemeClr val="bg1"/>
                  </a:solidFill>
                  <a:effectLst/>
                  <a:uLnTx/>
                  <a:uFillTx/>
                  <a:ea typeface="+mn-ea"/>
                  <a:cs typeface="+mn-cs"/>
                </a:endParaRPr>
              </a:p>
            </p:txBody>
          </p:sp>
          <p:sp>
            <p:nvSpPr>
              <p:cNvPr id="21" name="Rectangle 20">
                <a:extLst>
                  <a:ext uri="{FF2B5EF4-FFF2-40B4-BE49-F238E27FC236}">
                    <a16:creationId xmlns:a16="http://schemas.microsoft.com/office/drawing/2014/main" id="{445BD66A-152E-2E78-8B84-59743DEC1798}"/>
                  </a:ext>
                </a:extLst>
              </p:cNvPr>
              <p:cNvSpPr/>
              <p:nvPr/>
            </p:nvSpPr>
            <p:spPr>
              <a:xfrm>
                <a:off x="5252637" y="3364089"/>
                <a:ext cx="223778" cy="90477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algn="l"/>
                <a:endParaRPr kumimoji="0" lang="en-US" sz="1600" b="1" i="0" u="none" strike="noStrike" kern="1200" cap="none" spc="0" normalizeH="0" baseline="0" noProof="0" dirty="0">
                  <a:ln>
                    <a:noFill/>
                  </a:ln>
                  <a:solidFill>
                    <a:schemeClr val="bg1"/>
                  </a:solidFill>
                  <a:effectLst/>
                  <a:uLnTx/>
                  <a:uFillTx/>
                  <a:ea typeface="+mn-ea"/>
                  <a:cs typeface="+mn-cs"/>
                </a:endParaRPr>
              </a:p>
            </p:txBody>
          </p:sp>
          <p:sp>
            <p:nvSpPr>
              <p:cNvPr id="22" name="Rectangle 21">
                <a:extLst>
                  <a:ext uri="{FF2B5EF4-FFF2-40B4-BE49-F238E27FC236}">
                    <a16:creationId xmlns:a16="http://schemas.microsoft.com/office/drawing/2014/main" id="{89FCFF41-7BF6-F940-EAC5-B37B33482ACE}"/>
                  </a:ext>
                </a:extLst>
              </p:cNvPr>
              <p:cNvSpPr/>
              <p:nvPr/>
            </p:nvSpPr>
            <p:spPr>
              <a:xfrm>
                <a:off x="5486591" y="3364088"/>
                <a:ext cx="223778" cy="1098451"/>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algn="l"/>
                <a:endParaRPr kumimoji="0" lang="en-US" sz="1600" b="1" i="0" u="none" strike="noStrike" kern="1200" cap="none" spc="0" normalizeH="0" baseline="0" noProof="0" dirty="0">
                  <a:ln>
                    <a:noFill/>
                  </a:ln>
                  <a:solidFill>
                    <a:schemeClr val="bg1"/>
                  </a:solidFill>
                  <a:effectLst/>
                  <a:uLnTx/>
                  <a:uFillTx/>
                  <a:ea typeface="+mn-ea"/>
                  <a:cs typeface="+mn-cs"/>
                </a:endParaRPr>
              </a:p>
            </p:txBody>
          </p:sp>
        </p:grpSp>
        <p:sp>
          <p:nvSpPr>
            <p:cNvPr id="9223" name="Freeform: Shape 152">
              <a:extLst>
                <a:ext uri="{FF2B5EF4-FFF2-40B4-BE49-F238E27FC236}">
                  <a16:creationId xmlns:a16="http://schemas.microsoft.com/office/drawing/2014/main" id="{9FD0ECDD-18ED-4F30-D443-5D6BE131FE7B}"/>
                </a:ext>
              </a:extLst>
            </p:cNvPr>
            <p:cNvSpPr/>
            <p:nvPr/>
          </p:nvSpPr>
          <p:spPr>
            <a:xfrm>
              <a:off x="1004929" y="3106815"/>
              <a:ext cx="4750490" cy="84495"/>
            </a:xfrm>
            <a:custGeom>
              <a:avLst/>
              <a:gdLst>
                <a:gd name="connsiteX0" fmla="*/ 0 w 7678774"/>
                <a:gd name="connsiteY0" fmla="*/ 0 h 9233"/>
                <a:gd name="connsiteX1" fmla="*/ 7678775 w 7678774"/>
                <a:gd name="connsiteY1" fmla="*/ 0 h 9233"/>
              </a:gdLst>
              <a:ahLst/>
              <a:cxnLst>
                <a:cxn ang="0">
                  <a:pos x="connsiteX0" y="connsiteY0"/>
                </a:cxn>
                <a:cxn ang="0">
                  <a:pos x="connsiteX1" y="connsiteY1"/>
                </a:cxn>
              </a:cxnLst>
              <a:rect l="l" t="t" r="r" b="b"/>
              <a:pathLst>
                <a:path w="7678774" h="9233">
                  <a:moveTo>
                    <a:pt x="0" y="0"/>
                  </a:moveTo>
                  <a:lnTo>
                    <a:pt x="7678775" y="0"/>
                  </a:lnTo>
                </a:path>
              </a:pathLst>
            </a:custGeom>
            <a:ln w="28575" cap="sq">
              <a:solidFill>
                <a:schemeClr val="tx1">
                  <a:lumMod val="50000"/>
                </a:schemeClr>
              </a:solidFill>
              <a:prstDash val="sysDash"/>
              <a:miter/>
            </a:ln>
          </p:spPr>
          <p:txBody>
            <a:bodyPr wrap="none" rtlCol="0" anchor="ctr"/>
            <a:lstStyle/>
            <a:p>
              <a:pPr defTabSz="1219170">
                <a:buClr>
                  <a:srgbClr val="000000"/>
                </a:buClr>
              </a:pPr>
              <a:endParaRPr lang="en-US" sz="1600" kern="0" dirty="0">
                <a:solidFill>
                  <a:schemeClr val="bg1"/>
                </a:solidFill>
                <a:latin typeface="+mn-lt"/>
                <a:cs typeface="Arial"/>
                <a:sym typeface="Arial"/>
              </a:endParaRPr>
            </a:p>
          </p:txBody>
        </p:sp>
        <p:sp>
          <p:nvSpPr>
            <p:cNvPr id="9234" name="Freeform: Shape 152">
              <a:extLst>
                <a:ext uri="{FF2B5EF4-FFF2-40B4-BE49-F238E27FC236}">
                  <a16:creationId xmlns:a16="http://schemas.microsoft.com/office/drawing/2014/main" id="{945AA081-AD71-820C-9E7B-0CC7BE0845BE}"/>
                </a:ext>
              </a:extLst>
            </p:cNvPr>
            <p:cNvSpPr/>
            <p:nvPr/>
          </p:nvSpPr>
          <p:spPr>
            <a:xfrm>
              <a:off x="1004929" y="3747237"/>
              <a:ext cx="4750490" cy="84495"/>
            </a:xfrm>
            <a:custGeom>
              <a:avLst/>
              <a:gdLst>
                <a:gd name="connsiteX0" fmla="*/ 0 w 7678774"/>
                <a:gd name="connsiteY0" fmla="*/ 0 h 9233"/>
                <a:gd name="connsiteX1" fmla="*/ 7678775 w 7678774"/>
                <a:gd name="connsiteY1" fmla="*/ 0 h 9233"/>
              </a:gdLst>
              <a:ahLst/>
              <a:cxnLst>
                <a:cxn ang="0">
                  <a:pos x="connsiteX0" y="connsiteY0"/>
                </a:cxn>
                <a:cxn ang="0">
                  <a:pos x="connsiteX1" y="connsiteY1"/>
                </a:cxn>
              </a:cxnLst>
              <a:rect l="l" t="t" r="r" b="b"/>
              <a:pathLst>
                <a:path w="7678774" h="9233">
                  <a:moveTo>
                    <a:pt x="0" y="0"/>
                  </a:moveTo>
                  <a:lnTo>
                    <a:pt x="7678775" y="0"/>
                  </a:lnTo>
                </a:path>
              </a:pathLst>
            </a:custGeom>
            <a:ln w="28575" cap="sq">
              <a:solidFill>
                <a:schemeClr val="tx1">
                  <a:lumMod val="50000"/>
                </a:schemeClr>
              </a:solidFill>
              <a:prstDash val="sysDash"/>
              <a:miter/>
            </a:ln>
          </p:spPr>
          <p:txBody>
            <a:bodyPr wrap="none" rtlCol="0" anchor="ctr"/>
            <a:lstStyle/>
            <a:p>
              <a:pPr defTabSz="1219170">
                <a:buClr>
                  <a:srgbClr val="000000"/>
                </a:buClr>
              </a:pPr>
              <a:endParaRPr lang="en-US" sz="1600" kern="0" dirty="0">
                <a:solidFill>
                  <a:schemeClr val="bg1"/>
                </a:solidFill>
                <a:latin typeface="+mn-lt"/>
                <a:cs typeface="Arial"/>
                <a:sym typeface="Arial"/>
              </a:endParaRPr>
            </a:p>
          </p:txBody>
        </p:sp>
        <p:sp>
          <p:nvSpPr>
            <p:cNvPr id="23" name="Text Placeholder 2">
              <a:extLst>
                <a:ext uri="{FF2B5EF4-FFF2-40B4-BE49-F238E27FC236}">
                  <a16:creationId xmlns:a16="http://schemas.microsoft.com/office/drawing/2014/main" id="{CF00136E-BEBC-2B26-6CF8-ABC9526C46B1}"/>
                </a:ext>
              </a:extLst>
            </p:cNvPr>
            <p:cNvSpPr txBox="1">
              <a:spLocks/>
            </p:cNvSpPr>
            <p:nvPr/>
          </p:nvSpPr>
          <p:spPr>
            <a:xfrm rot="16200000">
              <a:off x="-1440295" y="3070775"/>
              <a:ext cx="3323878" cy="471177"/>
            </a:xfrm>
            <a:prstGeom prst="rect">
              <a:avLst/>
            </a:prstGeom>
            <a:noFill/>
          </p:spPr>
          <p:txBody>
            <a:bodyPr vert="horz" lIns="121920" tIns="60960" rIns="121920" bIns="60960" rtlCol="0">
              <a:noAutofit/>
            </a:bodyPr>
            <a:lstStyle>
              <a:lvl1pPr marL="0" indent="0" algn="l" rtl="0" eaLnBrk="0" fontAlgn="base" hangingPunct="0">
                <a:spcBef>
                  <a:spcPct val="20000"/>
                </a:spcBef>
                <a:spcAft>
                  <a:spcPct val="0"/>
                </a:spcAft>
                <a:buClr>
                  <a:srgbClr val="00B0F0"/>
                </a:buClr>
                <a:buFontTx/>
                <a:buNone/>
                <a:defRPr kumimoji="1" lang="en-US" sz="2333" kern="1200" dirty="0" smtClean="0">
                  <a:solidFill>
                    <a:schemeClr val="tx1"/>
                  </a:solidFill>
                  <a:latin typeface="Arial" pitchFamily="34" charset="0"/>
                  <a:ea typeface="ＭＳ Ｐゴシック" charset="0"/>
                  <a:cs typeface="Arial" pitchFamily="34" charset="0"/>
                </a:defRPr>
              </a:lvl1pPr>
              <a:lvl2pPr marL="574123" indent="-193138" algn="l" rtl="0" eaLnBrk="0" fontAlgn="base" hangingPunct="0">
                <a:spcBef>
                  <a:spcPct val="20000"/>
                </a:spcBef>
                <a:spcAft>
                  <a:spcPct val="0"/>
                </a:spcAft>
                <a:buClr>
                  <a:srgbClr val="00B0F0"/>
                </a:buClr>
                <a:buFont typeface="Arial" pitchFamily="34" charset="0"/>
                <a:buChar char="•"/>
                <a:defRPr kumimoji="1" lang="en-US" sz="2000" kern="1200" dirty="0" smtClean="0">
                  <a:solidFill>
                    <a:schemeClr val="tx1"/>
                  </a:solidFill>
                  <a:latin typeface="Arial" pitchFamily="34" charset="0"/>
                  <a:ea typeface="ＭＳ Ｐゴシック" charset="0"/>
                  <a:cs typeface="Arial" pitchFamily="34" charset="0"/>
                </a:defRPr>
              </a:lvl2pPr>
              <a:lvl3pPr marL="855893" indent="-187847" algn="l" rtl="0" eaLnBrk="0" fontAlgn="base" hangingPunct="0">
                <a:spcBef>
                  <a:spcPct val="20000"/>
                </a:spcBef>
                <a:spcAft>
                  <a:spcPct val="0"/>
                </a:spcAft>
                <a:buClr>
                  <a:srgbClr val="00B0F0"/>
                </a:buClr>
                <a:buFont typeface="Arial" pitchFamily="34" charset="0"/>
                <a:buChar char="•"/>
                <a:defRPr kumimoji="1" lang="en-US" sz="1667" kern="1200" dirty="0" smtClean="0">
                  <a:solidFill>
                    <a:schemeClr val="tx1"/>
                  </a:solidFill>
                  <a:latin typeface="Arial" pitchFamily="34" charset="0"/>
                  <a:ea typeface="ＭＳ Ｐゴシック" charset="0"/>
                  <a:cs typeface="Arial" pitchFamily="34" charset="0"/>
                </a:defRPr>
              </a:lvl3pPr>
              <a:lvl4pPr marL="1148246" indent="-198430" algn="l" rtl="0" eaLnBrk="0" fontAlgn="base" hangingPunct="0">
                <a:spcBef>
                  <a:spcPct val="20000"/>
                </a:spcBef>
                <a:spcAft>
                  <a:spcPct val="0"/>
                </a:spcAft>
                <a:buClr>
                  <a:srgbClr val="00B0F0"/>
                </a:buClr>
                <a:buFont typeface="Arial" pitchFamily="34" charset="0"/>
                <a:buChar char="•"/>
                <a:defRPr kumimoji="1" lang="en-US" sz="1667" kern="1200" dirty="0" smtClean="0">
                  <a:solidFill>
                    <a:schemeClr val="tx1"/>
                  </a:solidFill>
                  <a:latin typeface="Arial" pitchFamily="34" charset="0"/>
                  <a:ea typeface="ＭＳ Ｐゴシック" charset="0"/>
                  <a:cs typeface="Arial" pitchFamily="34" charset="0"/>
                </a:defRPr>
              </a:lvl4pPr>
              <a:lvl5pPr marL="1714431" indent="-190492" algn="l" rtl="0" eaLnBrk="1" fontAlgn="base" hangingPunct="1">
                <a:spcBef>
                  <a:spcPct val="20000"/>
                </a:spcBef>
                <a:spcAft>
                  <a:spcPct val="0"/>
                </a:spcAft>
                <a:buClr>
                  <a:srgbClr val="00B0F0"/>
                </a:buClr>
                <a:buFont typeface="Arial" pitchFamily="34" charset="0"/>
                <a:buChar char="•"/>
                <a:defRPr kumimoji="1" sz="2000" kern="1200">
                  <a:solidFill>
                    <a:schemeClr val="tx1"/>
                  </a:solidFill>
                  <a:latin typeface="+mn-lt"/>
                  <a:ea typeface="+mn-ea"/>
                  <a:cs typeface="+mn-cs"/>
                </a:defRPr>
              </a:lvl5pPr>
              <a:lvl6pPr marL="2992774" indent="-272071" algn="l" defTabSz="1088281" rtl="0" eaLnBrk="1" latinLnBrk="0" hangingPunct="1">
                <a:spcBef>
                  <a:spcPct val="20000"/>
                </a:spcBef>
                <a:buFont typeface="Arial" pitchFamily="34" charset="0"/>
                <a:buChar char="•"/>
                <a:defRPr kumimoji="1" sz="2417" kern="1200">
                  <a:solidFill>
                    <a:schemeClr val="tx1"/>
                  </a:solidFill>
                  <a:latin typeface="+mn-lt"/>
                  <a:ea typeface="+mn-ea"/>
                  <a:cs typeface="+mn-cs"/>
                </a:defRPr>
              </a:lvl6pPr>
              <a:lvl7pPr marL="3536916" indent="-272071" algn="l" defTabSz="1088281" rtl="0" eaLnBrk="1" latinLnBrk="0" hangingPunct="1">
                <a:spcBef>
                  <a:spcPct val="20000"/>
                </a:spcBef>
                <a:buFont typeface="Arial" pitchFamily="34" charset="0"/>
                <a:buChar char="•"/>
                <a:defRPr kumimoji="1" sz="2417" kern="1200">
                  <a:solidFill>
                    <a:schemeClr val="tx1"/>
                  </a:solidFill>
                  <a:latin typeface="+mn-lt"/>
                  <a:ea typeface="+mn-ea"/>
                  <a:cs typeface="+mn-cs"/>
                </a:defRPr>
              </a:lvl7pPr>
              <a:lvl8pPr marL="4081057" indent="-272071" algn="l" defTabSz="1088281" rtl="0" eaLnBrk="1" latinLnBrk="0" hangingPunct="1">
                <a:spcBef>
                  <a:spcPct val="20000"/>
                </a:spcBef>
                <a:buFont typeface="Arial" pitchFamily="34" charset="0"/>
                <a:buChar char="•"/>
                <a:defRPr kumimoji="1" sz="2417" kern="1200">
                  <a:solidFill>
                    <a:schemeClr val="tx1"/>
                  </a:solidFill>
                  <a:latin typeface="+mn-lt"/>
                  <a:ea typeface="+mn-ea"/>
                  <a:cs typeface="+mn-cs"/>
                </a:defRPr>
              </a:lvl8pPr>
              <a:lvl9pPr marL="4625198" indent="-272071" algn="l" defTabSz="1088281" rtl="0" eaLnBrk="1" latinLnBrk="0" hangingPunct="1">
                <a:spcBef>
                  <a:spcPct val="20000"/>
                </a:spcBef>
                <a:buFont typeface="Arial" pitchFamily="34" charset="0"/>
                <a:buChar char="•"/>
                <a:defRPr kumimoji="1" sz="2417" kern="1200">
                  <a:solidFill>
                    <a:schemeClr val="tx1"/>
                  </a:solidFill>
                  <a:latin typeface="+mn-lt"/>
                  <a:ea typeface="+mn-ea"/>
                  <a:cs typeface="+mn-cs"/>
                </a:defRPr>
              </a:lvl9pPr>
            </a:lstStyle>
            <a:p>
              <a:pPr algn="ctr" defTabSz="1219170">
                <a:spcBef>
                  <a:spcPts val="0"/>
                </a:spcBef>
                <a:spcAft>
                  <a:spcPts val="0"/>
                </a:spcAft>
              </a:pPr>
              <a:r>
                <a:rPr lang="en-US" sz="1600" b="1" dirty="0">
                  <a:solidFill>
                    <a:schemeClr val="bg1"/>
                  </a:solidFill>
                  <a:latin typeface="+mn-lt"/>
                  <a:sym typeface="Arial"/>
                </a:rPr>
                <a:t>Best % Change in Sum of Diameters From BL in Target Lesions</a:t>
              </a:r>
            </a:p>
          </p:txBody>
        </p:sp>
        <p:sp>
          <p:nvSpPr>
            <p:cNvPr id="24" name="Freeform: Shape 146">
              <a:extLst>
                <a:ext uri="{FF2B5EF4-FFF2-40B4-BE49-F238E27FC236}">
                  <a16:creationId xmlns:a16="http://schemas.microsoft.com/office/drawing/2014/main" id="{97A2B642-DCB5-9909-27D7-44560016184B}"/>
                </a:ext>
              </a:extLst>
            </p:cNvPr>
            <p:cNvSpPr/>
            <p:nvPr/>
          </p:nvSpPr>
          <p:spPr>
            <a:xfrm>
              <a:off x="1004928" y="2068590"/>
              <a:ext cx="1355841" cy="2591770"/>
            </a:xfrm>
            <a:custGeom>
              <a:avLst/>
              <a:gdLst>
                <a:gd name="connsiteX0" fmla="*/ 0 w 9233"/>
                <a:gd name="connsiteY0" fmla="*/ 0 h 2933024"/>
                <a:gd name="connsiteX1" fmla="*/ 0 w 9233"/>
                <a:gd name="connsiteY1" fmla="*/ 2933025 h 2933024"/>
              </a:gdLst>
              <a:ahLst/>
              <a:cxnLst>
                <a:cxn ang="0">
                  <a:pos x="connsiteX0" y="connsiteY0"/>
                </a:cxn>
                <a:cxn ang="0">
                  <a:pos x="connsiteX1" y="connsiteY1"/>
                </a:cxn>
              </a:cxnLst>
              <a:rect l="l" t="t" r="r" b="b"/>
              <a:pathLst>
                <a:path w="9233" h="2933024">
                  <a:moveTo>
                    <a:pt x="0" y="0"/>
                  </a:moveTo>
                  <a:lnTo>
                    <a:pt x="0" y="2933025"/>
                  </a:lnTo>
                </a:path>
              </a:pathLst>
            </a:custGeom>
            <a:ln w="28575" cap="sq">
              <a:solidFill>
                <a:srgbClr val="000000"/>
              </a:solidFill>
              <a:prstDash val="solid"/>
              <a:miter/>
            </a:ln>
          </p:spPr>
          <p:txBody>
            <a:bodyPr wrap="none" rtlCol="0" anchor="ctr"/>
            <a:lstStyle/>
            <a:p>
              <a:pPr defTabSz="1219170">
                <a:buClr>
                  <a:srgbClr val="000000"/>
                </a:buClr>
              </a:pPr>
              <a:endParaRPr lang="en-US" sz="1600" kern="0" dirty="0">
                <a:solidFill>
                  <a:schemeClr val="bg1"/>
                </a:solidFill>
                <a:latin typeface="+mn-lt"/>
                <a:cs typeface="Arial"/>
                <a:sym typeface="Arial"/>
              </a:endParaRPr>
            </a:p>
          </p:txBody>
        </p:sp>
        <p:grpSp>
          <p:nvGrpSpPr>
            <p:cNvPr id="9297" name="Group 9296">
              <a:extLst>
                <a:ext uri="{FF2B5EF4-FFF2-40B4-BE49-F238E27FC236}">
                  <a16:creationId xmlns:a16="http://schemas.microsoft.com/office/drawing/2014/main" id="{1C507E15-5C72-F22B-06F9-29166FEBF0BC}"/>
                </a:ext>
              </a:extLst>
            </p:cNvPr>
            <p:cNvGrpSpPr/>
            <p:nvPr/>
          </p:nvGrpSpPr>
          <p:grpSpPr>
            <a:xfrm>
              <a:off x="939068" y="2068590"/>
              <a:ext cx="64818" cy="2600325"/>
              <a:chOff x="939068" y="2068590"/>
              <a:chExt cx="64818" cy="2600325"/>
            </a:xfrm>
          </p:grpSpPr>
          <p:sp>
            <p:nvSpPr>
              <p:cNvPr id="57" name="Freeform: Shape 147">
                <a:extLst>
                  <a:ext uri="{FF2B5EF4-FFF2-40B4-BE49-F238E27FC236}">
                    <a16:creationId xmlns:a16="http://schemas.microsoft.com/office/drawing/2014/main" id="{759A5F80-A57A-DB04-F27D-9352F87377B5}"/>
                  </a:ext>
                </a:extLst>
              </p:cNvPr>
              <p:cNvSpPr/>
              <p:nvPr/>
            </p:nvSpPr>
            <p:spPr>
              <a:xfrm>
                <a:off x="939068" y="4660359"/>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defTabSz="1219170">
                  <a:buClr>
                    <a:srgbClr val="000000"/>
                  </a:buClr>
                </a:pPr>
                <a:endParaRPr lang="en-US" sz="1600" kern="0" dirty="0">
                  <a:solidFill>
                    <a:schemeClr val="bg1"/>
                  </a:solidFill>
                  <a:latin typeface="+mn-lt"/>
                  <a:cs typeface="Arial"/>
                  <a:sym typeface="Arial"/>
                </a:endParaRPr>
              </a:p>
            </p:txBody>
          </p:sp>
          <p:sp>
            <p:nvSpPr>
              <p:cNvPr id="58" name="Freeform: Shape 148">
                <a:extLst>
                  <a:ext uri="{FF2B5EF4-FFF2-40B4-BE49-F238E27FC236}">
                    <a16:creationId xmlns:a16="http://schemas.microsoft.com/office/drawing/2014/main" id="{9AB87618-1E47-6513-9C48-AB313382B43D}"/>
                  </a:ext>
                </a:extLst>
              </p:cNvPr>
              <p:cNvSpPr/>
              <p:nvPr/>
            </p:nvSpPr>
            <p:spPr>
              <a:xfrm>
                <a:off x="939068" y="4401183"/>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defTabSz="1219170">
                  <a:buClr>
                    <a:srgbClr val="000000"/>
                  </a:buClr>
                </a:pPr>
                <a:endParaRPr lang="en-US" sz="1600" kern="0" dirty="0">
                  <a:solidFill>
                    <a:schemeClr val="bg1"/>
                  </a:solidFill>
                  <a:latin typeface="+mn-lt"/>
                  <a:cs typeface="Arial"/>
                  <a:sym typeface="Arial"/>
                </a:endParaRPr>
              </a:p>
            </p:txBody>
          </p:sp>
          <p:sp>
            <p:nvSpPr>
              <p:cNvPr id="59" name="Freeform: Shape 149">
                <a:extLst>
                  <a:ext uri="{FF2B5EF4-FFF2-40B4-BE49-F238E27FC236}">
                    <a16:creationId xmlns:a16="http://schemas.microsoft.com/office/drawing/2014/main" id="{5F39ACC3-82C3-2924-DD5C-AA8C494C27BC}"/>
                  </a:ext>
                </a:extLst>
              </p:cNvPr>
              <p:cNvSpPr/>
              <p:nvPr/>
            </p:nvSpPr>
            <p:spPr>
              <a:xfrm>
                <a:off x="939068" y="4142006"/>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defTabSz="1219170">
                  <a:buClr>
                    <a:srgbClr val="000000"/>
                  </a:buClr>
                </a:pPr>
                <a:endParaRPr lang="en-US" sz="1600" kern="0" dirty="0">
                  <a:solidFill>
                    <a:schemeClr val="bg1"/>
                  </a:solidFill>
                  <a:latin typeface="+mn-lt"/>
                  <a:cs typeface="Arial"/>
                  <a:sym typeface="Arial"/>
                </a:endParaRPr>
              </a:p>
            </p:txBody>
          </p:sp>
          <p:sp>
            <p:nvSpPr>
              <p:cNvPr id="60" name="Freeform: Shape 150">
                <a:extLst>
                  <a:ext uri="{FF2B5EF4-FFF2-40B4-BE49-F238E27FC236}">
                    <a16:creationId xmlns:a16="http://schemas.microsoft.com/office/drawing/2014/main" id="{E61B6122-9116-DF69-AE93-0822CBEC8380}"/>
                  </a:ext>
                </a:extLst>
              </p:cNvPr>
              <p:cNvSpPr/>
              <p:nvPr/>
            </p:nvSpPr>
            <p:spPr>
              <a:xfrm>
                <a:off x="939068" y="3882829"/>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defTabSz="1219170">
                  <a:buClr>
                    <a:srgbClr val="000000"/>
                  </a:buClr>
                </a:pPr>
                <a:endParaRPr lang="en-US" sz="1600" kern="0" dirty="0">
                  <a:solidFill>
                    <a:schemeClr val="bg1"/>
                  </a:solidFill>
                  <a:latin typeface="+mn-lt"/>
                  <a:cs typeface="Arial"/>
                  <a:sym typeface="Arial"/>
                </a:endParaRPr>
              </a:p>
            </p:txBody>
          </p:sp>
          <p:sp>
            <p:nvSpPr>
              <p:cNvPr id="61" name="Freeform: Shape 151">
                <a:extLst>
                  <a:ext uri="{FF2B5EF4-FFF2-40B4-BE49-F238E27FC236}">
                    <a16:creationId xmlns:a16="http://schemas.microsoft.com/office/drawing/2014/main" id="{9669084D-F18A-5BA5-0329-A62032891606}"/>
                  </a:ext>
                </a:extLst>
              </p:cNvPr>
              <p:cNvSpPr/>
              <p:nvPr/>
            </p:nvSpPr>
            <p:spPr>
              <a:xfrm>
                <a:off x="939068" y="3623652"/>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defTabSz="1219170">
                  <a:buClr>
                    <a:srgbClr val="000000"/>
                  </a:buClr>
                </a:pPr>
                <a:endParaRPr lang="en-US" sz="1600" kern="0" dirty="0">
                  <a:solidFill>
                    <a:schemeClr val="bg1"/>
                  </a:solidFill>
                  <a:latin typeface="+mn-lt"/>
                  <a:cs typeface="Arial"/>
                  <a:sym typeface="Arial"/>
                </a:endParaRPr>
              </a:p>
            </p:txBody>
          </p:sp>
          <p:sp>
            <p:nvSpPr>
              <p:cNvPr id="62" name="Freeform: Shape 153">
                <a:extLst>
                  <a:ext uri="{FF2B5EF4-FFF2-40B4-BE49-F238E27FC236}">
                    <a16:creationId xmlns:a16="http://schemas.microsoft.com/office/drawing/2014/main" id="{C564AA23-8991-D2DD-71DF-38FF46FA805C}"/>
                  </a:ext>
                </a:extLst>
              </p:cNvPr>
              <p:cNvSpPr/>
              <p:nvPr/>
            </p:nvSpPr>
            <p:spPr>
              <a:xfrm>
                <a:off x="939068" y="3364475"/>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defTabSz="1219170">
                  <a:buClr>
                    <a:srgbClr val="000000"/>
                  </a:buClr>
                </a:pPr>
                <a:endParaRPr lang="en-US" sz="1600" kern="0" dirty="0">
                  <a:solidFill>
                    <a:schemeClr val="bg1"/>
                  </a:solidFill>
                  <a:latin typeface="+mn-lt"/>
                  <a:cs typeface="Arial"/>
                  <a:sym typeface="Arial"/>
                </a:endParaRPr>
              </a:p>
            </p:txBody>
          </p:sp>
          <p:sp>
            <p:nvSpPr>
              <p:cNvPr id="63" name="Freeform: Shape 154">
                <a:extLst>
                  <a:ext uri="{FF2B5EF4-FFF2-40B4-BE49-F238E27FC236}">
                    <a16:creationId xmlns:a16="http://schemas.microsoft.com/office/drawing/2014/main" id="{536DE9E8-8E68-3A44-C05A-0C6460DE831F}"/>
                  </a:ext>
                </a:extLst>
              </p:cNvPr>
              <p:cNvSpPr/>
              <p:nvPr/>
            </p:nvSpPr>
            <p:spPr>
              <a:xfrm>
                <a:off x="939068" y="2846121"/>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defTabSz="1219170">
                  <a:buClr>
                    <a:srgbClr val="000000"/>
                  </a:buClr>
                </a:pPr>
                <a:endParaRPr lang="en-US" sz="1600" kern="0" dirty="0">
                  <a:solidFill>
                    <a:schemeClr val="bg1"/>
                  </a:solidFill>
                  <a:latin typeface="+mn-lt"/>
                  <a:cs typeface="Arial"/>
                  <a:sym typeface="Arial"/>
                </a:endParaRPr>
              </a:p>
            </p:txBody>
          </p:sp>
          <p:sp>
            <p:nvSpPr>
              <p:cNvPr id="9216" name="Freeform: Shape 155">
                <a:extLst>
                  <a:ext uri="{FF2B5EF4-FFF2-40B4-BE49-F238E27FC236}">
                    <a16:creationId xmlns:a16="http://schemas.microsoft.com/office/drawing/2014/main" id="{BA839E39-4F44-B3BC-70BD-66C4212E3B76}"/>
                  </a:ext>
                </a:extLst>
              </p:cNvPr>
              <p:cNvSpPr/>
              <p:nvPr/>
            </p:nvSpPr>
            <p:spPr>
              <a:xfrm>
                <a:off x="939068" y="2327767"/>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defTabSz="1219170">
                  <a:buClr>
                    <a:srgbClr val="000000"/>
                  </a:buClr>
                </a:pPr>
                <a:endParaRPr lang="en-US" sz="1600" kern="0" dirty="0">
                  <a:solidFill>
                    <a:schemeClr val="bg1"/>
                  </a:solidFill>
                  <a:latin typeface="+mn-lt"/>
                  <a:cs typeface="Arial"/>
                  <a:sym typeface="Arial"/>
                </a:endParaRPr>
              </a:p>
            </p:txBody>
          </p:sp>
          <p:sp>
            <p:nvSpPr>
              <p:cNvPr id="9217" name="Freeform: Shape 156">
                <a:extLst>
                  <a:ext uri="{FF2B5EF4-FFF2-40B4-BE49-F238E27FC236}">
                    <a16:creationId xmlns:a16="http://schemas.microsoft.com/office/drawing/2014/main" id="{E1D32A4F-7089-A6C5-B0B9-12EECE350284}"/>
                  </a:ext>
                </a:extLst>
              </p:cNvPr>
              <p:cNvSpPr/>
              <p:nvPr/>
            </p:nvSpPr>
            <p:spPr>
              <a:xfrm>
                <a:off x="939068" y="2068590"/>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defTabSz="1219170">
                  <a:buClr>
                    <a:srgbClr val="000000"/>
                  </a:buClr>
                </a:pPr>
                <a:endParaRPr lang="en-US" sz="1600" kern="0" dirty="0">
                  <a:solidFill>
                    <a:schemeClr val="bg1"/>
                  </a:solidFill>
                  <a:latin typeface="+mn-lt"/>
                  <a:cs typeface="Arial"/>
                  <a:sym typeface="Arial"/>
                </a:endParaRPr>
              </a:p>
            </p:txBody>
          </p:sp>
          <p:sp>
            <p:nvSpPr>
              <p:cNvPr id="9220" name="Freeform: Shape 155">
                <a:extLst>
                  <a:ext uri="{FF2B5EF4-FFF2-40B4-BE49-F238E27FC236}">
                    <a16:creationId xmlns:a16="http://schemas.microsoft.com/office/drawing/2014/main" id="{B1E4583E-4F10-0C55-AA80-B116DA9D7524}"/>
                  </a:ext>
                </a:extLst>
              </p:cNvPr>
              <p:cNvSpPr/>
              <p:nvPr/>
            </p:nvSpPr>
            <p:spPr>
              <a:xfrm>
                <a:off x="939068" y="2586944"/>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defTabSz="1219170">
                  <a:buClr>
                    <a:srgbClr val="000000"/>
                  </a:buClr>
                </a:pPr>
                <a:endParaRPr lang="en-US" sz="1600" kern="0" dirty="0">
                  <a:solidFill>
                    <a:schemeClr val="bg1"/>
                  </a:solidFill>
                  <a:latin typeface="+mn-lt"/>
                  <a:cs typeface="Arial"/>
                  <a:sym typeface="Arial"/>
                </a:endParaRPr>
              </a:p>
            </p:txBody>
          </p:sp>
          <p:sp>
            <p:nvSpPr>
              <p:cNvPr id="9222" name="Freeform: Shape 154">
                <a:extLst>
                  <a:ext uri="{FF2B5EF4-FFF2-40B4-BE49-F238E27FC236}">
                    <a16:creationId xmlns:a16="http://schemas.microsoft.com/office/drawing/2014/main" id="{54A25670-6A3C-5D42-034B-30E3EE746130}"/>
                  </a:ext>
                </a:extLst>
              </p:cNvPr>
              <p:cNvSpPr/>
              <p:nvPr/>
            </p:nvSpPr>
            <p:spPr>
              <a:xfrm>
                <a:off x="939068" y="3105298"/>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defTabSz="1219170">
                  <a:buClr>
                    <a:srgbClr val="000000"/>
                  </a:buClr>
                </a:pPr>
                <a:endParaRPr lang="en-US" sz="1600" kern="0" dirty="0">
                  <a:solidFill>
                    <a:schemeClr val="bg1"/>
                  </a:solidFill>
                  <a:latin typeface="+mn-lt"/>
                  <a:cs typeface="Arial"/>
                  <a:sym typeface="Arial"/>
                </a:endParaRPr>
              </a:p>
            </p:txBody>
          </p:sp>
        </p:grpSp>
        <p:grpSp>
          <p:nvGrpSpPr>
            <p:cNvPr id="9296" name="Group 9295">
              <a:extLst>
                <a:ext uri="{FF2B5EF4-FFF2-40B4-BE49-F238E27FC236}">
                  <a16:creationId xmlns:a16="http://schemas.microsoft.com/office/drawing/2014/main" id="{5E6376E7-5C12-FA27-059A-5EA7C6E380A0}"/>
                </a:ext>
              </a:extLst>
            </p:cNvPr>
            <p:cNvGrpSpPr/>
            <p:nvPr/>
          </p:nvGrpSpPr>
          <p:grpSpPr>
            <a:xfrm>
              <a:off x="534647" y="1974238"/>
              <a:ext cx="375104" cy="2837021"/>
              <a:chOff x="489431" y="1974238"/>
              <a:chExt cx="375104" cy="2837021"/>
            </a:xfrm>
          </p:grpSpPr>
          <p:sp>
            <p:nvSpPr>
              <p:cNvPr id="46" name="TextBox 45">
                <a:extLst>
                  <a:ext uri="{FF2B5EF4-FFF2-40B4-BE49-F238E27FC236}">
                    <a16:creationId xmlns:a16="http://schemas.microsoft.com/office/drawing/2014/main" id="{23097A62-7F55-E60C-FFFC-7105040E1467}"/>
                  </a:ext>
                </a:extLst>
              </p:cNvPr>
              <p:cNvSpPr txBox="1"/>
              <p:nvPr/>
            </p:nvSpPr>
            <p:spPr>
              <a:xfrm>
                <a:off x="551949" y="1974238"/>
                <a:ext cx="312586" cy="246221"/>
              </a:xfrm>
              <a:prstGeom prst="rect">
                <a:avLst/>
              </a:prstGeom>
              <a:noFill/>
            </p:spPr>
            <p:txBody>
              <a:bodyPr wrap="none" lIns="0" tIns="0" rIns="0" bIns="0" rtlCol="0">
                <a:spAutoFit/>
              </a:bodyPr>
              <a:lstStyle/>
              <a:p>
                <a:pPr algn="r"/>
                <a:r>
                  <a:rPr lang="en-US" sz="1600" b="0" dirty="0">
                    <a:solidFill>
                      <a:schemeClr val="bg1"/>
                    </a:solidFill>
                    <a:latin typeface="+mn-lt"/>
                    <a:cs typeface="Arial" panose="020B0604020202020204" pitchFamily="34" charset="0"/>
                  </a:rPr>
                  <a:t>100</a:t>
                </a:r>
              </a:p>
            </p:txBody>
          </p:sp>
          <p:sp>
            <p:nvSpPr>
              <p:cNvPr id="47" name="TextBox 46">
                <a:extLst>
                  <a:ext uri="{FF2B5EF4-FFF2-40B4-BE49-F238E27FC236}">
                    <a16:creationId xmlns:a16="http://schemas.microsoft.com/office/drawing/2014/main" id="{E1621A52-78E0-3176-1655-757769F5CB21}"/>
                  </a:ext>
                </a:extLst>
              </p:cNvPr>
              <p:cNvSpPr txBox="1"/>
              <p:nvPr/>
            </p:nvSpPr>
            <p:spPr>
              <a:xfrm>
                <a:off x="656145" y="2233318"/>
                <a:ext cx="208390" cy="246221"/>
              </a:xfrm>
              <a:prstGeom prst="rect">
                <a:avLst/>
              </a:prstGeom>
              <a:noFill/>
            </p:spPr>
            <p:txBody>
              <a:bodyPr wrap="none" lIns="0" tIns="0" rIns="0" bIns="0" rtlCol="0">
                <a:spAutoFit/>
              </a:bodyPr>
              <a:lstStyle/>
              <a:p>
                <a:pPr algn="r"/>
                <a:r>
                  <a:rPr lang="en-US" sz="1600" b="0" dirty="0">
                    <a:solidFill>
                      <a:schemeClr val="bg1"/>
                    </a:solidFill>
                    <a:latin typeface="+mn-lt"/>
                    <a:cs typeface="Arial" panose="020B0604020202020204" pitchFamily="34" charset="0"/>
                  </a:rPr>
                  <a:t>80</a:t>
                </a:r>
              </a:p>
            </p:txBody>
          </p:sp>
          <p:sp>
            <p:nvSpPr>
              <p:cNvPr id="48" name="TextBox 47">
                <a:extLst>
                  <a:ext uri="{FF2B5EF4-FFF2-40B4-BE49-F238E27FC236}">
                    <a16:creationId xmlns:a16="http://schemas.microsoft.com/office/drawing/2014/main" id="{563F3844-D8AB-55EF-3C94-33F967924FA9}"/>
                  </a:ext>
                </a:extLst>
              </p:cNvPr>
              <p:cNvSpPr txBox="1"/>
              <p:nvPr/>
            </p:nvSpPr>
            <p:spPr>
              <a:xfrm>
                <a:off x="656145" y="2492398"/>
                <a:ext cx="208390" cy="246221"/>
              </a:xfrm>
              <a:prstGeom prst="rect">
                <a:avLst/>
              </a:prstGeom>
              <a:noFill/>
            </p:spPr>
            <p:txBody>
              <a:bodyPr wrap="none" lIns="0" tIns="0" rIns="0" bIns="0" rtlCol="0">
                <a:spAutoFit/>
              </a:bodyPr>
              <a:lstStyle/>
              <a:p>
                <a:pPr algn="r"/>
                <a:r>
                  <a:rPr lang="en-US" sz="1600" b="0" dirty="0">
                    <a:solidFill>
                      <a:schemeClr val="bg1"/>
                    </a:solidFill>
                    <a:latin typeface="+mn-lt"/>
                    <a:cs typeface="Arial" panose="020B0604020202020204" pitchFamily="34" charset="0"/>
                  </a:rPr>
                  <a:t>60</a:t>
                </a:r>
              </a:p>
            </p:txBody>
          </p:sp>
          <p:sp>
            <p:nvSpPr>
              <p:cNvPr id="49" name="TextBox 48">
                <a:extLst>
                  <a:ext uri="{FF2B5EF4-FFF2-40B4-BE49-F238E27FC236}">
                    <a16:creationId xmlns:a16="http://schemas.microsoft.com/office/drawing/2014/main" id="{E74DC7C2-35E9-BC3C-26A0-160068912651}"/>
                  </a:ext>
                </a:extLst>
              </p:cNvPr>
              <p:cNvSpPr txBox="1"/>
              <p:nvPr/>
            </p:nvSpPr>
            <p:spPr>
              <a:xfrm>
                <a:off x="656145" y="2751478"/>
                <a:ext cx="208390" cy="246221"/>
              </a:xfrm>
              <a:prstGeom prst="rect">
                <a:avLst/>
              </a:prstGeom>
              <a:noFill/>
            </p:spPr>
            <p:txBody>
              <a:bodyPr wrap="none" lIns="0" tIns="0" rIns="0" bIns="0" rtlCol="0">
                <a:spAutoFit/>
              </a:bodyPr>
              <a:lstStyle/>
              <a:p>
                <a:pPr algn="r"/>
                <a:r>
                  <a:rPr lang="en-US" sz="1600" b="0" dirty="0">
                    <a:solidFill>
                      <a:schemeClr val="bg1"/>
                    </a:solidFill>
                    <a:latin typeface="+mn-lt"/>
                    <a:cs typeface="Arial" panose="020B0604020202020204" pitchFamily="34" charset="0"/>
                  </a:rPr>
                  <a:t>40</a:t>
                </a:r>
              </a:p>
            </p:txBody>
          </p:sp>
          <p:sp>
            <p:nvSpPr>
              <p:cNvPr id="50" name="TextBox 49">
                <a:extLst>
                  <a:ext uri="{FF2B5EF4-FFF2-40B4-BE49-F238E27FC236}">
                    <a16:creationId xmlns:a16="http://schemas.microsoft.com/office/drawing/2014/main" id="{E71B6357-0DC4-0153-5139-42C610692047}"/>
                  </a:ext>
                </a:extLst>
              </p:cNvPr>
              <p:cNvSpPr txBox="1"/>
              <p:nvPr/>
            </p:nvSpPr>
            <p:spPr>
              <a:xfrm>
                <a:off x="656145" y="3010558"/>
                <a:ext cx="208390" cy="246221"/>
              </a:xfrm>
              <a:prstGeom prst="rect">
                <a:avLst/>
              </a:prstGeom>
              <a:noFill/>
            </p:spPr>
            <p:txBody>
              <a:bodyPr wrap="none" lIns="0" tIns="0" rIns="0" bIns="0" rtlCol="0">
                <a:spAutoFit/>
              </a:bodyPr>
              <a:lstStyle/>
              <a:p>
                <a:pPr algn="r"/>
                <a:r>
                  <a:rPr lang="en-US" sz="1600" b="0" dirty="0">
                    <a:solidFill>
                      <a:schemeClr val="bg1"/>
                    </a:solidFill>
                    <a:latin typeface="+mn-lt"/>
                    <a:cs typeface="Arial" panose="020B0604020202020204" pitchFamily="34" charset="0"/>
                  </a:rPr>
                  <a:t>20</a:t>
                </a:r>
              </a:p>
            </p:txBody>
          </p:sp>
          <p:sp>
            <p:nvSpPr>
              <p:cNvPr id="51" name="TextBox 50">
                <a:extLst>
                  <a:ext uri="{FF2B5EF4-FFF2-40B4-BE49-F238E27FC236}">
                    <a16:creationId xmlns:a16="http://schemas.microsoft.com/office/drawing/2014/main" id="{054E01B2-DCD8-B0F6-E1D5-D1328D4FDBF1}"/>
                  </a:ext>
                </a:extLst>
              </p:cNvPr>
              <p:cNvSpPr txBox="1"/>
              <p:nvPr/>
            </p:nvSpPr>
            <p:spPr>
              <a:xfrm>
                <a:off x="760339" y="3269638"/>
                <a:ext cx="104196" cy="246221"/>
              </a:xfrm>
              <a:prstGeom prst="rect">
                <a:avLst/>
              </a:prstGeom>
              <a:noFill/>
            </p:spPr>
            <p:txBody>
              <a:bodyPr wrap="none" lIns="0" tIns="0" rIns="0" bIns="0" rtlCol="0">
                <a:spAutoFit/>
              </a:bodyPr>
              <a:lstStyle/>
              <a:p>
                <a:pPr algn="r"/>
                <a:r>
                  <a:rPr lang="en-US" sz="1600" b="0" dirty="0">
                    <a:solidFill>
                      <a:schemeClr val="bg1"/>
                    </a:solidFill>
                    <a:latin typeface="+mn-lt"/>
                    <a:cs typeface="Arial" panose="020B0604020202020204" pitchFamily="34" charset="0"/>
                  </a:rPr>
                  <a:t>0</a:t>
                </a:r>
              </a:p>
            </p:txBody>
          </p:sp>
          <p:sp>
            <p:nvSpPr>
              <p:cNvPr id="52" name="TextBox 51">
                <a:extLst>
                  <a:ext uri="{FF2B5EF4-FFF2-40B4-BE49-F238E27FC236}">
                    <a16:creationId xmlns:a16="http://schemas.microsoft.com/office/drawing/2014/main" id="{55A2618C-3625-6CAF-0D30-4BC0AEC3CEFE}"/>
                  </a:ext>
                </a:extLst>
              </p:cNvPr>
              <p:cNvSpPr txBox="1"/>
              <p:nvPr/>
            </p:nvSpPr>
            <p:spPr>
              <a:xfrm>
                <a:off x="593627" y="3528718"/>
                <a:ext cx="270908" cy="246221"/>
              </a:xfrm>
              <a:prstGeom prst="rect">
                <a:avLst/>
              </a:prstGeom>
              <a:noFill/>
            </p:spPr>
            <p:txBody>
              <a:bodyPr wrap="none" lIns="0" tIns="0" rIns="0" bIns="0" rtlCol="0">
                <a:spAutoFit/>
              </a:bodyPr>
              <a:lstStyle/>
              <a:p>
                <a:pPr algn="r"/>
                <a:r>
                  <a:rPr lang="en-US" sz="1600" b="0" dirty="0">
                    <a:solidFill>
                      <a:schemeClr val="bg1"/>
                    </a:solidFill>
                    <a:latin typeface="+mn-lt"/>
                    <a:cs typeface="Arial" panose="020B0604020202020204" pitchFamily="34" charset="0"/>
                  </a:rPr>
                  <a:t>-20</a:t>
                </a:r>
              </a:p>
            </p:txBody>
          </p:sp>
          <p:sp>
            <p:nvSpPr>
              <p:cNvPr id="53" name="TextBox 52">
                <a:extLst>
                  <a:ext uri="{FF2B5EF4-FFF2-40B4-BE49-F238E27FC236}">
                    <a16:creationId xmlns:a16="http://schemas.microsoft.com/office/drawing/2014/main" id="{D1858801-AADA-C626-4542-9799EAE8DA66}"/>
                  </a:ext>
                </a:extLst>
              </p:cNvPr>
              <p:cNvSpPr txBox="1"/>
              <p:nvPr/>
            </p:nvSpPr>
            <p:spPr>
              <a:xfrm>
                <a:off x="593627" y="3787798"/>
                <a:ext cx="270908" cy="246221"/>
              </a:xfrm>
              <a:prstGeom prst="rect">
                <a:avLst/>
              </a:prstGeom>
              <a:noFill/>
            </p:spPr>
            <p:txBody>
              <a:bodyPr wrap="none" lIns="0" tIns="0" rIns="0" bIns="0" rtlCol="0">
                <a:spAutoFit/>
              </a:bodyPr>
              <a:lstStyle/>
              <a:p>
                <a:pPr algn="r"/>
                <a:r>
                  <a:rPr lang="en-US" sz="1600" b="0" dirty="0">
                    <a:solidFill>
                      <a:schemeClr val="bg1"/>
                    </a:solidFill>
                    <a:latin typeface="+mn-lt"/>
                    <a:cs typeface="Arial" panose="020B0604020202020204" pitchFamily="34" charset="0"/>
                  </a:rPr>
                  <a:t>-40</a:t>
                </a:r>
              </a:p>
            </p:txBody>
          </p:sp>
          <p:sp>
            <p:nvSpPr>
              <p:cNvPr id="54" name="TextBox 53">
                <a:extLst>
                  <a:ext uri="{FF2B5EF4-FFF2-40B4-BE49-F238E27FC236}">
                    <a16:creationId xmlns:a16="http://schemas.microsoft.com/office/drawing/2014/main" id="{60D8400F-89FF-9E2A-5353-E4BB3042C56C}"/>
                  </a:ext>
                </a:extLst>
              </p:cNvPr>
              <p:cNvSpPr txBox="1"/>
              <p:nvPr/>
            </p:nvSpPr>
            <p:spPr>
              <a:xfrm>
                <a:off x="593627" y="4046878"/>
                <a:ext cx="270908" cy="246221"/>
              </a:xfrm>
              <a:prstGeom prst="rect">
                <a:avLst/>
              </a:prstGeom>
              <a:noFill/>
            </p:spPr>
            <p:txBody>
              <a:bodyPr wrap="none" lIns="0" tIns="0" rIns="0" bIns="0" rtlCol="0">
                <a:spAutoFit/>
              </a:bodyPr>
              <a:lstStyle/>
              <a:p>
                <a:pPr algn="r"/>
                <a:r>
                  <a:rPr lang="en-US" sz="1600" b="0" dirty="0">
                    <a:solidFill>
                      <a:schemeClr val="bg1"/>
                    </a:solidFill>
                    <a:latin typeface="+mn-lt"/>
                    <a:cs typeface="Arial" panose="020B0604020202020204" pitchFamily="34" charset="0"/>
                  </a:rPr>
                  <a:t>-60</a:t>
                </a:r>
              </a:p>
            </p:txBody>
          </p:sp>
          <p:sp>
            <p:nvSpPr>
              <p:cNvPr id="55" name="TextBox 54">
                <a:extLst>
                  <a:ext uri="{FF2B5EF4-FFF2-40B4-BE49-F238E27FC236}">
                    <a16:creationId xmlns:a16="http://schemas.microsoft.com/office/drawing/2014/main" id="{515C6947-BA27-81CD-DCEA-DA8DB60F0805}"/>
                  </a:ext>
                </a:extLst>
              </p:cNvPr>
              <p:cNvSpPr txBox="1"/>
              <p:nvPr/>
            </p:nvSpPr>
            <p:spPr>
              <a:xfrm>
                <a:off x="593627" y="4305958"/>
                <a:ext cx="270908" cy="246221"/>
              </a:xfrm>
              <a:prstGeom prst="rect">
                <a:avLst/>
              </a:prstGeom>
              <a:noFill/>
            </p:spPr>
            <p:txBody>
              <a:bodyPr wrap="none" lIns="0" tIns="0" rIns="0" bIns="0" rtlCol="0">
                <a:spAutoFit/>
              </a:bodyPr>
              <a:lstStyle/>
              <a:p>
                <a:pPr algn="r"/>
                <a:r>
                  <a:rPr lang="en-US" sz="1600" b="0" dirty="0">
                    <a:solidFill>
                      <a:schemeClr val="bg1"/>
                    </a:solidFill>
                    <a:latin typeface="+mn-lt"/>
                    <a:cs typeface="Arial" panose="020B0604020202020204" pitchFamily="34" charset="0"/>
                  </a:rPr>
                  <a:t>-80</a:t>
                </a:r>
              </a:p>
            </p:txBody>
          </p:sp>
          <p:sp>
            <p:nvSpPr>
              <p:cNvPr id="56" name="TextBox 55">
                <a:extLst>
                  <a:ext uri="{FF2B5EF4-FFF2-40B4-BE49-F238E27FC236}">
                    <a16:creationId xmlns:a16="http://schemas.microsoft.com/office/drawing/2014/main" id="{9B8F18D5-35FE-1955-9E1D-0054C23C7BB3}"/>
                  </a:ext>
                </a:extLst>
              </p:cNvPr>
              <p:cNvSpPr txBox="1"/>
              <p:nvPr/>
            </p:nvSpPr>
            <p:spPr>
              <a:xfrm>
                <a:off x="489431" y="4565038"/>
                <a:ext cx="375104" cy="246221"/>
              </a:xfrm>
              <a:prstGeom prst="rect">
                <a:avLst/>
              </a:prstGeom>
              <a:noFill/>
            </p:spPr>
            <p:txBody>
              <a:bodyPr wrap="none" lIns="0" tIns="0" rIns="0" bIns="0" rtlCol="0">
                <a:spAutoFit/>
              </a:bodyPr>
              <a:lstStyle/>
              <a:p>
                <a:pPr algn="r"/>
                <a:r>
                  <a:rPr lang="en-US" sz="1600" b="0" dirty="0">
                    <a:solidFill>
                      <a:schemeClr val="bg1"/>
                    </a:solidFill>
                    <a:latin typeface="+mn-lt"/>
                    <a:cs typeface="Arial" panose="020B0604020202020204" pitchFamily="34" charset="0"/>
                  </a:rPr>
                  <a:t>-100</a:t>
                </a:r>
              </a:p>
            </p:txBody>
          </p:sp>
        </p:grpSp>
        <p:sp>
          <p:nvSpPr>
            <p:cNvPr id="9235" name="Freeform: Shape 152">
              <a:extLst>
                <a:ext uri="{FF2B5EF4-FFF2-40B4-BE49-F238E27FC236}">
                  <a16:creationId xmlns:a16="http://schemas.microsoft.com/office/drawing/2014/main" id="{B8E2663D-BB71-7F0E-E6E8-039A09BBA769}"/>
                </a:ext>
              </a:extLst>
            </p:cNvPr>
            <p:cNvSpPr/>
            <p:nvPr/>
          </p:nvSpPr>
          <p:spPr>
            <a:xfrm>
              <a:off x="1013358" y="3370225"/>
              <a:ext cx="4750490" cy="84495"/>
            </a:xfrm>
            <a:custGeom>
              <a:avLst/>
              <a:gdLst>
                <a:gd name="connsiteX0" fmla="*/ 0 w 7678774"/>
                <a:gd name="connsiteY0" fmla="*/ 0 h 9233"/>
                <a:gd name="connsiteX1" fmla="*/ 7678775 w 7678774"/>
                <a:gd name="connsiteY1" fmla="*/ 0 h 9233"/>
              </a:gdLst>
              <a:ahLst/>
              <a:cxnLst>
                <a:cxn ang="0">
                  <a:pos x="connsiteX0" y="connsiteY0"/>
                </a:cxn>
                <a:cxn ang="0">
                  <a:pos x="connsiteX1" y="connsiteY1"/>
                </a:cxn>
              </a:cxnLst>
              <a:rect l="l" t="t" r="r" b="b"/>
              <a:pathLst>
                <a:path w="7678774" h="9233">
                  <a:moveTo>
                    <a:pt x="0" y="0"/>
                  </a:moveTo>
                  <a:lnTo>
                    <a:pt x="7678775" y="0"/>
                  </a:lnTo>
                </a:path>
              </a:pathLst>
            </a:custGeom>
            <a:ln w="28575" cap="sq">
              <a:solidFill>
                <a:srgbClr val="000000"/>
              </a:solidFill>
              <a:prstDash val="solid"/>
              <a:miter/>
            </a:ln>
          </p:spPr>
          <p:txBody>
            <a:bodyPr wrap="none" rtlCol="0" anchor="ctr"/>
            <a:lstStyle/>
            <a:p>
              <a:pPr defTabSz="1219170">
                <a:buClr>
                  <a:srgbClr val="000000"/>
                </a:buClr>
              </a:pPr>
              <a:endParaRPr lang="en-US" sz="1600" kern="0" dirty="0">
                <a:solidFill>
                  <a:schemeClr val="bg1"/>
                </a:solidFill>
                <a:latin typeface="+mn-lt"/>
                <a:cs typeface="Arial"/>
                <a:sym typeface="Arial"/>
              </a:endParaRPr>
            </a:p>
          </p:txBody>
        </p:sp>
      </p:grpSp>
      <p:grpSp>
        <p:nvGrpSpPr>
          <p:cNvPr id="9301" name="Group 9300">
            <a:extLst>
              <a:ext uri="{FF2B5EF4-FFF2-40B4-BE49-F238E27FC236}">
                <a16:creationId xmlns:a16="http://schemas.microsoft.com/office/drawing/2014/main" id="{97511C1A-A61A-2E61-9D89-D679A62CC0FC}"/>
              </a:ext>
            </a:extLst>
          </p:cNvPr>
          <p:cNvGrpSpPr/>
          <p:nvPr/>
        </p:nvGrpSpPr>
        <p:grpSpPr>
          <a:xfrm>
            <a:off x="6050946" y="1554398"/>
            <a:ext cx="5849403" cy="3285234"/>
            <a:chOff x="6050948" y="1554398"/>
            <a:chExt cx="5849403" cy="3285234"/>
          </a:xfrm>
        </p:grpSpPr>
        <p:sp>
          <p:nvSpPr>
            <p:cNvPr id="9286" name="Freeform: Shape 152">
              <a:extLst>
                <a:ext uri="{FF2B5EF4-FFF2-40B4-BE49-F238E27FC236}">
                  <a16:creationId xmlns:a16="http://schemas.microsoft.com/office/drawing/2014/main" id="{49FBFF13-E25F-6DD4-25DB-87EB8EB5A5AC}"/>
                </a:ext>
              </a:extLst>
            </p:cNvPr>
            <p:cNvSpPr/>
            <p:nvPr/>
          </p:nvSpPr>
          <p:spPr>
            <a:xfrm>
              <a:off x="7066553" y="2021530"/>
              <a:ext cx="4750490" cy="84495"/>
            </a:xfrm>
            <a:custGeom>
              <a:avLst/>
              <a:gdLst>
                <a:gd name="connsiteX0" fmla="*/ 0 w 7678774"/>
                <a:gd name="connsiteY0" fmla="*/ 0 h 9233"/>
                <a:gd name="connsiteX1" fmla="*/ 7678775 w 7678774"/>
                <a:gd name="connsiteY1" fmla="*/ 0 h 9233"/>
              </a:gdLst>
              <a:ahLst/>
              <a:cxnLst>
                <a:cxn ang="0">
                  <a:pos x="connsiteX0" y="connsiteY0"/>
                </a:cxn>
                <a:cxn ang="0">
                  <a:pos x="connsiteX1" y="connsiteY1"/>
                </a:cxn>
              </a:cxnLst>
              <a:rect l="l" t="t" r="r" b="b"/>
              <a:pathLst>
                <a:path w="7678774" h="9233">
                  <a:moveTo>
                    <a:pt x="0" y="0"/>
                  </a:moveTo>
                  <a:lnTo>
                    <a:pt x="7678775" y="0"/>
                  </a:lnTo>
                </a:path>
              </a:pathLst>
            </a:custGeom>
            <a:ln w="28575" cap="sq">
              <a:solidFill>
                <a:schemeClr val="tx1">
                  <a:lumMod val="50000"/>
                </a:schemeClr>
              </a:solidFill>
              <a:prstDash val="sysDash"/>
              <a:miter/>
            </a:ln>
          </p:spPr>
          <p:txBody>
            <a:bodyPr wrap="none" rtlCol="0" anchor="ctr"/>
            <a:lstStyle/>
            <a:p>
              <a:pPr defTabSz="1219170">
                <a:buClr>
                  <a:srgbClr val="000000"/>
                </a:buClr>
              </a:pPr>
              <a:endParaRPr lang="en-US" sz="1600" kern="0" dirty="0">
                <a:solidFill>
                  <a:schemeClr val="bg1"/>
                </a:solidFill>
                <a:latin typeface="+mn-lt"/>
                <a:cs typeface="Arial"/>
                <a:sym typeface="Arial"/>
              </a:endParaRPr>
            </a:p>
          </p:txBody>
        </p:sp>
        <p:sp>
          <p:nvSpPr>
            <p:cNvPr id="9287" name="Freeform: Shape 152">
              <a:extLst>
                <a:ext uri="{FF2B5EF4-FFF2-40B4-BE49-F238E27FC236}">
                  <a16:creationId xmlns:a16="http://schemas.microsoft.com/office/drawing/2014/main" id="{A943788A-3E83-8574-EF52-0EA96B591190}"/>
                </a:ext>
              </a:extLst>
            </p:cNvPr>
            <p:cNvSpPr/>
            <p:nvPr/>
          </p:nvSpPr>
          <p:spPr>
            <a:xfrm>
              <a:off x="7044622" y="2946242"/>
              <a:ext cx="4750490" cy="84495"/>
            </a:xfrm>
            <a:custGeom>
              <a:avLst/>
              <a:gdLst>
                <a:gd name="connsiteX0" fmla="*/ 0 w 7678774"/>
                <a:gd name="connsiteY0" fmla="*/ 0 h 9233"/>
                <a:gd name="connsiteX1" fmla="*/ 7678775 w 7678774"/>
                <a:gd name="connsiteY1" fmla="*/ 0 h 9233"/>
              </a:gdLst>
              <a:ahLst/>
              <a:cxnLst>
                <a:cxn ang="0">
                  <a:pos x="connsiteX0" y="connsiteY0"/>
                </a:cxn>
                <a:cxn ang="0">
                  <a:pos x="connsiteX1" y="connsiteY1"/>
                </a:cxn>
              </a:cxnLst>
              <a:rect l="l" t="t" r="r" b="b"/>
              <a:pathLst>
                <a:path w="7678774" h="9233">
                  <a:moveTo>
                    <a:pt x="0" y="0"/>
                  </a:moveTo>
                  <a:lnTo>
                    <a:pt x="7678775" y="0"/>
                  </a:lnTo>
                </a:path>
              </a:pathLst>
            </a:custGeom>
            <a:ln w="28575" cap="sq">
              <a:solidFill>
                <a:schemeClr val="tx1">
                  <a:lumMod val="50000"/>
                </a:schemeClr>
              </a:solidFill>
              <a:prstDash val="sysDash"/>
              <a:miter/>
            </a:ln>
          </p:spPr>
          <p:txBody>
            <a:bodyPr wrap="none" rtlCol="0" anchor="ctr"/>
            <a:lstStyle/>
            <a:p>
              <a:pPr defTabSz="1219170">
                <a:buClr>
                  <a:srgbClr val="000000"/>
                </a:buClr>
              </a:pPr>
              <a:endParaRPr lang="en-US" sz="1600" kern="0" dirty="0">
                <a:solidFill>
                  <a:schemeClr val="bg1"/>
                </a:solidFill>
                <a:latin typeface="+mn-lt"/>
                <a:cs typeface="Arial"/>
                <a:sym typeface="Arial"/>
              </a:endParaRPr>
            </a:p>
          </p:txBody>
        </p:sp>
        <p:sp>
          <p:nvSpPr>
            <p:cNvPr id="25" name="Text Placeholder 2">
              <a:extLst>
                <a:ext uri="{FF2B5EF4-FFF2-40B4-BE49-F238E27FC236}">
                  <a16:creationId xmlns:a16="http://schemas.microsoft.com/office/drawing/2014/main" id="{822CFE5F-FEE2-6EE3-E3EC-4CB57C7A14C4}"/>
                </a:ext>
              </a:extLst>
            </p:cNvPr>
            <p:cNvSpPr txBox="1">
              <a:spLocks/>
            </p:cNvSpPr>
            <p:nvPr/>
          </p:nvSpPr>
          <p:spPr>
            <a:xfrm rot="16200000">
              <a:off x="4780688" y="2879930"/>
              <a:ext cx="3011698" cy="471177"/>
            </a:xfrm>
            <a:prstGeom prst="rect">
              <a:avLst/>
            </a:prstGeom>
            <a:noFill/>
          </p:spPr>
          <p:txBody>
            <a:bodyPr vert="horz" lIns="121920" tIns="60960" rIns="121920" bIns="60960" rtlCol="0">
              <a:noAutofit/>
            </a:bodyPr>
            <a:lstStyle>
              <a:lvl1pPr marL="0" indent="0" algn="l" rtl="0" eaLnBrk="0" fontAlgn="base" hangingPunct="0">
                <a:spcBef>
                  <a:spcPct val="20000"/>
                </a:spcBef>
                <a:spcAft>
                  <a:spcPct val="0"/>
                </a:spcAft>
                <a:buClr>
                  <a:srgbClr val="00B0F0"/>
                </a:buClr>
                <a:buFontTx/>
                <a:buNone/>
                <a:defRPr kumimoji="1" lang="en-US" sz="2333" kern="1200" dirty="0" smtClean="0">
                  <a:solidFill>
                    <a:schemeClr val="tx1"/>
                  </a:solidFill>
                  <a:latin typeface="Arial" pitchFamily="34" charset="0"/>
                  <a:ea typeface="ＭＳ Ｐゴシック" charset="0"/>
                  <a:cs typeface="Arial" pitchFamily="34" charset="0"/>
                </a:defRPr>
              </a:lvl1pPr>
              <a:lvl2pPr marL="574123" indent="-193138" algn="l" rtl="0" eaLnBrk="0" fontAlgn="base" hangingPunct="0">
                <a:spcBef>
                  <a:spcPct val="20000"/>
                </a:spcBef>
                <a:spcAft>
                  <a:spcPct val="0"/>
                </a:spcAft>
                <a:buClr>
                  <a:srgbClr val="00B0F0"/>
                </a:buClr>
                <a:buFont typeface="Arial" pitchFamily="34" charset="0"/>
                <a:buChar char="•"/>
                <a:defRPr kumimoji="1" lang="en-US" sz="2000" kern="1200" dirty="0" smtClean="0">
                  <a:solidFill>
                    <a:schemeClr val="tx1"/>
                  </a:solidFill>
                  <a:latin typeface="Arial" pitchFamily="34" charset="0"/>
                  <a:ea typeface="ＭＳ Ｐゴシック" charset="0"/>
                  <a:cs typeface="Arial" pitchFamily="34" charset="0"/>
                </a:defRPr>
              </a:lvl2pPr>
              <a:lvl3pPr marL="855893" indent="-187847" algn="l" rtl="0" eaLnBrk="0" fontAlgn="base" hangingPunct="0">
                <a:spcBef>
                  <a:spcPct val="20000"/>
                </a:spcBef>
                <a:spcAft>
                  <a:spcPct val="0"/>
                </a:spcAft>
                <a:buClr>
                  <a:srgbClr val="00B0F0"/>
                </a:buClr>
                <a:buFont typeface="Arial" pitchFamily="34" charset="0"/>
                <a:buChar char="•"/>
                <a:defRPr kumimoji="1" lang="en-US" sz="1667" kern="1200" dirty="0" smtClean="0">
                  <a:solidFill>
                    <a:schemeClr val="tx1"/>
                  </a:solidFill>
                  <a:latin typeface="Arial" pitchFamily="34" charset="0"/>
                  <a:ea typeface="ＭＳ Ｐゴシック" charset="0"/>
                  <a:cs typeface="Arial" pitchFamily="34" charset="0"/>
                </a:defRPr>
              </a:lvl3pPr>
              <a:lvl4pPr marL="1148246" indent="-198430" algn="l" rtl="0" eaLnBrk="0" fontAlgn="base" hangingPunct="0">
                <a:spcBef>
                  <a:spcPct val="20000"/>
                </a:spcBef>
                <a:spcAft>
                  <a:spcPct val="0"/>
                </a:spcAft>
                <a:buClr>
                  <a:srgbClr val="00B0F0"/>
                </a:buClr>
                <a:buFont typeface="Arial" pitchFamily="34" charset="0"/>
                <a:buChar char="•"/>
                <a:defRPr kumimoji="1" lang="en-US" sz="1667" kern="1200" dirty="0" smtClean="0">
                  <a:solidFill>
                    <a:schemeClr val="tx1"/>
                  </a:solidFill>
                  <a:latin typeface="Arial" pitchFamily="34" charset="0"/>
                  <a:ea typeface="ＭＳ Ｐゴシック" charset="0"/>
                  <a:cs typeface="Arial" pitchFamily="34" charset="0"/>
                </a:defRPr>
              </a:lvl4pPr>
              <a:lvl5pPr marL="1714431" indent="-190492" algn="l" rtl="0" eaLnBrk="1" fontAlgn="base" hangingPunct="1">
                <a:spcBef>
                  <a:spcPct val="20000"/>
                </a:spcBef>
                <a:spcAft>
                  <a:spcPct val="0"/>
                </a:spcAft>
                <a:buClr>
                  <a:srgbClr val="00B0F0"/>
                </a:buClr>
                <a:buFont typeface="Arial" pitchFamily="34" charset="0"/>
                <a:buChar char="•"/>
                <a:defRPr kumimoji="1" sz="2000" kern="1200">
                  <a:solidFill>
                    <a:schemeClr val="tx1"/>
                  </a:solidFill>
                  <a:latin typeface="+mn-lt"/>
                  <a:ea typeface="+mn-ea"/>
                  <a:cs typeface="+mn-cs"/>
                </a:defRPr>
              </a:lvl5pPr>
              <a:lvl6pPr marL="2992774" indent="-272071" algn="l" defTabSz="1088281" rtl="0" eaLnBrk="1" latinLnBrk="0" hangingPunct="1">
                <a:spcBef>
                  <a:spcPct val="20000"/>
                </a:spcBef>
                <a:buFont typeface="Arial" pitchFamily="34" charset="0"/>
                <a:buChar char="•"/>
                <a:defRPr kumimoji="1" sz="2417" kern="1200">
                  <a:solidFill>
                    <a:schemeClr val="tx1"/>
                  </a:solidFill>
                  <a:latin typeface="+mn-lt"/>
                  <a:ea typeface="+mn-ea"/>
                  <a:cs typeface="+mn-cs"/>
                </a:defRPr>
              </a:lvl6pPr>
              <a:lvl7pPr marL="3536916" indent="-272071" algn="l" defTabSz="1088281" rtl="0" eaLnBrk="1" latinLnBrk="0" hangingPunct="1">
                <a:spcBef>
                  <a:spcPct val="20000"/>
                </a:spcBef>
                <a:buFont typeface="Arial" pitchFamily="34" charset="0"/>
                <a:buChar char="•"/>
                <a:defRPr kumimoji="1" sz="2417" kern="1200">
                  <a:solidFill>
                    <a:schemeClr val="tx1"/>
                  </a:solidFill>
                  <a:latin typeface="+mn-lt"/>
                  <a:ea typeface="+mn-ea"/>
                  <a:cs typeface="+mn-cs"/>
                </a:defRPr>
              </a:lvl7pPr>
              <a:lvl8pPr marL="4081057" indent="-272071" algn="l" defTabSz="1088281" rtl="0" eaLnBrk="1" latinLnBrk="0" hangingPunct="1">
                <a:spcBef>
                  <a:spcPct val="20000"/>
                </a:spcBef>
                <a:buFont typeface="Arial" pitchFamily="34" charset="0"/>
                <a:buChar char="•"/>
                <a:defRPr kumimoji="1" sz="2417" kern="1200">
                  <a:solidFill>
                    <a:schemeClr val="tx1"/>
                  </a:solidFill>
                  <a:latin typeface="+mn-lt"/>
                  <a:ea typeface="+mn-ea"/>
                  <a:cs typeface="+mn-cs"/>
                </a:defRPr>
              </a:lvl8pPr>
              <a:lvl9pPr marL="4625198" indent="-272071" algn="l" defTabSz="1088281" rtl="0" eaLnBrk="1" latinLnBrk="0" hangingPunct="1">
                <a:spcBef>
                  <a:spcPct val="20000"/>
                </a:spcBef>
                <a:buFont typeface="Arial" pitchFamily="34" charset="0"/>
                <a:buChar char="•"/>
                <a:defRPr kumimoji="1" sz="2417" kern="1200">
                  <a:solidFill>
                    <a:schemeClr val="tx1"/>
                  </a:solidFill>
                  <a:latin typeface="+mn-lt"/>
                  <a:ea typeface="+mn-ea"/>
                  <a:cs typeface="+mn-cs"/>
                </a:defRPr>
              </a:lvl9pPr>
            </a:lstStyle>
            <a:p>
              <a:pPr algn="ctr" defTabSz="1219170">
                <a:spcBef>
                  <a:spcPts val="0"/>
                </a:spcBef>
                <a:spcAft>
                  <a:spcPts val="0"/>
                </a:spcAft>
              </a:pPr>
              <a:r>
                <a:rPr lang="en-US" sz="1600" b="1" dirty="0">
                  <a:solidFill>
                    <a:schemeClr val="bg1"/>
                  </a:solidFill>
                  <a:latin typeface="+mn-lt"/>
                  <a:sym typeface="Arial"/>
                </a:rPr>
                <a:t>% Change in Sum of Diameters </a:t>
              </a:r>
              <a:br>
                <a:rPr lang="en-US" sz="1600" b="1" dirty="0">
                  <a:solidFill>
                    <a:schemeClr val="bg1"/>
                  </a:solidFill>
                  <a:latin typeface="+mn-lt"/>
                  <a:sym typeface="Arial"/>
                </a:rPr>
              </a:br>
              <a:r>
                <a:rPr lang="en-US" sz="1600" b="1" dirty="0">
                  <a:solidFill>
                    <a:schemeClr val="bg1"/>
                  </a:solidFill>
                  <a:latin typeface="+mn-lt"/>
                  <a:sym typeface="Arial"/>
                </a:rPr>
                <a:t>from BL in Target Lesions</a:t>
              </a:r>
            </a:p>
          </p:txBody>
        </p:sp>
        <p:sp>
          <p:nvSpPr>
            <p:cNvPr id="26" name="Text Placeholder 2">
              <a:extLst>
                <a:ext uri="{FF2B5EF4-FFF2-40B4-BE49-F238E27FC236}">
                  <a16:creationId xmlns:a16="http://schemas.microsoft.com/office/drawing/2014/main" id="{3BFBEAB8-FED8-612C-189E-88E272F27EF4}"/>
                </a:ext>
              </a:extLst>
            </p:cNvPr>
            <p:cNvSpPr txBox="1">
              <a:spLocks/>
            </p:cNvSpPr>
            <p:nvPr/>
          </p:nvSpPr>
          <p:spPr>
            <a:xfrm>
              <a:off x="7044622" y="4470300"/>
              <a:ext cx="4750489" cy="369332"/>
            </a:xfrm>
            <a:prstGeom prst="rect">
              <a:avLst/>
            </a:prstGeom>
            <a:noFill/>
          </p:spPr>
          <p:txBody>
            <a:bodyPr vert="horz" wrap="square" lIns="121920" tIns="60960" rIns="121920" bIns="60960" rtlCol="0">
              <a:spAutoFit/>
            </a:bodyPr>
            <a:lstStyle>
              <a:lvl1pPr marL="0" indent="0" algn="l" rtl="0" eaLnBrk="0" fontAlgn="base" hangingPunct="0">
                <a:spcBef>
                  <a:spcPct val="20000"/>
                </a:spcBef>
                <a:spcAft>
                  <a:spcPct val="0"/>
                </a:spcAft>
                <a:buClr>
                  <a:srgbClr val="00B0F0"/>
                </a:buClr>
                <a:buFontTx/>
                <a:buNone/>
                <a:defRPr kumimoji="1" lang="en-US" sz="2333" kern="1200" dirty="0" smtClean="0">
                  <a:solidFill>
                    <a:schemeClr val="tx1"/>
                  </a:solidFill>
                  <a:latin typeface="Arial" pitchFamily="34" charset="0"/>
                  <a:ea typeface="ＭＳ Ｐゴシック" charset="0"/>
                  <a:cs typeface="Arial" pitchFamily="34" charset="0"/>
                </a:defRPr>
              </a:lvl1pPr>
              <a:lvl2pPr marL="574123" indent="-193138" algn="l" rtl="0" eaLnBrk="0" fontAlgn="base" hangingPunct="0">
                <a:spcBef>
                  <a:spcPct val="20000"/>
                </a:spcBef>
                <a:spcAft>
                  <a:spcPct val="0"/>
                </a:spcAft>
                <a:buClr>
                  <a:srgbClr val="00B0F0"/>
                </a:buClr>
                <a:buFont typeface="Arial" pitchFamily="34" charset="0"/>
                <a:buChar char="•"/>
                <a:defRPr kumimoji="1" lang="en-US" sz="2000" kern="1200" dirty="0" smtClean="0">
                  <a:solidFill>
                    <a:schemeClr val="tx1"/>
                  </a:solidFill>
                  <a:latin typeface="Arial" pitchFamily="34" charset="0"/>
                  <a:ea typeface="ＭＳ Ｐゴシック" charset="0"/>
                  <a:cs typeface="Arial" pitchFamily="34" charset="0"/>
                </a:defRPr>
              </a:lvl2pPr>
              <a:lvl3pPr marL="855893" indent="-187847" algn="l" rtl="0" eaLnBrk="0" fontAlgn="base" hangingPunct="0">
                <a:spcBef>
                  <a:spcPct val="20000"/>
                </a:spcBef>
                <a:spcAft>
                  <a:spcPct val="0"/>
                </a:spcAft>
                <a:buClr>
                  <a:srgbClr val="00B0F0"/>
                </a:buClr>
                <a:buFont typeface="Arial" pitchFamily="34" charset="0"/>
                <a:buChar char="•"/>
                <a:defRPr kumimoji="1" lang="en-US" sz="1667" kern="1200" dirty="0" smtClean="0">
                  <a:solidFill>
                    <a:schemeClr val="tx1"/>
                  </a:solidFill>
                  <a:latin typeface="Arial" pitchFamily="34" charset="0"/>
                  <a:ea typeface="ＭＳ Ｐゴシック" charset="0"/>
                  <a:cs typeface="Arial" pitchFamily="34" charset="0"/>
                </a:defRPr>
              </a:lvl3pPr>
              <a:lvl4pPr marL="1148246" indent="-198430" algn="l" rtl="0" eaLnBrk="0" fontAlgn="base" hangingPunct="0">
                <a:spcBef>
                  <a:spcPct val="20000"/>
                </a:spcBef>
                <a:spcAft>
                  <a:spcPct val="0"/>
                </a:spcAft>
                <a:buClr>
                  <a:srgbClr val="00B0F0"/>
                </a:buClr>
                <a:buFont typeface="Arial" pitchFamily="34" charset="0"/>
                <a:buChar char="•"/>
                <a:defRPr kumimoji="1" lang="en-US" sz="1667" kern="1200" dirty="0" smtClean="0">
                  <a:solidFill>
                    <a:schemeClr val="tx1"/>
                  </a:solidFill>
                  <a:latin typeface="Arial" pitchFamily="34" charset="0"/>
                  <a:ea typeface="ＭＳ Ｐゴシック" charset="0"/>
                  <a:cs typeface="Arial" pitchFamily="34" charset="0"/>
                </a:defRPr>
              </a:lvl4pPr>
              <a:lvl5pPr marL="1714431" indent="-190492" algn="l" rtl="0" eaLnBrk="1" fontAlgn="base" hangingPunct="1">
                <a:spcBef>
                  <a:spcPct val="20000"/>
                </a:spcBef>
                <a:spcAft>
                  <a:spcPct val="0"/>
                </a:spcAft>
                <a:buClr>
                  <a:srgbClr val="00B0F0"/>
                </a:buClr>
                <a:buFont typeface="Arial" pitchFamily="34" charset="0"/>
                <a:buChar char="•"/>
                <a:defRPr kumimoji="1" sz="2000" kern="1200">
                  <a:solidFill>
                    <a:schemeClr val="tx1"/>
                  </a:solidFill>
                  <a:latin typeface="+mn-lt"/>
                  <a:ea typeface="+mn-ea"/>
                  <a:cs typeface="+mn-cs"/>
                </a:defRPr>
              </a:lvl5pPr>
              <a:lvl6pPr marL="2992774" indent="-272071" algn="l" defTabSz="1088281" rtl="0" eaLnBrk="1" latinLnBrk="0" hangingPunct="1">
                <a:spcBef>
                  <a:spcPct val="20000"/>
                </a:spcBef>
                <a:buFont typeface="Arial" pitchFamily="34" charset="0"/>
                <a:buChar char="•"/>
                <a:defRPr kumimoji="1" sz="2417" kern="1200">
                  <a:solidFill>
                    <a:schemeClr val="tx1"/>
                  </a:solidFill>
                  <a:latin typeface="+mn-lt"/>
                  <a:ea typeface="+mn-ea"/>
                  <a:cs typeface="+mn-cs"/>
                </a:defRPr>
              </a:lvl6pPr>
              <a:lvl7pPr marL="3536916" indent="-272071" algn="l" defTabSz="1088281" rtl="0" eaLnBrk="1" latinLnBrk="0" hangingPunct="1">
                <a:spcBef>
                  <a:spcPct val="20000"/>
                </a:spcBef>
                <a:buFont typeface="Arial" pitchFamily="34" charset="0"/>
                <a:buChar char="•"/>
                <a:defRPr kumimoji="1" sz="2417" kern="1200">
                  <a:solidFill>
                    <a:schemeClr val="tx1"/>
                  </a:solidFill>
                  <a:latin typeface="+mn-lt"/>
                  <a:ea typeface="+mn-ea"/>
                  <a:cs typeface="+mn-cs"/>
                </a:defRPr>
              </a:lvl7pPr>
              <a:lvl8pPr marL="4081057" indent="-272071" algn="l" defTabSz="1088281" rtl="0" eaLnBrk="1" latinLnBrk="0" hangingPunct="1">
                <a:spcBef>
                  <a:spcPct val="20000"/>
                </a:spcBef>
                <a:buFont typeface="Arial" pitchFamily="34" charset="0"/>
                <a:buChar char="•"/>
                <a:defRPr kumimoji="1" sz="2417" kern="1200">
                  <a:solidFill>
                    <a:schemeClr val="tx1"/>
                  </a:solidFill>
                  <a:latin typeface="+mn-lt"/>
                  <a:ea typeface="+mn-ea"/>
                  <a:cs typeface="+mn-cs"/>
                </a:defRPr>
              </a:lvl8pPr>
              <a:lvl9pPr marL="4625198" indent="-272071" algn="l" defTabSz="1088281" rtl="0" eaLnBrk="1" latinLnBrk="0" hangingPunct="1">
                <a:spcBef>
                  <a:spcPct val="20000"/>
                </a:spcBef>
                <a:buFont typeface="Arial" pitchFamily="34" charset="0"/>
                <a:buChar char="•"/>
                <a:defRPr kumimoji="1" sz="2417" kern="1200">
                  <a:solidFill>
                    <a:schemeClr val="tx1"/>
                  </a:solidFill>
                  <a:latin typeface="+mn-lt"/>
                  <a:ea typeface="+mn-ea"/>
                  <a:cs typeface="+mn-cs"/>
                </a:defRPr>
              </a:lvl9pPr>
            </a:lstStyle>
            <a:p>
              <a:pPr algn="ctr" defTabSz="1219170">
                <a:spcBef>
                  <a:spcPts val="0"/>
                </a:spcBef>
                <a:spcAft>
                  <a:spcPts val="1333"/>
                </a:spcAft>
              </a:pPr>
              <a:r>
                <a:rPr lang="en-US" sz="1600" b="1" dirty="0">
                  <a:solidFill>
                    <a:schemeClr val="bg1"/>
                  </a:solidFill>
                  <a:latin typeface="+mn-lt"/>
                  <a:sym typeface="Arial"/>
                </a:rPr>
                <a:t>Wk Since Start of Treatment</a:t>
              </a:r>
              <a:endParaRPr lang="en-US" sz="1600" b="1" baseline="30000" dirty="0">
                <a:solidFill>
                  <a:schemeClr val="bg1"/>
                </a:solidFill>
                <a:latin typeface="+mn-lt"/>
                <a:sym typeface="Arial"/>
              </a:endParaRPr>
            </a:p>
          </p:txBody>
        </p:sp>
        <p:grpSp>
          <p:nvGrpSpPr>
            <p:cNvPr id="27" name="Group 26">
              <a:extLst>
                <a:ext uri="{FF2B5EF4-FFF2-40B4-BE49-F238E27FC236}">
                  <a16:creationId xmlns:a16="http://schemas.microsoft.com/office/drawing/2014/main" id="{66972527-27B8-3D47-32FE-5B007668D070}"/>
                </a:ext>
              </a:extLst>
            </p:cNvPr>
            <p:cNvGrpSpPr/>
            <p:nvPr/>
          </p:nvGrpSpPr>
          <p:grpSpPr>
            <a:xfrm>
              <a:off x="6993623" y="4340525"/>
              <a:ext cx="4906728" cy="246221"/>
              <a:chOff x="6865287" y="4927700"/>
              <a:chExt cx="4906728" cy="246221"/>
            </a:xfrm>
          </p:grpSpPr>
          <p:sp>
            <p:nvSpPr>
              <p:cNvPr id="28" name="TextBox 27">
                <a:extLst>
                  <a:ext uri="{FF2B5EF4-FFF2-40B4-BE49-F238E27FC236}">
                    <a16:creationId xmlns:a16="http://schemas.microsoft.com/office/drawing/2014/main" id="{DE69BD55-CB25-0F39-AA24-59F748D85784}"/>
                  </a:ext>
                </a:extLst>
              </p:cNvPr>
              <p:cNvSpPr txBox="1"/>
              <p:nvPr/>
            </p:nvSpPr>
            <p:spPr>
              <a:xfrm>
                <a:off x="6865287" y="4927700"/>
                <a:ext cx="104196" cy="246221"/>
              </a:xfrm>
              <a:prstGeom prst="rect">
                <a:avLst/>
              </a:prstGeom>
              <a:noFill/>
            </p:spPr>
            <p:txBody>
              <a:bodyPr wrap="none" lIns="0" tIns="0" rIns="0" bIns="0" rtlCol="0">
                <a:spAutoFit/>
              </a:bodyPr>
              <a:lstStyle/>
              <a:p>
                <a:pPr algn="ctr"/>
                <a:r>
                  <a:rPr lang="en-US" sz="1600" b="0" dirty="0">
                    <a:solidFill>
                      <a:schemeClr val="bg1"/>
                    </a:solidFill>
                    <a:latin typeface="+mn-lt"/>
                    <a:cs typeface="Arial" panose="020B0604020202020204" pitchFamily="34" charset="0"/>
                  </a:rPr>
                  <a:t>0</a:t>
                </a:r>
              </a:p>
            </p:txBody>
          </p:sp>
          <p:sp>
            <p:nvSpPr>
              <p:cNvPr id="29" name="TextBox 28">
                <a:extLst>
                  <a:ext uri="{FF2B5EF4-FFF2-40B4-BE49-F238E27FC236}">
                    <a16:creationId xmlns:a16="http://schemas.microsoft.com/office/drawing/2014/main" id="{5E7EEF61-1F46-CA59-B9D4-63BD3B5649B9}"/>
                  </a:ext>
                </a:extLst>
              </p:cNvPr>
              <p:cNvSpPr txBox="1"/>
              <p:nvPr/>
            </p:nvSpPr>
            <p:spPr>
              <a:xfrm>
                <a:off x="7761431" y="4927700"/>
                <a:ext cx="208390" cy="246221"/>
              </a:xfrm>
              <a:prstGeom prst="rect">
                <a:avLst/>
              </a:prstGeom>
              <a:noFill/>
            </p:spPr>
            <p:txBody>
              <a:bodyPr wrap="none" lIns="0" tIns="0" rIns="0" bIns="0" rtlCol="0">
                <a:spAutoFit/>
              </a:bodyPr>
              <a:lstStyle/>
              <a:p>
                <a:pPr algn="ctr"/>
                <a:r>
                  <a:rPr lang="en-US" sz="1600" b="0" dirty="0">
                    <a:solidFill>
                      <a:schemeClr val="bg1"/>
                    </a:solidFill>
                    <a:latin typeface="+mn-lt"/>
                    <a:cs typeface="Arial" panose="020B0604020202020204" pitchFamily="34" charset="0"/>
                  </a:rPr>
                  <a:t>10</a:t>
                </a:r>
              </a:p>
            </p:txBody>
          </p:sp>
          <p:sp>
            <p:nvSpPr>
              <p:cNvPr id="30" name="TextBox 29">
                <a:extLst>
                  <a:ext uri="{FF2B5EF4-FFF2-40B4-BE49-F238E27FC236}">
                    <a16:creationId xmlns:a16="http://schemas.microsoft.com/office/drawing/2014/main" id="{16BE3B93-3F1B-9812-3866-08CB79D5F0EA}"/>
                  </a:ext>
                </a:extLst>
              </p:cNvPr>
              <p:cNvSpPr txBox="1"/>
              <p:nvPr/>
            </p:nvSpPr>
            <p:spPr>
              <a:xfrm>
                <a:off x="8714354" y="4927700"/>
                <a:ext cx="208390" cy="246221"/>
              </a:xfrm>
              <a:prstGeom prst="rect">
                <a:avLst/>
              </a:prstGeom>
              <a:noFill/>
            </p:spPr>
            <p:txBody>
              <a:bodyPr wrap="none" lIns="0" tIns="0" rIns="0" bIns="0" rtlCol="0">
                <a:spAutoFit/>
              </a:bodyPr>
              <a:lstStyle/>
              <a:p>
                <a:pPr algn="ctr"/>
                <a:r>
                  <a:rPr lang="en-US" sz="1600" b="0" dirty="0">
                    <a:solidFill>
                      <a:schemeClr val="bg1"/>
                    </a:solidFill>
                    <a:latin typeface="+mn-lt"/>
                    <a:cs typeface="Arial" panose="020B0604020202020204" pitchFamily="34" charset="0"/>
                  </a:rPr>
                  <a:t>20</a:t>
                </a:r>
              </a:p>
            </p:txBody>
          </p:sp>
          <p:sp>
            <p:nvSpPr>
              <p:cNvPr id="31" name="TextBox 30">
                <a:extLst>
                  <a:ext uri="{FF2B5EF4-FFF2-40B4-BE49-F238E27FC236}">
                    <a16:creationId xmlns:a16="http://schemas.microsoft.com/office/drawing/2014/main" id="{6C0DF0E6-F73C-A9D1-D5CD-630352B5A9C4}"/>
                  </a:ext>
                </a:extLst>
              </p:cNvPr>
              <p:cNvSpPr txBox="1"/>
              <p:nvPr/>
            </p:nvSpPr>
            <p:spPr>
              <a:xfrm>
                <a:off x="9665627" y="4927700"/>
                <a:ext cx="208390" cy="246221"/>
              </a:xfrm>
              <a:prstGeom prst="rect">
                <a:avLst/>
              </a:prstGeom>
              <a:noFill/>
            </p:spPr>
            <p:txBody>
              <a:bodyPr wrap="none" lIns="0" tIns="0" rIns="0" bIns="0" rtlCol="0">
                <a:spAutoFit/>
              </a:bodyPr>
              <a:lstStyle/>
              <a:p>
                <a:pPr algn="ctr"/>
                <a:r>
                  <a:rPr lang="en-US" sz="1600" b="0" dirty="0">
                    <a:solidFill>
                      <a:schemeClr val="bg1"/>
                    </a:solidFill>
                    <a:latin typeface="+mn-lt"/>
                    <a:cs typeface="Arial" panose="020B0604020202020204" pitchFamily="34" charset="0"/>
                  </a:rPr>
                  <a:t>30</a:t>
                </a:r>
              </a:p>
            </p:txBody>
          </p:sp>
          <p:sp>
            <p:nvSpPr>
              <p:cNvPr id="32" name="TextBox 31">
                <a:extLst>
                  <a:ext uri="{FF2B5EF4-FFF2-40B4-BE49-F238E27FC236}">
                    <a16:creationId xmlns:a16="http://schemas.microsoft.com/office/drawing/2014/main" id="{3793D7A1-CC54-7DB6-7207-C1DAD9C0D185}"/>
                  </a:ext>
                </a:extLst>
              </p:cNvPr>
              <p:cNvSpPr txBox="1"/>
              <p:nvPr/>
            </p:nvSpPr>
            <p:spPr>
              <a:xfrm>
                <a:off x="10612814" y="4927700"/>
                <a:ext cx="208390" cy="246221"/>
              </a:xfrm>
              <a:prstGeom prst="rect">
                <a:avLst/>
              </a:prstGeom>
              <a:noFill/>
            </p:spPr>
            <p:txBody>
              <a:bodyPr wrap="none" lIns="0" tIns="0" rIns="0" bIns="0" rtlCol="0">
                <a:spAutoFit/>
              </a:bodyPr>
              <a:lstStyle/>
              <a:p>
                <a:pPr algn="ctr"/>
                <a:r>
                  <a:rPr lang="en-US" sz="1600" b="0" dirty="0">
                    <a:solidFill>
                      <a:schemeClr val="bg1"/>
                    </a:solidFill>
                    <a:latin typeface="+mn-lt"/>
                    <a:cs typeface="Arial" panose="020B0604020202020204" pitchFamily="34" charset="0"/>
                  </a:rPr>
                  <a:t>40</a:t>
                </a:r>
              </a:p>
            </p:txBody>
          </p:sp>
          <p:sp>
            <p:nvSpPr>
              <p:cNvPr id="33" name="TextBox 32">
                <a:extLst>
                  <a:ext uri="{FF2B5EF4-FFF2-40B4-BE49-F238E27FC236}">
                    <a16:creationId xmlns:a16="http://schemas.microsoft.com/office/drawing/2014/main" id="{A9A6FA08-E829-29A1-07E6-A874A7EE92DD}"/>
                  </a:ext>
                </a:extLst>
              </p:cNvPr>
              <p:cNvSpPr txBox="1"/>
              <p:nvPr/>
            </p:nvSpPr>
            <p:spPr>
              <a:xfrm>
                <a:off x="11563625" y="4927700"/>
                <a:ext cx="208390" cy="246221"/>
              </a:xfrm>
              <a:prstGeom prst="rect">
                <a:avLst/>
              </a:prstGeom>
              <a:noFill/>
            </p:spPr>
            <p:txBody>
              <a:bodyPr wrap="none" lIns="0" tIns="0" rIns="0" bIns="0" rtlCol="0">
                <a:spAutoFit/>
              </a:bodyPr>
              <a:lstStyle/>
              <a:p>
                <a:pPr algn="ctr"/>
                <a:r>
                  <a:rPr lang="en-US" sz="1600" b="0" dirty="0">
                    <a:solidFill>
                      <a:schemeClr val="bg1"/>
                    </a:solidFill>
                    <a:latin typeface="+mn-lt"/>
                    <a:cs typeface="Arial" panose="020B0604020202020204" pitchFamily="34" charset="0"/>
                  </a:rPr>
                  <a:t>50</a:t>
                </a:r>
              </a:p>
            </p:txBody>
          </p:sp>
        </p:grpSp>
        <p:grpSp>
          <p:nvGrpSpPr>
            <p:cNvPr id="34" name="Group 33">
              <a:extLst>
                <a:ext uri="{FF2B5EF4-FFF2-40B4-BE49-F238E27FC236}">
                  <a16:creationId xmlns:a16="http://schemas.microsoft.com/office/drawing/2014/main" id="{E92B2569-EEFE-27D6-12B8-ACC703523A7A}"/>
                </a:ext>
              </a:extLst>
            </p:cNvPr>
            <p:cNvGrpSpPr/>
            <p:nvPr/>
          </p:nvGrpSpPr>
          <p:grpSpPr>
            <a:xfrm>
              <a:off x="6561605" y="1554398"/>
              <a:ext cx="375104" cy="2843371"/>
              <a:chOff x="6442031" y="2160944"/>
              <a:chExt cx="375104" cy="2843371"/>
            </a:xfrm>
          </p:grpSpPr>
          <p:sp>
            <p:nvSpPr>
              <p:cNvPr id="35" name="TextBox 34">
                <a:extLst>
                  <a:ext uri="{FF2B5EF4-FFF2-40B4-BE49-F238E27FC236}">
                    <a16:creationId xmlns:a16="http://schemas.microsoft.com/office/drawing/2014/main" id="{A71D3500-A54A-FAE2-C66C-7862B23C981A}"/>
                  </a:ext>
                </a:extLst>
              </p:cNvPr>
              <p:cNvSpPr txBox="1"/>
              <p:nvPr/>
            </p:nvSpPr>
            <p:spPr>
              <a:xfrm>
                <a:off x="6608745" y="2160944"/>
                <a:ext cx="208390" cy="246221"/>
              </a:xfrm>
              <a:prstGeom prst="rect">
                <a:avLst/>
              </a:prstGeom>
              <a:noFill/>
            </p:spPr>
            <p:txBody>
              <a:bodyPr wrap="none" lIns="0" tIns="0" rIns="0" bIns="0" rtlCol="0">
                <a:spAutoFit/>
              </a:bodyPr>
              <a:lstStyle/>
              <a:p>
                <a:pPr algn="r"/>
                <a:r>
                  <a:rPr lang="en-US" sz="1600" b="0" dirty="0">
                    <a:solidFill>
                      <a:schemeClr val="bg1"/>
                    </a:solidFill>
                    <a:latin typeface="+mn-lt"/>
                    <a:cs typeface="Arial" panose="020B0604020202020204" pitchFamily="34" charset="0"/>
                  </a:rPr>
                  <a:t>40</a:t>
                </a:r>
              </a:p>
            </p:txBody>
          </p:sp>
          <p:sp>
            <p:nvSpPr>
              <p:cNvPr id="36" name="TextBox 35">
                <a:extLst>
                  <a:ext uri="{FF2B5EF4-FFF2-40B4-BE49-F238E27FC236}">
                    <a16:creationId xmlns:a16="http://schemas.microsoft.com/office/drawing/2014/main" id="{38F44C13-BDA3-91C8-B652-8B1AB3D3A42D}"/>
                  </a:ext>
                </a:extLst>
              </p:cNvPr>
              <p:cNvSpPr txBox="1"/>
              <p:nvPr/>
            </p:nvSpPr>
            <p:spPr>
              <a:xfrm>
                <a:off x="6608745" y="2531965"/>
                <a:ext cx="208390" cy="246221"/>
              </a:xfrm>
              <a:prstGeom prst="rect">
                <a:avLst/>
              </a:prstGeom>
              <a:noFill/>
            </p:spPr>
            <p:txBody>
              <a:bodyPr wrap="none" lIns="0" tIns="0" rIns="0" bIns="0" rtlCol="0">
                <a:spAutoFit/>
              </a:bodyPr>
              <a:lstStyle/>
              <a:p>
                <a:pPr algn="r"/>
                <a:r>
                  <a:rPr lang="en-US" sz="1600" b="0" dirty="0">
                    <a:solidFill>
                      <a:schemeClr val="bg1"/>
                    </a:solidFill>
                    <a:latin typeface="+mn-lt"/>
                    <a:cs typeface="Arial" panose="020B0604020202020204" pitchFamily="34" charset="0"/>
                  </a:rPr>
                  <a:t>20</a:t>
                </a:r>
              </a:p>
            </p:txBody>
          </p:sp>
          <p:sp>
            <p:nvSpPr>
              <p:cNvPr id="37" name="TextBox 36">
                <a:extLst>
                  <a:ext uri="{FF2B5EF4-FFF2-40B4-BE49-F238E27FC236}">
                    <a16:creationId xmlns:a16="http://schemas.microsoft.com/office/drawing/2014/main" id="{6F00479D-2967-B1F8-5774-D3CAF738BDF5}"/>
                  </a:ext>
                </a:extLst>
              </p:cNvPr>
              <p:cNvSpPr txBox="1"/>
              <p:nvPr/>
            </p:nvSpPr>
            <p:spPr>
              <a:xfrm>
                <a:off x="6712939" y="2902986"/>
                <a:ext cx="104196" cy="246221"/>
              </a:xfrm>
              <a:prstGeom prst="rect">
                <a:avLst/>
              </a:prstGeom>
              <a:noFill/>
            </p:spPr>
            <p:txBody>
              <a:bodyPr wrap="none" lIns="0" tIns="0" rIns="0" bIns="0" rtlCol="0">
                <a:spAutoFit/>
              </a:bodyPr>
              <a:lstStyle/>
              <a:p>
                <a:pPr algn="r"/>
                <a:r>
                  <a:rPr lang="en-US" sz="1600" b="0" dirty="0">
                    <a:solidFill>
                      <a:schemeClr val="bg1"/>
                    </a:solidFill>
                    <a:latin typeface="+mn-lt"/>
                    <a:cs typeface="Arial" panose="020B0604020202020204" pitchFamily="34" charset="0"/>
                  </a:rPr>
                  <a:t>0</a:t>
                </a:r>
              </a:p>
            </p:txBody>
          </p:sp>
          <p:sp>
            <p:nvSpPr>
              <p:cNvPr id="38" name="TextBox 37">
                <a:extLst>
                  <a:ext uri="{FF2B5EF4-FFF2-40B4-BE49-F238E27FC236}">
                    <a16:creationId xmlns:a16="http://schemas.microsoft.com/office/drawing/2014/main" id="{BB13007B-70B3-103F-4482-2AB6AAEB0043}"/>
                  </a:ext>
                </a:extLst>
              </p:cNvPr>
              <p:cNvSpPr txBox="1"/>
              <p:nvPr/>
            </p:nvSpPr>
            <p:spPr>
              <a:xfrm>
                <a:off x="6546227" y="3274007"/>
                <a:ext cx="270908" cy="246221"/>
              </a:xfrm>
              <a:prstGeom prst="rect">
                <a:avLst/>
              </a:prstGeom>
              <a:noFill/>
            </p:spPr>
            <p:txBody>
              <a:bodyPr wrap="none" lIns="0" tIns="0" rIns="0" bIns="0" rtlCol="0">
                <a:spAutoFit/>
              </a:bodyPr>
              <a:lstStyle/>
              <a:p>
                <a:pPr algn="r"/>
                <a:r>
                  <a:rPr lang="en-US" sz="1600" b="0" dirty="0">
                    <a:solidFill>
                      <a:schemeClr val="bg1"/>
                    </a:solidFill>
                    <a:latin typeface="+mn-lt"/>
                    <a:cs typeface="Arial" panose="020B0604020202020204" pitchFamily="34" charset="0"/>
                  </a:rPr>
                  <a:t>-20</a:t>
                </a:r>
              </a:p>
            </p:txBody>
          </p:sp>
          <p:sp>
            <p:nvSpPr>
              <p:cNvPr id="39" name="TextBox 38">
                <a:extLst>
                  <a:ext uri="{FF2B5EF4-FFF2-40B4-BE49-F238E27FC236}">
                    <a16:creationId xmlns:a16="http://schemas.microsoft.com/office/drawing/2014/main" id="{F5292993-4AD7-92B0-4BBE-D1A4CBD4FB2A}"/>
                  </a:ext>
                </a:extLst>
              </p:cNvPr>
              <p:cNvSpPr txBox="1"/>
              <p:nvPr/>
            </p:nvSpPr>
            <p:spPr>
              <a:xfrm>
                <a:off x="6546227" y="3645028"/>
                <a:ext cx="270908" cy="246221"/>
              </a:xfrm>
              <a:prstGeom prst="rect">
                <a:avLst/>
              </a:prstGeom>
              <a:noFill/>
            </p:spPr>
            <p:txBody>
              <a:bodyPr wrap="none" lIns="0" tIns="0" rIns="0" bIns="0" rtlCol="0">
                <a:spAutoFit/>
              </a:bodyPr>
              <a:lstStyle/>
              <a:p>
                <a:pPr algn="r"/>
                <a:r>
                  <a:rPr lang="en-US" sz="1600" b="0" dirty="0">
                    <a:solidFill>
                      <a:schemeClr val="bg1"/>
                    </a:solidFill>
                    <a:latin typeface="+mn-lt"/>
                    <a:cs typeface="Arial" panose="020B0604020202020204" pitchFamily="34" charset="0"/>
                  </a:rPr>
                  <a:t>-40</a:t>
                </a:r>
              </a:p>
            </p:txBody>
          </p:sp>
          <p:sp>
            <p:nvSpPr>
              <p:cNvPr id="40" name="TextBox 39">
                <a:extLst>
                  <a:ext uri="{FF2B5EF4-FFF2-40B4-BE49-F238E27FC236}">
                    <a16:creationId xmlns:a16="http://schemas.microsoft.com/office/drawing/2014/main" id="{FEC2465B-A092-A14A-A434-5973C63BE035}"/>
                  </a:ext>
                </a:extLst>
              </p:cNvPr>
              <p:cNvSpPr txBox="1"/>
              <p:nvPr/>
            </p:nvSpPr>
            <p:spPr>
              <a:xfrm>
                <a:off x="6546227" y="4016049"/>
                <a:ext cx="270908" cy="246221"/>
              </a:xfrm>
              <a:prstGeom prst="rect">
                <a:avLst/>
              </a:prstGeom>
              <a:noFill/>
            </p:spPr>
            <p:txBody>
              <a:bodyPr wrap="none" lIns="0" tIns="0" rIns="0" bIns="0" rtlCol="0">
                <a:spAutoFit/>
              </a:bodyPr>
              <a:lstStyle/>
              <a:p>
                <a:pPr algn="r"/>
                <a:r>
                  <a:rPr lang="en-US" sz="1600" b="0" dirty="0">
                    <a:solidFill>
                      <a:schemeClr val="bg1"/>
                    </a:solidFill>
                    <a:latin typeface="+mn-lt"/>
                    <a:cs typeface="Arial" panose="020B0604020202020204" pitchFamily="34" charset="0"/>
                  </a:rPr>
                  <a:t>-60</a:t>
                </a:r>
              </a:p>
            </p:txBody>
          </p:sp>
          <p:sp>
            <p:nvSpPr>
              <p:cNvPr id="41" name="TextBox 40">
                <a:extLst>
                  <a:ext uri="{FF2B5EF4-FFF2-40B4-BE49-F238E27FC236}">
                    <a16:creationId xmlns:a16="http://schemas.microsoft.com/office/drawing/2014/main" id="{AC35108E-6F77-6534-400F-65943F578B22}"/>
                  </a:ext>
                </a:extLst>
              </p:cNvPr>
              <p:cNvSpPr txBox="1"/>
              <p:nvPr/>
            </p:nvSpPr>
            <p:spPr>
              <a:xfrm>
                <a:off x="6546227" y="4387070"/>
                <a:ext cx="270908" cy="246221"/>
              </a:xfrm>
              <a:prstGeom prst="rect">
                <a:avLst/>
              </a:prstGeom>
              <a:noFill/>
            </p:spPr>
            <p:txBody>
              <a:bodyPr wrap="none" lIns="0" tIns="0" rIns="0" bIns="0" rtlCol="0">
                <a:spAutoFit/>
              </a:bodyPr>
              <a:lstStyle/>
              <a:p>
                <a:pPr algn="r"/>
                <a:r>
                  <a:rPr lang="en-US" sz="1600" b="0" dirty="0">
                    <a:solidFill>
                      <a:schemeClr val="bg1"/>
                    </a:solidFill>
                    <a:latin typeface="+mn-lt"/>
                    <a:cs typeface="Arial" panose="020B0604020202020204" pitchFamily="34" charset="0"/>
                  </a:rPr>
                  <a:t>-80</a:t>
                </a:r>
              </a:p>
            </p:txBody>
          </p:sp>
          <p:sp>
            <p:nvSpPr>
              <p:cNvPr id="42" name="TextBox 41">
                <a:extLst>
                  <a:ext uri="{FF2B5EF4-FFF2-40B4-BE49-F238E27FC236}">
                    <a16:creationId xmlns:a16="http://schemas.microsoft.com/office/drawing/2014/main" id="{6CADAA0F-D0D7-3032-311A-3AB3034D26EF}"/>
                  </a:ext>
                </a:extLst>
              </p:cNvPr>
              <p:cNvSpPr txBox="1"/>
              <p:nvPr/>
            </p:nvSpPr>
            <p:spPr>
              <a:xfrm>
                <a:off x="6442031" y="4758094"/>
                <a:ext cx="375104" cy="246221"/>
              </a:xfrm>
              <a:prstGeom prst="rect">
                <a:avLst/>
              </a:prstGeom>
              <a:noFill/>
            </p:spPr>
            <p:txBody>
              <a:bodyPr wrap="none" lIns="0" tIns="0" rIns="0" bIns="0" rtlCol="0">
                <a:spAutoFit/>
              </a:bodyPr>
              <a:lstStyle/>
              <a:p>
                <a:pPr algn="r"/>
                <a:r>
                  <a:rPr lang="en-US" sz="1600" b="0" dirty="0">
                    <a:solidFill>
                      <a:schemeClr val="bg1"/>
                    </a:solidFill>
                    <a:latin typeface="+mn-lt"/>
                    <a:cs typeface="Arial" panose="020B0604020202020204" pitchFamily="34" charset="0"/>
                  </a:rPr>
                  <a:t>-100</a:t>
                </a:r>
              </a:p>
            </p:txBody>
          </p:sp>
        </p:grpSp>
        <p:grpSp>
          <p:nvGrpSpPr>
            <p:cNvPr id="9298" name="Group 9297">
              <a:extLst>
                <a:ext uri="{FF2B5EF4-FFF2-40B4-BE49-F238E27FC236}">
                  <a16:creationId xmlns:a16="http://schemas.microsoft.com/office/drawing/2014/main" id="{34D8B124-623A-A102-0883-E1CC08B046C8}"/>
                </a:ext>
              </a:extLst>
            </p:cNvPr>
            <p:cNvGrpSpPr/>
            <p:nvPr/>
          </p:nvGrpSpPr>
          <p:grpSpPr>
            <a:xfrm>
              <a:off x="8288299" y="1627016"/>
              <a:ext cx="2623187" cy="254569"/>
              <a:chOff x="9218212" y="1745020"/>
              <a:chExt cx="2623187" cy="254569"/>
            </a:xfrm>
          </p:grpSpPr>
          <p:sp>
            <p:nvSpPr>
              <p:cNvPr id="9241" name="TextBox 9240">
                <a:extLst>
                  <a:ext uri="{FF2B5EF4-FFF2-40B4-BE49-F238E27FC236}">
                    <a16:creationId xmlns:a16="http://schemas.microsoft.com/office/drawing/2014/main" id="{FE8FA659-AF30-11EE-C99F-2E4D6E2CDC01}"/>
                  </a:ext>
                </a:extLst>
              </p:cNvPr>
              <p:cNvSpPr txBox="1"/>
              <p:nvPr/>
            </p:nvSpPr>
            <p:spPr>
              <a:xfrm>
                <a:off x="9538385" y="1745020"/>
                <a:ext cx="530273" cy="246221"/>
              </a:xfrm>
              <a:prstGeom prst="rect">
                <a:avLst/>
              </a:prstGeom>
              <a:noFill/>
              <a:ln>
                <a:noFill/>
              </a:ln>
            </p:spPr>
            <p:txBody>
              <a:bodyPr wrap="none" lIns="0" tIns="0" rIns="0" bIns="0" rtlCol="0">
                <a:spAutoFit/>
              </a:bodyPr>
              <a:lstStyle/>
              <a:p>
                <a:r>
                  <a:rPr lang="en-US" sz="1600" dirty="0">
                    <a:solidFill>
                      <a:schemeClr val="bg1"/>
                    </a:solidFill>
                    <a:latin typeface="+mn-lt"/>
                    <a:cs typeface="Arial" panose="020B0604020202020204" pitchFamily="34" charset="0"/>
                  </a:rPr>
                  <a:t>Active</a:t>
                </a:r>
              </a:p>
            </p:txBody>
          </p:sp>
          <p:cxnSp>
            <p:nvCxnSpPr>
              <p:cNvPr id="9242" name="Straight Connector 9241">
                <a:extLst>
                  <a:ext uri="{FF2B5EF4-FFF2-40B4-BE49-F238E27FC236}">
                    <a16:creationId xmlns:a16="http://schemas.microsoft.com/office/drawing/2014/main" id="{21DA9C94-DBEF-39D2-5841-3FA54082C3DC}"/>
                  </a:ext>
                </a:extLst>
              </p:cNvPr>
              <p:cNvCxnSpPr/>
              <p:nvPr/>
            </p:nvCxnSpPr>
            <p:spPr>
              <a:xfrm flipH="1">
                <a:off x="9218212" y="1874776"/>
                <a:ext cx="27432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9239" name="TextBox 9238">
                <a:extLst>
                  <a:ext uri="{FF2B5EF4-FFF2-40B4-BE49-F238E27FC236}">
                    <a16:creationId xmlns:a16="http://schemas.microsoft.com/office/drawing/2014/main" id="{6A45A559-5D20-ED62-1EC7-5ABA6F664BC5}"/>
                  </a:ext>
                </a:extLst>
              </p:cNvPr>
              <p:cNvSpPr txBox="1"/>
              <p:nvPr/>
            </p:nvSpPr>
            <p:spPr>
              <a:xfrm>
                <a:off x="10661332" y="1753368"/>
                <a:ext cx="1180067" cy="246221"/>
              </a:xfrm>
              <a:prstGeom prst="rect">
                <a:avLst/>
              </a:prstGeom>
              <a:noFill/>
              <a:ln>
                <a:noFill/>
              </a:ln>
            </p:spPr>
            <p:txBody>
              <a:bodyPr wrap="none" lIns="0" tIns="0" rIns="0" bIns="0" rtlCol="0">
                <a:spAutoFit/>
              </a:bodyPr>
              <a:lstStyle/>
              <a:p>
                <a:r>
                  <a:rPr lang="en-US" sz="1600" dirty="0">
                    <a:solidFill>
                      <a:schemeClr val="bg1"/>
                    </a:solidFill>
                    <a:latin typeface="+mn-lt"/>
                    <a:cs typeface="Arial" panose="020B0604020202020204" pitchFamily="34" charset="0"/>
                  </a:rPr>
                  <a:t>Off treatment</a:t>
                </a:r>
              </a:p>
            </p:txBody>
          </p:sp>
          <p:cxnSp>
            <p:nvCxnSpPr>
              <p:cNvPr id="9240" name="Straight Connector 9239">
                <a:extLst>
                  <a:ext uri="{FF2B5EF4-FFF2-40B4-BE49-F238E27FC236}">
                    <a16:creationId xmlns:a16="http://schemas.microsoft.com/office/drawing/2014/main" id="{E847B109-E866-D520-C4D9-C5D3FFACA816}"/>
                  </a:ext>
                </a:extLst>
              </p:cNvPr>
              <p:cNvCxnSpPr/>
              <p:nvPr/>
            </p:nvCxnSpPr>
            <p:spPr>
              <a:xfrm flipH="1">
                <a:off x="10341159" y="1883124"/>
                <a:ext cx="274320" cy="0"/>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grpSp>
          <p:nvGrpSpPr>
            <p:cNvPr id="9243" name="Graphic 412">
              <a:extLst>
                <a:ext uri="{FF2B5EF4-FFF2-40B4-BE49-F238E27FC236}">
                  <a16:creationId xmlns:a16="http://schemas.microsoft.com/office/drawing/2014/main" id="{720B5765-62F2-4A25-D446-4C0E533B513C}"/>
                </a:ext>
              </a:extLst>
            </p:cNvPr>
            <p:cNvGrpSpPr/>
            <p:nvPr/>
          </p:nvGrpSpPr>
          <p:grpSpPr>
            <a:xfrm>
              <a:off x="7056849" y="2240007"/>
              <a:ext cx="4481085" cy="1713687"/>
              <a:chOff x="6918268" y="2823731"/>
              <a:chExt cx="4481085" cy="1713687"/>
            </a:xfrm>
            <a:noFill/>
          </p:grpSpPr>
          <p:sp>
            <p:nvSpPr>
              <p:cNvPr id="9244" name="Freeform 9243">
                <a:extLst>
                  <a:ext uri="{FF2B5EF4-FFF2-40B4-BE49-F238E27FC236}">
                    <a16:creationId xmlns:a16="http://schemas.microsoft.com/office/drawing/2014/main" id="{FB51BA79-0308-3DE2-9ED9-65494C03E159}"/>
                  </a:ext>
                </a:extLst>
              </p:cNvPr>
              <p:cNvSpPr/>
              <p:nvPr/>
            </p:nvSpPr>
            <p:spPr>
              <a:xfrm>
                <a:off x="6918268" y="2823731"/>
                <a:ext cx="296889" cy="149497"/>
              </a:xfrm>
              <a:custGeom>
                <a:avLst/>
                <a:gdLst>
                  <a:gd name="connsiteX0" fmla="*/ 296890 w 296889"/>
                  <a:gd name="connsiteY0" fmla="*/ 0 h 149497"/>
                  <a:gd name="connsiteX1" fmla="*/ 0 w 296889"/>
                  <a:gd name="connsiteY1" fmla="*/ 149497 h 149497"/>
                </a:gdLst>
                <a:ahLst/>
                <a:cxnLst>
                  <a:cxn ang="0">
                    <a:pos x="connsiteX0" y="connsiteY0"/>
                  </a:cxn>
                  <a:cxn ang="0">
                    <a:pos x="connsiteX1" y="connsiteY1"/>
                  </a:cxn>
                </a:cxnLst>
                <a:rect l="l" t="t" r="r" b="b"/>
                <a:pathLst>
                  <a:path w="296889" h="149497">
                    <a:moveTo>
                      <a:pt x="296890" y="0"/>
                    </a:moveTo>
                    <a:lnTo>
                      <a:pt x="0" y="149497"/>
                    </a:lnTo>
                  </a:path>
                </a:pathLst>
              </a:custGeom>
              <a:ln w="19050" cap="flat">
                <a:solidFill>
                  <a:schemeClr val="accent6"/>
                </a:solidFill>
                <a:prstDash val="sysDash"/>
                <a:miter/>
              </a:ln>
            </p:spPr>
            <p:txBody>
              <a:bodyPr rtlCol="0" anchor="ctr"/>
              <a:lstStyle/>
              <a:p>
                <a:endParaRPr lang="en-US" sz="1600" dirty="0">
                  <a:solidFill>
                    <a:schemeClr val="bg1"/>
                  </a:solidFill>
                  <a:latin typeface="+mn-lt"/>
                </a:endParaRPr>
              </a:p>
            </p:txBody>
          </p:sp>
          <p:sp>
            <p:nvSpPr>
              <p:cNvPr id="9245" name="Freeform 9244">
                <a:extLst>
                  <a:ext uri="{FF2B5EF4-FFF2-40B4-BE49-F238E27FC236}">
                    <a16:creationId xmlns:a16="http://schemas.microsoft.com/office/drawing/2014/main" id="{650D6907-466B-2346-6437-9B0F296C501A}"/>
                  </a:ext>
                </a:extLst>
              </p:cNvPr>
              <p:cNvSpPr/>
              <p:nvPr/>
            </p:nvSpPr>
            <p:spPr>
              <a:xfrm>
                <a:off x="6918268" y="2973229"/>
                <a:ext cx="1153964" cy="432936"/>
              </a:xfrm>
              <a:custGeom>
                <a:avLst/>
                <a:gdLst>
                  <a:gd name="connsiteX0" fmla="*/ 0 w 1153964"/>
                  <a:gd name="connsiteY0" fmla="*/ 0 h 432936"/>
                  <a:gd name="connsiteX1" fmla="*/ 502732 w 1153964"/>
                  <a:gd name="connsiteY1" fmla="*/ 432937 h 432936"/>
                  <a:gd name="connsiteX2" fmla="*/ 1153964 w 1153964"/>
                  <a:gd name="connsiteY2" fmla="*/ 346695 h 432936"/>
                </a:gdLst>
                <a:ahLst/>
                <a:cxnLst>
                  <a:cxn ang="0">
                    <a:pos x="connsiteX0" y="connsiteY0"/>
                  </a:cxn>
                  <a:cxn ang="0">
                    <a:pos x="connsiteX1" y="connsiteY1"/>
                  </a:cxn>
                  <a:cxn ang="0">
                    <a:pos x="connsiteX2" y="connsiteY2"/>
                  </a:cxn>
                </a:cxnLst>
                <a:rect l="l" t="t" r="r" b="b"/>
                <a:pathLst>
                  <a:path w="1153964" h="432936">
                    <a:moveTo>
                      <a:pt x="0" y="0"/>
                    </a:moveTo>
                    <a:lnTo>
                      <a:pt x="502732" y="432937"/>
                    </a:lnTo>
                    <a:lnTo>
                      <a:pt x="1153964" y="346695"/>
                    </a:lnTo>
                  </a:path>
                </a:pathLst>
              </a:custGeom>
              <a:noFill/>
              <a:ln w="19050" cap="flat">
                <a:solidFill>
                  <a:schemeClr val="accent6"/>
                </a:solidFill>
                <a:prstDash val="sysDash"/>
                <a:miter/>
              </a:ln>
            </p:spPr>
            <p:txBody>
              <a:bodyPr rtlCol="0" anchor="ctr"/>
              <a:lstStyle/>
              <a:p>
                <a:endParaRPr lang="en-US" sz="1600" dirty="0">
                  <a:solidFill>
                    <a:schemeClr val="bg1"/>
                  </a:solidFill>
                  <a:latin typeface="+mn-lt"/>
                </a:endParaRPr>
              </a:p>
            </p:txBody>
          </p:sp>
          <p:sp>
            <p:nvSpPr>
              <p:cNvPr id="9246" name="Freeform 9245">
                <a:extLst>
                  <a:ext uri="{FF2B5EF4-FFF2-40B4-BE49-F238E27FC236}">
                    <a16:creationId xmlns:a16="http://schemas.microsoft.com/office/drawing/2014/main" id="{D2ECE0B5-7132-68C5-1174-317B860DA278}"/>
                  </a:ext>
                </a:extLst>
              </p:cNvPr>
              <p:cNvSpPr/>
              <p:nvPr/>
            </p:nvSpPr>
            <p:spPr>
              <a:xfrm>
                <a:off x="6918268" y="2973229"/>
                <a:ext cx="3463074" cy="1084329"/>
              </a:xfrm>
              <a:custGeom>
                <a:avLst/>
                <a:gdLst>
                  <a:gd name="connsiteX0" fmla="*/ 0 w 3463074"/>
                  <a:gd name="connsiteY0" fmla="*/ 0 h 1084329"/>
                  <a:gd name="connsiteX1" fmla="*/ 520007 w 3463074"/>
                  <a:gd name="connsiteY1" fmla="*/ 583817 h 1084329"/>
                  <a:gd name="connsiteX2" fmla="*/ 1105289 w 3463074"/>
                  <a:gd name="connsiteY2" fmla="*/ 619679 h 1084329"/>
                  <a:gd name="connsiteX3" fmla="*/ 1676053 w 3463074"/>
                  <a:gd name="connsiteY3" fmla="*/ 773929 h 1084329"/>
                  <a:gd name="connsiteX4" fmla="*/ 2208721 w 3463074"/>
                  <a:gd name="connsiteY4" fmla="*/ 863022 h 1084329"/>
                  <a:gd name="connsiteX5" fmla="*/ 2856184 w 3463074"/>
                  <a:gd name="connsiteY5" fmla="*/ 1029716 h 1084329"/>
                  <a:gd name="connsiteX6" fmla="*/ 3463074 w 3463074"/>
                  <a:gd name="connsiteY6" fmla="*/ 1084330 h 1084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63074" h="1084329">
                    <a:moveTo>
                      <a:pt x="0" y="0"/>
                    </a:moveTo>
                    <a:lnTo>
                      <a:pt x="520007" y="583817"/>
                    </a:lnTo>
                    <a:lnTo>
                      <a:pt x="1105289" y="619679"/>
                    </a:lnTo>
                    <a:lnTo>
                      <a:pt x="1676053" y="773929"/>
                    </a:lnTo>
                    <a:lnTo>
                      <a:pt x="2208721" y="863022"/>
                    </a:lnTo>
                    <a:lnTo>
                      <a:pt x="2856184" y="1029716"/>
                    </a:lnTo>
                    <a:lnTo>
                      <a:pt x="3463074" y="1084330"/>
                    </a:lnTo>
                  </a:path>
                </a:pathLst>
              </a:custGeom>
              <a:noFill/>
              <a:ln w="19050" cap="flat">
                <a:solidFill>
                  <a:schemeClr val="accent6"/>
                </a:solidFill>
                <a:prstDash val="sysDash"/>
                <a:miter/>
              </a:ln>
            </p:spPr>
            <p:txBody>
              <a:bodyPr rtlCol="0" anchor="ctr"/>
              <a:lstStyle/>
              <a:p>
                <a:endParaRPr lang="en-US" sz="1600" dirty="0">
                  <a:solidFill>
                    <a:schemeClr val="bg1"/>
                  </a:solidFill>
                  <a:latin typeface="+mn-lt"/>
                </a:endParaRPr>
              </a:p>
            </p:txBody>
          </p:sp>
          <p:sp>
            <p:nvSpPr>
              <p:cNvPr id="9247" name="Freeform 9246">
                <a:extLst>
                  <a:ext uri="{FF2B5EF4-FFF2-40B4-BE49-F238E27FC236}">
                    <a16:creationId xmlns:a16="http://schemas.microsoft.com/office/drawing/2014/main" id="{A0629473-1CD0-21F0-05F6-7BFDEA37E2EF}"/>
                  </a:ext>
                </a:extLst>
              </p:cNvPr>
              <p:cNvSpPr/>
              <p:nvPr/>
            </p:nvSpPr>
            <p:spPr>
              <a:xfrm>
                <a:off x="6918268" y="2973229"/>
                <a:ext cx="1802045" cy="690279"/>
              </a:xfrm>
              <a:custGeom>
                <a:avLst/>
                <a:gdLst>
                  <a:gd name="connsiteX0" fmla="*/ 0 w 1802045"/>
                  <a:gd name="connsiteY0" fmla="*/ 0 h 690279"/>
                  <a:gd name="connsiteX1" fmla="*/ 502281 w 1802045"/>
                  <a:gd name="connsiteY1" fmla="*/ 690279 h 690279"/>
                  <a:gd name="connsiteX2" fmla="*/ 1062917 w 1802045"/>
                  <a:gd name="connsiteY2" fmla="*/ 690279 h 690279"/>
                  <a:gd name="connsiteX3" fmla="*/ 1802046 w 1802045"/>
                  <a:gd name="connsiteY3" fmla="*/ 548819 h 690279"/>
                </a:gdLst>
                <a:ahLst/>
                <a:cxnLst>
                  <a:cxn ang="0">
                    <a:pos x="connsiteX0" y="connsiteY0"/>
                  </a:cxn>
                  <a:cxn ang="0">
                    <a:pos x="connsiteX1" y="connsiteY1"/>
                  </a:cxn>
                  <a:cxn ang="0">
                    <a:pos x="connsiteX2" y="connsiteY2"/>
                  </a:cxn>
                  <a:cxn ang="0">
                    <a:pos x="connsiteX3" y="connsiteY3"/>
                  </a:cxn>
                </a:cxnLst>
                <a:rect l="l" t="t" r="r" b="b"/>
                <a:pathLst>
                  <a:path w="1802045" h="690279">
                    <a:moveTo>
                      <a:pt x="0" y="0"/>
                    </a:moveTo>
                    <a:lnTo>
                      <a:pt x="502281" y="690279"/>
                    </a:lnTo>
                    <a:lnTo>
                      <a:pt x="1062917" y="690279"/>
                    </a:lnTo>
                    <a:lnTo>
                      <a:pt x="1802046" y="548819"/>
                    </a:lnTo>
                  </a:path>
                </a:pathLst>
              </a:custGeom>
              <a:noFill/>
              <a:ln w="19050" cap="flat">
                <a:solidFill>
                  <a:schemeClr val="accent6"/>
                </a:solidFill>
                <a:prstDash val="sysDash"/>
                <a:miter/>
              </a:ln>
            </p:spPr>
            <p:txBody>
              <a:bodyPr rtlCol="0" anchor="ctr"/>
              <a:lstStyle/>
              <a:p>
                <a:endParaRPr lang="en-US" sz="1600" dirty="0">
                  <a:solidFill>
                    <a:schemeClr val="bg1"/>
                  </a:solidFill>
                  <a:latin typeface="+mn-lt"/>
                </a:endParaRPr>
              </a:p>
            </p:txBody>
          </p:sp>
          <p:sp>
            <p:nvSpPr>
              <p:cNvPr id="9248" name="Freeform 9247">
                <a:extLst>
                  <a:ext uri="{FF2B5EF4-FFF2-40B4-BE49-F238E27FC236}">
                    <a16:creationId xmlns:a16="http://schemas.microsoft.com/office/drawing/2014/main" id="{EC9F3825-C640-7169-D056-AC4A03136D91}"/>
                  </a:ext>
                </a:extLst>
              </p:cNvPr>
              <p:cNvSpPr/>
              <p:nvPr/>
            </p:nvSpPr>
            <p:spPr>
              <a:xfrm>
                <a:off x="6918268" y="2973229"/>
                <a:ext cx="3262578" cy="867774"/>
              </a:xfrm>
              <a:custGeom>
                <a:avLst/>
                <a:gdLst>
                  <a:gd name="connsiteX0" fmla="*/ 0 w 3262578"/>
                  <a:gd name="connsiteY0" fmla="*/ 0 h 867774"/>
                  <a:gd name="connsiteX1" fmla="*/ 515336 w 3262578"/>
                  <a:gd name="connsiteY1" fmla="*/ 774706 h 867774"/>
                  <a:gd name="connsiteX2" fmla="*/ 1061960 w 3262578"/>
                  <a:gd name="connsiteY2" fmla="*/ 867775 h 867774"/>
                  <a:gd name="connsiteX3" fmla="*/ 1663842 w 3262578"/>
                  <a:gd name="connsiteY3" fmla="*/ 770645 h 867774"/>
                  <a:gd name="connsiteX4" fmla="*/ 2139789 w 3262578"/>
                  <a:gd name="connsiteY4" fmla="*/ 772978 h 867774"/>
                  <a:gd name="connsiteX5" fmla="*/ 2541175 w 3262578"/>
                  <a:gd name="connsiteY5" fmla="*/ 788792 h 867774"/>
                  <a:gd name="connsiteX6" fmla="*/ 3262578 w 3262578"/>
                  <a:gd name="connsiteY6" fmla="*/ 821802 h 86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62578" h="867774">
                    <a:moveTo>
                      <a:pt x="0" y="0"/>
                    </a:moveTo>
                    <a:lnTo>
                      <a:pt x="515336" y="774706"/>
                    </a:lnTo>
                    <a:lnTo>
                      <a:pt x="1061960" y="867775"/>
                    </a:lnTo>
                    <a:lnTo>
                      <a:pt x="1663842" y="770645"/>
                    </a:lnTo>
                    <a:lnTo>
                      <a:pt x="2139789" y="772978"/>
                    </a:lnTo>
                    <a:lnTo>
                      <a:pt x="2541175" y="788792"/>
                    </a:lnTo>
                    <a:lnTo>
                      <a:pt x="3262578" y="821802"/>
                    </a:lnTo>
                  </a:path>
                </a:pathLst>
              </a:custGeom>
              <a:noFill/>
              <a:ln w="19050" cap="flat">
                <a:solidFill>
                  <a:schemeClr val="accent6"/>
                </a:solidFill>
                <a:prstDash val="sysDash"/>
                <a:miter/>
              </a:ln>
            </p:spPr>
            <p:txBody>
              <a:bodyPr rtlCol="0" anchor="ctr"/>
              <a:lstStyle/>
              <a:p>
                <a:endParaRPr lang="en-US" sz="1600" dirty="0">
                  <a:solidFill>
                    <a:schemeClr val="bg1"/>
                  </a:solidFill>
                  <a:latin typeface="+mn-lt"/>
                </a:endParaRPr>
              </a:p>
            </p:txBody>
          </p:sp>
          <p:sp>
            <p:nvSpPr>
              <p:cNvPr id="9249" name="Freeform 9248">
                <a:extLst>
                  <a:ext uri="{FF2B5EF4-FFF2-40B4-BE49-F238E27FC236}">
                    <a16:creationId xmlns:a16="http://schemas.microsoft.com/office/drawing/2014/main" id="{11D36D1B-2F37-00C2-C55B-BD5958CFF2A6}"/>
                  </a:ext>
                </a:extLst>
              </p:cNvPr>
              <p:cNvSpPr/>
              <p:nvPr/>
            </p:nvSpPr>
            <p:spPr>
              <a:xfrm>
                <a:off x="6918268" y="2973229"/>
                <a:ext cx="4481085" cy="1564189"/>
              </a:xfrm>
              <a:custGeom>
                <a:avLst/>
                <a:gdLst>
                  <a:gd name="connsiteX0" fmla="*/ 0 w 4481085"/>
                  <a:gd name="connsiteY0" fmla="*/ 0 h 1564189"/>
                  <a:gd name="connsiteX1" fmla="*/ 501887 w 4481085"/>
                  <a:gd name="connsiteY1" fmla="*/ 854899 h 1564189"/>
                  <a:gd name="connsiteX2" fmla="*/ 1071639 w 4481085"/>
                  <a:gd name="connsiteY2" fmla="*/ 1282565 h 1564189"/>
                  <a:gd name="connsiteX3" fmla="*/ 1641727 w 4481085"/>
                  <a:gd name="connsiteY3" fmla="*/ 1495231 h 1564189"/>
                  <a:gd name="connsiteX4" fmla="*/ 2190095 w 4481085"/>
                  <a:gd name="connsiteY4" fmla="*/ 1564190 h 1564189"/>
                  <a:gd name="connsiteX5" fmla="*/ 4481086 w 4481085"/>
                  <a:gd name="connsiteY5" fmla="*/ 1564190 h 1564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1085" h="1564189">
                    <a:moveTo>
                      <a:pt x="0" y="0"/>
                    </a:moveTo>
                    <a:lnTo>
                      <a:pt x="501887" y="854899"/>
                    </a:lnTo>
                    <a:lnTo>
                      <a:pt x="1071639" y="1282565"/>
                    </a:lnTo>
                    <a:lnTo>
                      <a:pt x="1641727" y="1495231"/>
                    </a:lnTo>
                    <a:lnTo>
                      <a:pt x="2190095" y="1564190"/>
                    </a:lnTo>
                    <a:lnTo>
                      <a:pt x="4481086" y="1564190"/>
                    </a:lnTo>
                  </a:path>
                </a:pathLst>
              </a:custGeom>
              <a:noFill/>
              <a:ln w="19050" cap="flat">
                <a:solidFill>
                  <a:schemeClr val="accent6"/>
                </a:solidFill>
                <a:prstDash val="solid"/>
                <a:miter/>
              </a:ln>
            </p:spPr>
            <p:txBody>
              <a:bodyPr rtlCol="0" anchor="ctr"/>
              <a:lstStyle/>
              <a:p>
                <a:endParaRPr lang="en-US" sz="1600" dirty="0">
                  <a:solidFill>
                    <a:schemeClr val="bg1"/>
                  </a:solidFill>
                  <a:latin typeface="+mn-lt"/>
                </a:endParaRPr>
              </a:p>
            </p:txBody>
          </p:sp>
          <p:sp>
            <p:nvSpPr>
              <p:cNvPr id="9250" name="Freeform 9249">
                <a:extLst>
                  <a:ext uri="{FF2B5EF4-FFF2-40B4-BE49-F238E27FC236}">
                    <a16:creationId xmlns:a16="http://schemas.microsoft.com/office/drawing/2014/main" id="{486B442D-F040-3240-BA2E-F7F2E2B806C5}"/>
                  </a:ext>
                </a:extLst>
              </p:cNvPr>
              <p:cNvSpPr/>
              <p:nvPr/>
            </p:nvSpPr>
            <p:spPr>
              <a:xfrm>
                <a:off x="6918268" y="2973229"/>
                <a:ext cx="2291384" cy="958337"/>
              </a:xfrm>
              <a:custGeom>
                <a:avLst/>
                <a:gdLst>
                  <a:gd name="connsiteX0" fmla="*/ 0 w 2291384"/>
                  <a:gd name="connsiteY0" fmla="*/ 0 h 958337"/>
                  <a:gd name="connsiteX1" fmla="*/ 487820 w 2291384"/>
                  <a:gd name="connsiteY1" fmla="*/ 897069 h 958337"/>
                  <a:gd name="connsiteX2" fmla="*/ 1160210 w 2291384"/>
                  <a:gd name="connsiteY2" fmla="*/ 958337 h 958337"/>
                  <a:gd name="connsiteX3" fmla="*/ 1731537 w 2291384"/>
                  <a:gd name="connsiteY3" fmla="*/ 895082 h 958337"/>
                  <a:gd name="connsiteX4" fmla="*/ 2291384 w 2291384"/>
                  <a:gd name="connsiteY4" fmla="*/ 708340 h 958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1384" h="958337">
                    <a:moveTo>
                      <a:pt x="0" y="0"/>
                    </a:moveTo>
                    <a:lnTo>
                      <a:pt x="487820" y="897069"/>
                    </a:lnTo>
                    <a:lnTo>
                      <a:pt x="1160210" y="958337"/>
                    </a:lnTo>
                    <a:lnTo>
                      <a:pt x="1731537" y="895082"/>
                    </a:lnTo>
                    <a:lnTo>
                      <a:pt x="2291384" y="708340"/>
                    </a:lnTo>
                  </a:path>
                </a:pathLst>
              </a:custGeom>
              <a:noFill/>
              <a:ln w="19050" cap="flat">
                <a:solidFill>
                  <a:schemeClr val="accent6"/>
                </a:solidFill>
                <a:prstDash val="sysDash"/>
                <a:miter/>
              </a:ln>
            </p:spPr>
            <p:txBody>
              <a:bodyPr rtlCol="0" anchor="ctr"/>
              <a:lstStyle/>
              <a:p>
                <a:endParaRPr lang="en-US" sz="1600" dirty="0">
                  <a:solidFill>
                    <a:schemeClr val="bg1"/>
                  </a:solidFill>
                  <a:latin typeface="+mn-lt"/>
                </a:endParaRPr>
              </a:p>
            </p:txBody>
          </p:sp>
          <p:sp>
            <p:nvSpPr>
              <p:cNvPr id="9251" name="Freeform 9250">
                <a:extLst>
                  <a:ext uri="{FF2B5EF4-FFF2-40B4-BE49-F238E27FC236}">
                    <a16:creationId xmlns:a16="http://schemas.microsoft.com/office/drawing/2014/main" id="{432F6541-DCF7-98F0-7E4B-D1B223A54E6F}"/>
                  </a:ext>
                </a:extLst>
              </p:cNvPr>
              <p:cNvSpPr/>
              <p:nvPr/>
            </p:nvSpPr>
            <p:spPr>
              <a:xfrm>
                <a:off x="7438275" y="3406165"/>
                <a:ext cx="1150081" cy="332177"/>
              </a:xfrm>
              <a:custGeom>
                <a:avLst/>
                <a:gdLst>
                  <a:gd name="connsiteX0" fmla="*/ 0 w 1150081"/>
                  <a:gd name="connsiteY0" fmla="*/ 150880 h 332177"/>
                  <a:gd name="connsiteX1" fmla="*/ 594061 w 1150081"/>
                  <a:gd name="connsiteY1" fmla="*/ 332178 h 332177"/>
                  <a:gd name="connsiteX2" fmla="*/ 1150082 w 1150081"/>
                  <a:gd name="connsiteY2" fmla="*/ 0 h 332177"/>
                </a:gdLst>
                <a:ahLst/>
                <a:cxnLst>
                  <a:cxn ang="0">
                    <a:pos x="connsiteX0" y="connsiteY0"/>
                  </a:cxn>
                  <a:cxn ang="0">
                    <a:pos x="connsiteX1" y="connsiteY1"/>
                  </a:cxn>
                  <a:cxn ang="0">
                    <a:pos x="connsiteX2" y="connsiteY2"/>
                  </a:cxn>
                </a:cxnLst>
                <a:rect l="l" t="t" r="r" b="b"/>
                <a:pathLst>
                  <a:path w="1150081" h="332177">
                    <a:moveTo>
                      <a:pt x="0" y="150880"/>
                    </a:moveTo>
                    <a:lnTo>
                      <a:pt x="594061" y="332178"/>
                    </a:lnTo>
                    <a:lnTo>
                      <a:pt x="1150082" y="0"/>
                    </a:lnTo>
                  </a:path>
                </a:pathLst>
              </a:custGeom>
              <a:noFill/>
              <a:ln w="19050" cap="flat">
                <a:solidFill>
                  <a:schemeClr val="accent6"/>
                </a:solidFill>
                <a:prstDash val="sysDash"/>
                <a:miter/>
              </a:ln>
            </p:spPr>
            <p:txBody>
              <a:bodyPr rtlCol="0" anchor="ctr"/>
              <a:lstStyle/>
              <a:p>
                <a:endParaRPr lang="en-US" sz="1600" dirty="0">
                  <a:solidFill>
                    <a:schemeClr val="bg1"/>
                  </a:solidFill>
                  <a:latin typeface="+mn-lt"/>
                </a:endParaRPr>
              </a:p>
            </p:txBody>
          </p:sp>
        </p:grpSp>
        <p:grpSp>
          <p:nvGrpSpPr>
            <p:cNvPr id="9252" name="Graphic 412">
              <a:extLst>
                <a:ext uri="{FF2B5EF4-FFF2-40B4-BE49-F238E27FC236}">
                  <a16:creationId xmlns:a16="http://schemas.microsoft.com/office/drawing/2014/main" id="{5EA34D5B-CCBC-694C-3A5F-CBB730F641B2}"/>
                </a:ext>
              </a:extLst>
            </p:cNvPr>
            <p:cNvGrpSpPr/>
            <p:nvPr/>
          </p:nvGrpSpPr>
          <p:grpSpPr>
            <a:xfrm>
              <a:off x="7061593" y="2004441"/>
              <a:ext cx="4467355" cy="1674368"/>
              <a:chOff x="6918268" y="2588165"/>
              <a:chExt cx="4467355" cy="1674368"/>
            </a:xfrm>
            <a:noFill/>
          </p:grpSpPr>
          <p:sp>
            <p:nvSpPr>
              <p:cNvPr id="9253" name="Freeform 9252">
                <a:extLst>
                  <a:ext uri="{FF2B5EF4-FFF2-40B4-BE49-F238E27FC236}">
                    <a16:creationId xmlns:a16="http://schemas.microsoft.com/office/drawing/2014/main" id="{AB198FBE-8D02-4636-BDDA-8D4458FA007C}"/>
                  </a:ext>
                </a:extLst>
              </p:cNvPr>
              <p:cNvSpPr/>
              <p:nvPr/>
            </p:nvSpPr>
            <p:spPr>
              <a:xfrm>
                <a:off x="6918268" y="2973229"/>
                <a:ext cx="752240" cy="258638"/>
              </a:xfrm>
              <a:custGeom>
                <a:avLst/>
                <a:gdLst>
                  <a:gd name="connsiteX0" fmla="*/ 0 w 752240"/>
                  <a:gd name="connsiteY0" fmla="*/ 0 h 258638"/>
                  <a:gd name="connsiteX1" fmla="*/ 516462 w 752240"/>
                  <a:gd name="connsiteY1" fmla="*/ 258639 h 258638"/>
                  <a:gd name="connsiteX2" fmla="*/ 752240 w 752240"/>
                  <a:gd name="connsiteY2" fmla="*/ 22986 h 258638"/>
                </a:gdLst>
                <a:ahLst/>
                <a:cxnLst>
                  <a:cxn ang="0">
                    <a:pos x="connsiteX0" y="connsiteY0"/>
                  </a:cxn>
                  <a:cxn ang="0">
                    <a:pos x="connsiteX1" y="connsiteY1"/>
                  </a:cxn>
                  <a:cxn ang="0">
                    <a:pos x="connsiteX2" y="connsiteY2"/>
                  </a:cxn>
                </a:cxnLst>
                <a:rect l="l" t="t" r="r" b="b"/>
                <a:pathLst>
                  <a:path w="752240" h="258638">
                    <a:moveTo>
                      <a:pt x="0" y="0"/>
                    </a:moveTo>
                    <a:lnTo>
                      <a:pt x="516462" y="258639"/>
                    </a:lnTo>
                    <a:lnTo>
                      <a:pt x="752240" y="22986"/>
                    </a:lnTo>
                  </a:path>
                </a:pathLst>
              </a:custGeom>
              <a:noFill/>
              <a:ln w="19050" cap="flat">
                <a:solidFill>
                  <a:schemeClr val="accent1"/>
                </a:solidFill>
                <a:prstDash val="sysDash"/>
                <a:miter/>
              </a:ln>
            </p:spPr>
            <p:txBody>
              <a:bodyPr rtlCol="0" anchor="ctr"/>
              <a:lstStyle/>
              <a:p>
                <a:endParaRPr lang="en-US" sz="1600" dirty="0">
                  <a:solidFill>
                    <a:schemeClr val="bg1"/>
                  </a:solidFill>
                  <a:latin typeface="+mn-lt"/>
                </a:endParaRPr>
              </a:p>
            </p:txBody>
          </p:sp>
          <p:sp>
            <p:nvSpPr>
              <p:cNvPr id="9254" name="Freeform 9253">
                <a:extLst>
                  <a:ext uri="{FF2B5EF4-FFF2-40B4-BE49-F238E27FC236}">
                    <a16:creationId xmlns:a16="http://schemas.microsoft.com/office/drawing/2014/main" id="{37ABA5F5-8134-587B-8170-FA52FC5E1B75}"/>
                  </a:ext>
                </a:extLst>
              </p:cNvPr>
              <p:cNvSpPr/>
              <p:nvPr/>
            </p:nvSpPr>
            <p:spPr>
              <a:xfrm>
                <a:off x="6918268" y="2588165"/>
                <a:ext cx="1621750" cy="643701"/>
              </a:xfrm>
              <a:custGeom>
                <a:avLst/>
                <a:gdLst>
                  <a:gd name="connsiteX0" fmla="*/ 0 w 1621750"/>
                  <a:gd name="connsiteY0" fmla="*/ 385063 h 643701"/>
                  <a:gd name="connsiteX1" fmla="*/ 595918 w 1621750"/>
                  <a:gd name="connsiteY1" fmla="*/ 643702 h 643701"/>
                  <a:gd name="connsiteX2" fmla="*/ 1076591 w 1621750"/>
                  <a:gd name="connsiteY2" fmla="*/ 513389 h 643701"/>
                  <a:gd name="connsiteX3" fmla="*/ 1621751 w 1621750"/>
                  <a:gd name="connsiteY3" fmla="*/ 0 h 643701"/>
                </a:gdLst>
                <a:ahLst/>
                <a:cxnLst>
                  <a:cxn ang="0">
                    <a:pos x="connsiteX0" y="connsiteY0"/>
                  </a:cxn>
                  <a:cxn ang="0">
                    <a:pos x="connsiteX1" y="connsiteY1"/>
                  </a:cxn>
                  <a:cxn ang="0">
                    <a:pos x="connsiteX2" y="connsiteY2"/>
                  </a:cxn>
                  <a:cxn ang="0">
                    <a:pos x="connsiteX3" y="connsiteY3"/>
                  </a:cxn>
                </a:cxnLst>
                <a:rect l="l" t="t" r="r" b="b"/>
                <a:pathLst>
                  <a:path w="1621750" h="643701">
                    <a:moveTo>
                      <a:pt x="0" y="385063"/>
                    </a:moveTo>
                    <a:lnTo>
                      <a:pt x="595918" y="643702"/>
                    </a:lnTo>
                    <a:lnTo>
                      <a:pt x="1076591" y="513389"/>
                    </a:lnTo>
                    <a:lnTo>
                      <a:pt x="1621751" y="0"/>
                    </a:lnTo>
                  </a:path>
                </a:pathLst>
              </a:custGeom>
              <a:noFill/>
              <a:ln w="19050" cap="flat">
                <a:solidFill>
                  <a:schemeClr val="accent1"/>
                </a:solidFill>
                <a:prstDash val="sysDash"/>
                <a:miter/>
              </a:ln>
            </p:spPr>
            <p:txBody>
              <a:bodyPr rtlCol="0" anchor="ctr"/>
              <a:lstStyle/>
              <a:p>
                <a:endParaRPr lang="en-US" sz="1600" dirty="0">
                  <a:solidFill>
                    <a:schemeClr val="bg1"/>
                  </a:solidFill>
                  <a:latin typeface="+mn-lt"/>
                </a:endParaRPr>
              </a:p>
            </p:txBody>
          </p:sp>
          <p:sp>
            <p:nvSpPr>
              <p:cNvPr id="9255" name="Freeform 9254">
                <a:extLst>
                  <a:ext uri="{FF2B5EF4-FFF2-40B4-BE49-F238E27FC236}">
                    <a16:creationId xmlns:a16="http://schemas.microsoft.com/office/drawing/2014/main" id="{514047A5-C64E-9BC1-04E8-C2897D9BF905}"/>
                  </a:ext>
                </a:extLst>
              </p:cNvPr>
              <p:cNvSpPr/>
              <p:nvPr/>
            </p:nvSpPr>
            <p:spPr>
              <a:xfrm>
                <a:off x="6918268" y="2973229"/>
                <a:ext cx="567612" cy="208777"/>
              </a:xfrm>
              <a:custGeom>
                <a:avLst/>
                <a:gdLst>
                  <a:gd name="connsiteX0" fmla="*/ 0 w 567612"/>
                  <a:gd name="connsiteY0" fmla="*/ 0 h 208777"/>
                  <a:gd name="connsiteX1" fmla="*/ 567613 w 567612"/>
                  <a:gd name="connsiteY1" fmla="*/ 208778 h 208777"/>
                </a:gdLst>
                <a:ahLst/>
                <a:cxnLst>
                  <a:cxn ang="0">
                    <a:pos x="connsiteX0" y="connsiteY0"/>
                  </a:cxn>
                  <a:cxn ang="0">
                    <a:pos x="connsiteX1" y="connsiteY1"/>
                  </a:cxn>
                </a:cxnLst>
                <a:rect l="l" t="t" r="r" b="b"/>
                <a:pathLst>
                  <a:path w="567612" h="208777">
                    <a:moveTo>
                      <a:pt x="0" y="0"/>
                    </a:moveTo>
                    <a:lnTo>
                      <a:pt x="567613" y="208778"/>
                    </a:lnTo>
                  </a:path>
                </a:pathLst>
              </a:custGeom>
              <a:ln w="19050" cap="flat">
                <a:solidFill>
                  <a:schemeClr val="accent1"/>
                </a:solidFill>
                <a:prstDash val="sysDash"/>
                <a:miter/>
              </a:ln>
            </p:spPr>
            <p:txBody>
              <a:bodyPr rtlCol="0" anchor="ctr"/>
              <a:lstStyle/>
              <a:p>
                <a:endParaRPr lang="en-US" sz="1600" dirty="0">
                  <a:solidFill>
                    <a:schemeClr val="bg1"/>
                  </a:solidFill>
                  <a:latin typeface="+mn-lt"/>
                </a:endParaRPr>
              </a:p>
            </p:txBody>
          </p:sp>
          <p:sp>
            <p:nvSpPr>
              <p:cNvPr id="9256" name="Freeform 9255">
                <a:extLst>
                  <a:ext uri="{FF2B5EF4-FFF2-40B4-BE49-F238E27FC236}">
                    <a16:creationId xmlns:a16="http://schemas.microsoft.com/office/drawing/2014/main" id="{CEF031E0-F987-9442-27FB-C0BE942706EC}"/>
                  </a:ext>
                </a:extLst>
              </p:cNvPr>
              <p:cNvSpPr/>
              <p:nvPr/>
            </p:nvSpPr>
            <p:spPr>
              <a:xfrm>
                <a:off x="6918268" y="2973229"/>
                <a:ext cx="3979254" cy="509672"/>
              </a:xfrm>
              <a:custGeom>
                <a:avLst/>
                <a:gdLst>
                  <a:gd name="connsiteX0" fmla="*/ 0 w 3979254"/>
                  <a:gd name="connsiteY0" fmla="*/ 0 h 509672"/>
                  <a:gd name="connsiteX1" fmla="*/ 489677 w 3979254"/>
                  <a:gd name="connsiteY1" fmla="*/ 440628 h 509672"/>
                  <a:gd name="connsiteX2" fmla="*/ 1805703 w 3979254"/>
                  <a:gd name="connsiteY2" fmla="*/ 509673 h 509672"/>
                  <a:gd name="connsiteX3" fmla="*/ 2291384 w 3979254"/>
                  <a:gd name="connsiteY3" fmla="*/ 509673 h 509672"/>
                  <a:gd name="connsiteX4" fmla="*/ 2837783 w 3979254"/>
                  <a:gd name="connsiteY4" fmla="*/ 373570 h 509672"/>
                  <a:gd name="connsiteX5" fmla="*/ 3425372 w 3979254"/>
                  <a:gd name="connsiteY5" fmla="*/ 406580 h 509672"/>
                  <a:gd name="connsiteX6" fmla="*/ 3979255 w 3979254"/>
                  <a:gd name="connsiteY6" fmla="*/ 336153 h 509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79254" h="509672">
                    <a:moveTo>
                      <a:pt x="0" y="0"/>
                    </a:moveTo>
                    <a:lnTo>
                      <a:pt x="489677" y="440628"/>
                    </a:lnTo>
                    <a:lnTo>
                      <a:pt x="1805703" y="509673"/>
                    </a:lnTo>
                    <a:lnTo>
                      <a:pt x="2291384" y="509673"/>
                    </a:lnTo>
                    <a:lnTo>
                      <a:pt x="2837783" y="373570"/>
                    </a:lnTo>
                    <a:lnTo>
                      <a:pt x="3425372" y="406580"/>
                    </a:lnTo>
                    <a:lnTo>
                      <a:pt x="3979255" y="336153"/>
                    </a:lnTo>
                  </a:path>
                </a:pathLst>
              </a:custGeom>
              <a:noFill/>
              <a:ln w="19050" cap="flat">
                <a:solidFill>
                  <a:schemeClr val="accent1"/>
                </a:solidFill>
                <a:prstDash val="solid"/>
                <a:miter/>
              </a:ln>
            </p:spPr>
            <p:txBody>
              <a:bodyPr rtlCol="0" anchor="ctr"/>
              <a:lstStyle/>
              <a:p>
                <a:endParaRPr lang="en-US" sz="1600" dirty="0">
                  <a:solidFill>
                    <a:schemeClr val="bg1"/>
                  </a:solidFill>
                  <a:latin typeface="+mn-lt"/>
                </a:endParaRPr>
              </a:p>
            </p:txBody>
          </p:sp>
          <p:sp>
            <p:nvSpPr>
              <p:cNvPr id="9257" name="Freeform 9256">
                <a:extLst>
                  <a:ext uri="{FF2B5EF4-FFF2-40B4-BE49-F238E27FC236}">
                    <a16:creationId xmlns:a16="http://schemas.microsoft.com/office/drawing/2014/main" id="{C2E433AA-BE50-CB70-9BB2-1B1F6571FD1D}"/>
                  </a:ext>
                </a:extLst>
              </p:cNvPr>
              <p:cNvSpPr/>
              <p:nvPr/>
            </p:nvSpPr>
            <p:spPr>
              <a:xfrm>
                <a:off x="6918268" y="2973229"/>
                <a:ext cx="975864" cy="542164"/>
              </a:xfrm>
              <a:custGeom>
                <a:avLst/>
                <a:gdLst>
                  <a:gd name="connsiteX0" fmla="*/ 0 w 975864"/>
                  <a:gd name="connsiteY0" fmla="*/ 0 h 542164"/>
                  <a:gd name="connsiteX1" fmla="*/ 585732 w 975864"/>
                  <a:gd name="connsiteY1" fmla="*/ 542165 h 542164"/>
                  <a:gd name="connsiteX2" fmla="*/ 975864 w 975864"/>
                  <a:gd name="connsiteY2" fmla="*/ 323277 h 542164"/>
                </a:gdLst>
                <a:ahLst/>
                <a:cxnLst>
                  <a:cxn ang="0">
                    <a:pos x="connsiteX0" y="connsiteY0"/>
                  </a:cxn>
                  <a:cxn ang="0">
                    <a:pos x="connsiteX1" y="connsiteY1"/>
                  </a:cxn>
                  <a:cxn ang="0">
                    <a:pos x="connsiteX2" y="connsiteY2"/>
                  </a:cxn>
                </a:cxnLst>
                <a:rect l="l" t="t" r="r" b="b"/>
                <a:pathLst>
                  <a:path w="975864" h="542164">
                    <a:moveTo>
                      <a:pt x="0" y="0"/>
                    </a:moveTo>
                    <a:lnTo>
                      <a:pt x="585732" y="542165"/>
                    </a:lnTo>
                    <a:lnTo>
                      <a:pt x="975864" y="323277"/>
                    </a:lnTo>
                  </a:path>
                </a:pathLst>
              </a:custGeom>
              <a:noFill/>
              <a:ln w="19050" cap="flat">
                <a:solidFill>
                  <a:schemeClr val="accent1"/>
                </a:solidFill>
                <a:prstDash val="sysDash"/>
                <a:miter/>
              </a:ln>
            </p:spPr>
            <p:txBody>
              <a:bodyPr rtlCol="0" anchor="ctr"/>
              <a:lstStyle/>
              <a:p>
                <a:endParaRPr lang="en-US" sz="1600" dirty="0">
                  <a:solidFill>
                    <a:schemeClr val="bg1"/>
                  </a:solidFill>
                  <a:latin typeface="+mn-lt"/>
                </a:endParaRPr>
              </a:p>
            </p:txBody>
          </p:sp>
          <p:sp>
            <p:nvSpPr>
              <p:cNvPr id="9258" name="Freeform 9257">
                <a:extLst>
                  <a:ext uri="{FF2B5EF4-FFF2-40B4-BE49-F238E27FC236}">
                    <a16:creationId xmlns:a16="http://schemas.microsoft.com/office/drawing/2014/main" id="{50FBBBEE-85D6-43E7-98C4-6F602967B164}"/>
                  </a:ext>
                </a:extLst>
              </p:cNvPr>
              <p:cNvSpPr/>
              <p:nvPr/>
            </p:nvSpPr>
            <p:spPr>
              <a:xfrm>
                <a:off x="6918268" y="2973229"/>
                <a:ext cx="2902945" cy="593840"/>
              </a:xfrm>
              <a:custGeom>
                <a:avLst/>
                <a:gdLst>
                  <a:gd name="connsiteX0" fmla="*/ 0 w 2902945"/>
                  <a:gd name="connsiteY0" fmla="*/ 0 h 593840"/>
                  <a:gd name="connsiteX1" fmla="*/ 618708 w 2902945"/>
                  <a:gd name="connsiteY1" fmla="*/ 589866 h 593840"/>
                  <a:gd name="connsiteX2" fmla="*/ 1203877 w 2902945"/>
                  <a:gd name="connsiteY2" fmla="*/ 550374 h 593840"/>
                  <a:gd name="connsiteX3" fmla="*/ 1755903 w 2902945"/>
                  <a:gd name="connsiteY3" fmla="*/ 593841 h 593840"/>
                  <a:gd name="connsiteX4" fmla="*/ 2324135 w 2902945"/>
                  <a:gd name="connsiteY4" fmla="*/ 525832 h 593840"/>
                  <a:gd name="connsiteX5" fmla="*/ 2902945 w 2902945"/>
                  <a:gd name="connsiteY5" fmla="*/ 332350 h 593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02945" h="593840">
                    <a:moveTo>
                      <a:pt x="0" y="0"/>
                    </a:moveTo>
                    <a:lnTo>
                      <a:pt x="618708" y="589866"/>
                    </a:lnTo>
                    <a:lnTo>
                      <a:pt x="1203877" y="550374"/>
                    </a:lnTo>
                    <a:lnTo>
                      <a:pt x="1755903" y="593841"/>
                    </a:lnTo>
                    <a:lnTo>
                      <a:pt x="2324135" y="525832"/>
                    </a:lnTo>
                    <a:lnTo>
                      <a:pt x="2902945" y="332350"/>
                    </a:lnTo>
                  </a:path>
                </a:pathLst>
              </a:custGeom>
              <a:noFill/>
              <a:ln w="19050" cap="flat">
                <a:solidFill>
                  <a:schemeClr val="accent1"/>
                </a:solidFill>
                <a:prstDash val="sysDash"/>
                <a:miter/>
              </a:ln>
            </p:spPr>
            <p:txBody>
              <a:bodyPr rtlCol="0" anchor="ctr"/>
              <a:lstStyle/>
              <a:p>
                <a:endParaRPr lang="en-US" sz="1600" dirty="0">
                  <a:solidFill>
                    <a:schemeClr val="bg1"/>
                  </a:solidFill>
                  <a:latin typeface="+mn-lt"/>
                </a:endParaRPr>
              </a:p>
            </p:txBody>
          </p:sp>
          <p:sp>
            <p:nvSpPr>
              <p:cNvPr id="9259" name="Freeform 9258">
                <a:extLst>
                  <a:ext uri="{FF2B5EF4-FFF2-40B4-BE49-F238E27FC236}">
                    <a16:creationId xmlns:a16="http://schemas.microsoft.com/office/drawing/2014/main" id="{3E4A98BB-815B-F095-EBFA-EA4801B5E1AB}"/>
                  </a:ext>
                </a:extLst>
              </p:cNvPr>
              <p:cNvSpPr/>
              <p:nvPr/>
            </p:nvSpPr>
            <p:spPr>
              <a:xfrm>
                <a:off x="6918268" y="2973229"/>
                <a:ext cx="3143732" cy="1040258"/>
              </a:xfrm>
              <a:custGeom>
                <a:avLst/>
                <a:gdLst>
                  <a:gd name="connsiteX0" fmla="*/ 0 w 3143732"/>
                  <a:gd name="connsiteY0" fmla="*/ 0 h 1040258"/>
                  <a:gd name="connsiteX1" fmla="*/ 577010 w 3143732"/>
                  <a:gd name="connsiteY1" fmla="*/ 684835 h 1040258"/>
                  <a:gd name="connsiteX2" fmla="*/ 1165781 w 3143732"/>
                  <a:gd name="connsiteY2" fmla="*/ 816099 h 1040258"/>
                  <a:gd name="connsiteX3" fmla="*/ 1724053 w 3143732"/>
                  <a:gd name="connsiteY3" fmla="*/ 1040258 h 1040258"/>
                  <a:gd name="connsiteX4" fmla="*/ 2291384 w 3143732"/>
                  <a:gd name="connsiteY4" fmla="*/ 993335 h 1040258"/>
                  <a:gd name="connsiteX5" fmla="*/ 3143732 w 3143732"/>
                  <a:gd name="connsiteY5" fmla="*/ 270132 h 1040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43732" h="1040258">
                    <a:moveTo>
                      <a:pt x="0" y="0"/>
                    </a:moveTo>
                    <a:lnTo>
                      <a:pt x="577010" y="684835"/>
                    </a:lnTo>
                    <a:lnTo>
                      <a:pt x="1165781" y="816099"/>
                    </a:lnTo>
                    <a:lnTo>
                      <a:pt x="1724053" y="1040258"/>
                    </a:lnTo>
                    <a:lnTo>
                      <a:pt x="2291384" y="993335"/>
                    </a:lnTo>
                    <a:lnTo>
                      <a:pt x="3143732" y="270132"/>
                    </a:lnTo>
                  </a:path>
                </a:pathLst>
              </a:custGeom>
              <a:noFill/>
              <a:ln w="19050" cap="flat">
                <a:solidFill>
                  <a:schemeClr val="accent1"/>
                </a:solidFill>
                <a:prstDash val="sysDash"/>
                <a:miter/>
              </a:ln>
            </p:spPr>
            <p:txBody>
              <a:bodyPr rtlCol="0" anchor="ctr"/>
              <a:lstStyle/>
              <a:p>
                <a:endParaRPr lang="en-US" sz="1600" dirty="0">
                  <a:solidFill>
                    <a:schemeClr val="bg1"/>
                  </a:solidFill>
                  <a:latin typeface="+mn-lt"/>
                </a:endParaRPr>
              </a:p>
            </p:txBody>
          </p:sp>
          <p:sp>
            <p:nvSpPr>
              <p:cNvPr id="9260" name="Freeform 9259">
                <a:extLst>
                  <a:ext uri="{FF2B5EF4-FFF2-40B4-BE49-F238E27FC236}">
                    <a16:creationId xmlns:a16="http://schemas.microsoft.com/office/drawing/2014/main" id="{04B69368-5819-30B1-23C8-11B3D4E5B7E8}"/>
                  </a:ext>
                </a:extLst>
              </p:cNvPr>
              <p:cNvSpPr/>
              <p:nvPr/>
            </p:nvSpPr>
            <p:spPr>
              <a:xfrm>
                <a:off x="6918268" y="2973229"/>
                <a:ext cx="4467355" cy="978903"/>
              </a:xfrm>
              <a:custGeom>
                <a:avLst/>
                <a:gdLst>
                  <a:gd name="connsiteX0" fmla="*/ 0 w 4467355"/>
                  <a:gd name="connsiteY0" fmla="*/ 0 h 978903"/>
                  <a:gd name="connsiteX1" fmla="*/ 502732 w 4467355"/>
                  <a:gd name="connsiteY1" fmla="*/ 875466 h 978903"/>
                  <a:gd name="connsiteX2" fmla="*/ 1032924 w 4467355"/>
                  <a:gd name="connsiteY2" fmla="*/ 902254 h 978903"/>
                  <a:gd name="connsiteX3" fmla="*/ 1725291 w 4467355"/>
                  <a:gd name="connsiteY3" fmla="*/ 944424 h 978903"/>
                  <a:gd name="connsiteX4" fmla="*/ 2310404 w 4467355"/>
                  <a:gd name="connsiteY4" fmla="*/ 944424 h 978903"/>
                  <a:gd name="connsiteX5" fmla="*/ 2894223 w 4467355"/>
                  <a:gd name="connsiteY5" fmla="*/ 978904 h 978903"/>
                  <a:gd name="connsiteX6" fmla="*/ 4467356 w 4467355"/>
                  <a:gd name="connsiteY6" fmla="*/ 978904 h 978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7355" h="978903">
                    <a:moveTo>
                      <a:pt x="0" y="0"/>
                    </a:moveTo>
                    <a:lnTo>
                      <a:pt x="502732" y="875466"/>
                    </a:lnTo>
                    <a:lnTo>
                      <a:pt x="1032924" y="902254"/>
                    </a:lnTo>
                    <a:lnTo>
                      <a:pt x="1725291" y="944424"/>
                    </a:lnTo>
                    <a:lnTo>
                      <a:pt x="2310404" y="944424"/>
                    </a:lnTo>
                    <a:lnTo>
                      <a:pt x="2894223" y="978904"/>
                    </a:lnTo>
                    <a:lnTo>
                      <a:pt x="4467356" y="978904"/>
                    </a:lnTo>
                  </a:path>
                </a:pathLst>
              </a:custGeom>
              <a:noFill/>
              <a:ln w="19050" cap="flat">
                <a:solidFill>
                  <a:schemeClr val="accent1"/>
                </a:solidFill>
                <a:prstDash val="sysDash"/>
                <a:miter/>
              </a:ln>
            </p:spPr>
            <p:txBody>
              <a:bodyPr rtlCol="0" anchor="ctr"/>
              <a:lstStyle/>
              <a:p>
                <a:endParaRPr lang="en-US" sz="1600" dirty="0">
                  <a:solidFill>
                    <a:schemeClr val="bg1"/>
                  </a:solidFill>
                  <a:latin typeface="+mn-lt"/>
                </a:endParaRPr>
              </a:p>
            </p:txBody>
          </p:sp>
          <p:sp>
            <p:nvSpPr>
              <p:cNvPr id="9261" name="Freeform 9260">
                <a:extLst>
                  <a:ext uri="{FF2B5EF4-FFF2-40B4-BE49-F238E27FC236}">
                    <a16:creationId xmlns:a16="http://schemas.microsoft.com/office/drawing/2014/main" id="{913AB346-4317-7417-FB6C-6BACF621AD17}"/>
                  </a:ext>
                </a:extLst>
              </p:cNvPr>
              <p:cNvSpPr/>
              <p:nvPr/>
            </p:nvSpPr>
            <p:spPr>
              <a:xfrm>
                <a:off x="6918268" y="2973229"/>
                <a:ext cx="1165781" cy="1289304"/>
              </a:xfrm>
              <a:custGeom>
                <a:avLst/>
                <a:gdLst>
                  <a:gd name="connsiteX0" fmla="*/ 1165781 w 1165781"/>
                  <a:gd name="connsiteY0" fmla="*/ 1289305 h 1289304"/>
                  <a:gd name="connsiteX1" fmla="*/ 489677 w 1165781"/>
                  <a:gd name="connsiteY1" fmla="*/ 1090984 h 1289304"/>
                  <a:gd name="connsiteX2" fmla="*/ 0 w 1165781"/>
                  <a:gd name="connsiteY2" fmla="*/ 0 h 1289304"/>
                </a:gdLst>
                <a:ahLst/>
                <a:cxnLst>
                  <a:cxn ang="0">
                    <a:pos x="connsiteX0" y="connsiteY0"/>
                  </a:cxn>
                  <a:cxn ang="0">
                    <a:pos x="connsiteX1" y="connsiteY1"/>
                  </a:cxn>
                  <a:cxn ang="0">
                    <a:pos x="connsiteX2" y="connsiteY2"/>
                  </a:cxn>
                </a:cxnLst>
                <a:rect l="l" t="t" r="r" b="b"/>
                <a:pathLst>
                  <a:path w="1165781" h="1289304">
                    <a:moveTo>
                      <a:pt x="1165781" y="1289305"/>
                    </a:moveTo>
                    <a:lnTo>
                      <a:pt x="489677" y="1090984"/>
                    </a:lnTo>
                    <a:lnTo>
                      <a:pt x="0" y="0"/>
                    </a:lnTo>
                  </a:path>
                </a:pathLst>
              </a:custGeom>
              <a:noFill/>
              <a:ln w="19050" cap="flat">
                <a:solidFill>
                  <a:schemeClr val="accent1"/>
                </a:solidFill>
                <a:prstDash val="sysDash"/>
                <a:miter/>
              </a:ln>
            </p:spPr>
            <p:txBody>
              <a:bodyPr rtlCol="0" anchor="ctr"/>
              <a:lstStyle/>
              <a:p>
                <a:endParaRPr lang="en-US" sz="1600" dirty="0">
                  <a:solidFill>
                    <a:schemeClr val="bg1"/>
                  </a:solidFill>
                  <a:latin typeface="+mn-lt"/>
                </a:endParaRPr>
              </a:p>
            </p:txBody>
          </p:sp>
        </p:grpSp>
        <p:sp>
          <p:nvSpPr>
            <p:cNvPr id="9262" name="Freeform 9261">
              <a:extLst>
                <a:ext uri="{FF2B5EF4-FFF2-40B4-BE49-F238E27FC236}">
                  <a16:creationId xmlns:a16="http://schemas.microsoft.com/office/drawing/2014/main" id="{F261AADA-BE96-3672-A327-73F589BB858B}"/>
                </a:ext>
              </a:extLst>
            </p:cNvPr>
            <p:cNvSpPr/>
            <p:nvPr/>
          </p:nvSpPr>
          <p:spPr>
            <a:xfrm>
              <a:off x="7041437" y="2384853"/>
              <a:ext cx="1167075" cy="1061343"/>
            </a:xfrm>
            <a:custGeom>
              <a:avLst/>
              <a:gdLst>
                <a:gd name="connsiteX0" fmla="*/ 0 w 1167075"/>
                <a:gd name="connsiteY0" fmla="*/ 0 h 1061343"/>
                <a:gd name="connsiteX1" fmla="*/ 585113 w 1167075"/>
                <a:gd name="connsiteY1" fmla="*/ 746190 h 1061343"/>
                <a:gd name="connsiteX2" fmla="*/ 1167075 w 1167075"/>
                <a:gd name="connsiteY2" fmla="*/ 1061343 h 1061343"/>
              </a:gdLst>
              <a:ahLst/>
              <a:cxnLst>
                <a:cxn ang="0">
                  <a:pos x="connsiteX0" y="connsiteY0"/>
                </a:cxn>
                <a:cxn ang="0">
                  <a:pos x="connsiteX1" y="connsiteY1"/>
                </a:cxn>
                <a:cxn ang="0">
                  <a:pos x="connsiteX2" y="connsiteY2"/>
                </a:cxn>
              </a:cxnLst>
              <a:rect l="l" t="t" r="r" b="b"/>
              <a:pathLst>
                <a:path w="1167075" h="1061343">
                  <a:moveTo>
                    <a:pt x="0" y="0"/>
                  </a:moveTo>
                  <a:lnTo>
                    <a:pt x="585113" y="746190"/>
                  </a:lnTo>
                  <a:lnTo>
                    <a:pt x="1167075" y="1061343"/>
                  </a:lnTo>
                </a:path>
              </a:pathLst>
            </a:custGeom>
            <a:noFill/>
            <a:ln w="19050" cap="flat">
              <a:solidFill>
                <a:schemeClr val="accent3"/>
              </a:solidFill>
              <a:prstDash val="sysDash"/>
              <a:miter/>
            </a:ln>
          </p:spPr>
          <p:txBody>
            <a:bodyPr rtlCol="0" anchor="ctr"/>
            <a:lstStyle/>
            <a:p>
              <a:endParaRPr lang="en-US" sz="1600" dirty="0">
                <a:solidFill>
                  <a:schemeClr val="bg1"/>
                </a:solidFill>
                <a:latin typeface="+mn-lt"/>
              </a:endParaRPr>
            </a:p>
          </p:txBody>
        </p:sp>
        <p:sp>
          <p:nvSpPr>
            <p:cNvPr id="9263" name="Freeform 9262">
              <a:extLst>
                <a:ext uri="{FF2B5EF4-FFF2-40B4-BE49-F238E27FC236}">
                  <a16:creationId xmlns:a16="http://schemas.microsoft.com/office/drawing/2014/main" id="{AB19BCF7-26A1-985D-04E2-92E05E4AD0E0}"/>
                </a:ext>
              </a:extLst>
            </p:cNvPr>
            <p:cNvSpPr/>
            <p:nvPr/>
          </p:nvSpPr>
          <p:spPr>
            <a:xfrm>
              <a:off x="7046604" y="2389505"/>
              <a:ext cx="1789553" cy="719314"/>
            </a:xfrm>
            <a:custGeom>
              <a:avLst/>
              <a:gdLst>
                <a:gd name="connsiteX0" fmla="*/ 0 w 1789553"/>
                <a:gd name="connsiteY0" fmla="*/ 0 h 719314"/>
                <a:gd name="connsiteX1" fmla="*/ 656804 w 1789553"/>
                <a:gd name="connsiteY1" fmla="*/ 505698 h 719314"/>
                <a:gd name="connsiteX2" fmla="*/ 1218845 w 1789553"/>
                <a:gd name="connsiteY2" fmla="*/ 719315 h 719314"/>
                <a:gd name="connsiteX3" fmla="*/ 1789553 w 1789553"/>
                <a:gd name="connsiteY3" fmla="*/ 386964 h 719314"/>
              </a:gdLst>
              <a:ahLst/>
              <a:cxnLst>
                <a:cxn ang="0">
                  <a:pos x="connsiteX0" y="connsiteY0"/>
                </a:cxn>
                <a:cxn ang="0">
                  <a:pos x="connsiteX1" y="connsiteY1"/>
                </a:cxn>
                <a:cxn ang="0">
                  <a:pos x="connsiteX2" y="connsiteY2"/>
                </a:cxn>
                <a:cxn ang="0">
                  <a:pos x="connsiteX3" y="connsiteY3"/>
                </a:cxn>
              </a:cxnLst>
              <a:rect l="l" t="t" r="r" b="b"/>
              <a:pathLst>
                <a:path w="1789553" h="719314">
                  <a:moveTo>
                    <a:pt x="0" y="0"/>
                  </a:moveTo>
                  <a:lnTo>
                    <a:pt x="656804" y="505698"/>
                  </a:lnTo>
                  <a:lnTo>
                    <a:pt x="1218845" y="719315"/>
                  </a:lnTo>
                  <a:lnTo>
                    <a:pt x="1789553" y="386964"/>
                  </a:lnTo>
                </a:path>
              </a:pathLst>
            </a:custGeom>
            <a:noFill/>
            <a:ln w="19050" cap="flat">
              <a:solidFill>
                <a:schemeClr val="accent4"/>
              </a:solidFill>
              <a:prstDash val="sysDash"/>
              <a:miter/>
            </a:ln>
          </p:spPr>
          <p:txBody>
            <a:bodyPr rtlCol="0" anchor="ctr"/>
            <a:lstStyle/>
            <a:p>
              <a:endParaRPr lang="en-US" sz="1600" dirty="0">
                <a:solidFill>
                  <a:schemeClr val="bg1"/>
                </a:solidFill>
                <a:latin typeface="+mn-lt"/>
              </a:endParaRPr>
            </a:p>
          </p:txBody>
        </p:sp>
        <p:grpSp>
          <p:nvGrpSpPr>
            <p:cNvPr id="9264" name="Group 9263">
              <a:extLst>
                <a:ext uri="{FF2B5EF4-FFF2-40B4-BE49-F238E27FC236}">
                  <a16:creationId xmlns:a16="http://schemas.microsoft.com/office/drawing/2014/main" id="{22362AF2-D964-E9DA-6F4F-913F1D42BEC3}"/>
                </a:ext>
              </a:extLst>
            </p:cNvPr>
            <p:cNvGrpSpPr/>
            <p:nvPr/>
          </p:nvGrpSpPr>
          <p:grpSpPr>
            <a:xfrm>
              <a:off x="6979805" y="1651200"/>
              <a:ext cx="4824053" cy="2677111"/>
              <a:chOff x="6851469" y="2238375"/>
              <a:chExt cx="4824053" cy="2677111"/>
            </a:xfrm>
          </p:grpSpPr>
          <p:grpSp>
            <p:nvGrpSpPr>
              <p:cNvPr id="9265" name="Group 9264">
                <a:extLst>
                  <a:ext uri="{FF2B5EF4-FFF2-40B4-BE49-F238E27FC236}">
                    <a16:creationId xmlns:a16="http://schemas.microsoft.com/office/drawing/2014/main" id="{4EFD2BBB-EB3E-AF3A-BE5D-B93B7750355F}"/>
                  </a:ext>
                </a:extLst>
              </p:cNvPr>
              <p:cNvGrpSpPr/>
              <p:nvPr/>
            </p:nvGrpSpPr>
            <p:grpSpPr>
              <a:xfrm>
                <a:off x="6851469" y="2238375"/>
                <a:ext cx="1421692" cy="2600325"/>
                <a:chOff x="6851469" y="2238375"/>
                <a:chExt cx="1421692" cy="2600325"/>
              </a:xfrm>
            </p:grpSpPr>
            <p:sp>
              <p:nvSpPr>
                <p:cNvPr id="9275" name="Freeform: Shape 146">
                  <a:extLst>
                    <a:ext uri="{FF2B5EF4-FFF2-40B4-BE49-F238E27FC236}">
                      <a16:creationId xmlns:a16="http://schemas.microsoft.com/office/drawing/2014/main" id="{C5314C14-2334-0B45-3811-FC47AB448470}"/>
                    </a:ext>
                  </a:extLst>
                </p:cNvPr>
                <p:cNvSpPr/>
                <p:nvPr/>
              </p:nvSpPr>
              <p:spPr>
                <a:xfrm>
                  <a:off x="6917320" y="2238375"/>
                  <a:ext cx="1355841" cy="2591770"/>
                </a:xfrm>
                <a:custGeom>
                  <a:avLst/>
                  <a:gdLst>
                    <a:gd name="connsiteX0" fmla="*/ 0 w 9233"/>
                    <a:gd name="connsiteY0" fmla="*/ 0 h 2933024"/>
                    <a:gd name="connsiteX1" fmla="*/ 0 w 9233"/>
                    <a:gd name="connsiteY1" fmla="*/ 2933025 h 2933024"/>
                  </a:gdLst>
                  <a:ahLst/>
                  <a:cxnLst>
                    <a:cxn ang="0">
                      <a:pos x="connsiteX0" y="connsiteY0"/>
                    </a:cxn>
                    <a:cxn ang="0">
                      <a:pos x="connsiteX1" y="connsiteY1"/>
                    </a:cxn>
                  </a:cxnLst>
                  <a:rect l="l" t="t" r="r" b="b"/>
                  <a:pathLst>
                    <a:path w="9233" h="2933024">
                      <a:moveTo>
                        <a:pt x="0" y="0"/>
                      </a:moveTo>
                      <a:lnTo>
                        <a:pt x="0" y="2933025"/>
                      </a:lnTo>
                    </a:path>
                  </a:pathLst>
                </a:custGeom>
                <a:ln w="28575" cap="sq">
                  <a:solidFill>
                    <a:srgbClr val="000000"/>
                  </a:solidFill>
                  <a:prstDash val="solid"/>
                  <a:miter/>
                </a:ln>
              </p:spPr>
              <p:txBody>
                <a:bodyPr wrap="none" rtlCol="0" anchor="ctr"/>
                <a:lstStyle/>
                <a:p>
                  <a:pPr defTabSz="1219170">
                    <a:buClr>
                      <a:srgbClr val="000000"/>
                    </a:buClr>
                  </a:pPr>
                  <a:endParaRPr lang="en-US" sz="1600" kern="0" dirty="0">
                    <a:solidFill>
                      <a:schemeClr val="bg1"/>
                    </a:solidFill>
                    <a:latin typeface="+mn-lt"/>
                    <a:cs typeface="Arial"/>
                    <a:sym typeface="Arial"/>
                  </a:endParaRPr>
                </a:p>
              </p:txBody>
            </p:sp>
            <p:grpSp>
              <p:nvGrpSpPr>
                <p:cNvPr id="9276" name="Group 9275">
                  <a:extLst>
                    <a:ext uri="{FF2B5EF4-FFF2-40B4-BE49-F238E27FC236}">
                      <a16:creationId xmlns:a16="http://schemas.microsoft.com/office/drawing/2014/main" id="{5EA1EE82-CC4C-80EE-5D05-FB7E760C03D2}"/>
                    </a:ext>
                  </a:extLst>
                </p:cNvPr>
                <p:cNvGrpSpPr/>
                <p:nvPr/>
              </p:nvGrpSpPr>
              <p:grpSpPr>
                <a:xfrm>
                  <a:off x="6851469" y="2238375"/>
                  <a:ext cx="64818" cy="2600325"/>
                  <a:chOff x="6851469" y="2238375"/>
                  <a:chExt cx="64818" cy="2600325"/>
                </a:xfrm>
              </p:grpSpPr>
              <p:sp>
                <p:nvSpPr>
                  <p:cNvPr id="9277" name="Freeform: Shape 147">
                    <a:extLst>
                      <a:ext uri="{FF2B5EF4-FFF2-40B4-BE49-F238E27FC236}">
                        <a16:creationId xmlns:a16="http://schemas.microsoft.com/office/drawing/2014/main" id="{BE91FE00-29DA-B7FB-434F-841CE89BE609}"/>
                      </a:ext>
                    </a:extLst>
                  </p:cNvPr>
                  <p:cNvSpPr/>
                  <p:nvPr/>
                </p:nvSpPr>
                <p:spPr>
                  <a:xfrm>
                    <a:off x="6851469" y="4830144"/>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defTabSz="1219170">
                      <a:buClr>
                        <a:srgbClr val="000000"/>
                      </a:buClr>
                    </a:pPr>
                    <a:endParaRPr lang="en-US" sz="1600" kern="0" dirty="0">
                      <a:solidFill>
                        <a:schemeClr val="bg1"/>
                      </a:solidFill>
                      <a:latin typeface="+mn-lt"/>
                      <a:cs typeface="Arial"/>
                      <a:sym typeface="Arial"/>
                    </a:endParaRPr>
                  </a:p>
                </p:txBody>
              </p:sp>
              <p:sp>
                <p:nvSpPr>
                  <p:cNvPr id="9278" name="Freeform: Shape 148">
                    <a:extLst>
                      <a:ext uri="{FF2B5EF4-FFF2-40B4-BE49-F238E27FC236}">
                        <a16:creationId xmlns:a16="http://schemas.microsoft.com/office/drawing/2014/main" id="{8CBE66CE-39E9-15D8-46F1-B5A2FF5F208B}"/>
                      </a:ext>
                    </a:extLst>
                  </p:cNvPr>
                  <p:cNvSpPr/>
                  <p:nvPr/>
                </p:nvSpPr>
                <p:spPr>
                  <a:xfrm>
                    <a:off x="6851469" y="4459893"/>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defTabSz="1219170">
                      <a:buClr>
                        <a:srgbClr val="000000"/>
                      </a:buClr>
                    </a:pPr>
                    <a:endParaRPr lang="en-US" sz="1600" kern="0" dirty="0">
                      <a:solidFill>
                        <a:schemeClr val="bg1"/>
                      </a:solidFill>
                      <a:latin typeface="+mn-lt"/>
                      <a:cs typeface="Arial"/>
                      <a:sym typeface="Arial"/>
                    </a:endParaRPr>
                  </a:p>
                </p:txBody>
              </p:sp>
              <p:sp>
                <p:nvSpPr>
                  <p:cNvPr id="9279" name="Freeform: Shape 149">
                    <a:extLst>
                      <a:ext uri="{FF2B5EF4-FFF2-40B4-BE49-F238E27FC236}">
                        <a16:creationId xmlns:a16="http://schemas.microsoft.com/office/drawing/2014/main" id="{BF2A8667-377B-E4FE-5626-82164732BE7D}"/>
                      </a:ext>
                    </a:extLst>
                  </p:cNvPr>
                  <p:cNvSpPr/>
                  <p:nvPr/>
                </p:nvSpPr>
                <p:spPr>
                  <a:xfrm>
                    <a:off x="6851469" y="4089640"/>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defTabSz="1219170">
                      <a:buClr>
                        <a:srgbClr val="000000"/>
                      </a:buClr>
                    </a:pPr>
                    <a:endParaRPr lang="en-US" sz="1600" kern="0" dirty="0">
                      <a:solidFill>
                        <a:schemeClr val="bg1"/>
                      </a:solidFill>
                      <a:latin typeface="+mn-lt"/>
                      <a:cs typeface="Arial"/>
                      <a:sym typeface="Arial"/>
                    </a:endParaRPr>
                  </a:p>
                </p:txBody>
              </p:sp>
              <p:sp>
                <p:nvSpPr>
                  <p:cNvPr id="9280" name="Freeform: Shape 150">
                    <a:extLst>
                      <a:ext uri="{FF2B5EF4-FFF2-40B4-BE49-F238E27FC236}">
                        <a16:creationId xmlns:a16="http://schemas.microsoft.com/office/drawing/2014/main" id="{97BF0BD8-6DC2-5A45-0641-CABA24A72EDA}"/>
                      </a:ext>
                    </a:extLst>
                  </p:cNvPr>
                  <p:cNvSpPr/>
                  <p:nvPr/>
                </p:nvSpPr>
                <p:spPr>
                  <a:xfrm>
                    <a:off x="6851469" y="3719387"/>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defTabSz="1219170">
                      <a:buClr>
                        <a:srgbClr val="000000"/>
                      </a:buClr>
                    </a:pPr>
                    <a:endParaRPr lang="en-US" sz="1600" kern="0" dirty="0">
                      <a:solidFill>
                        <a:schemeClr val="bg1"/>
                      </a:solidFill>
                      <a:latin typeface="+mn-lt"/>
                      <a:cs typeface="Arial"/>
                      <a:sym typeface="Arial"/>
                    </a:endParaRPr>
                  </a:p>
                </p:txBody>
              </p:sp>
              <p:sp>
                <p:nvSpPr>
                  <p:cNvPr id="9281" name="Freeform: Shape 151">
                    <a:extLst>
                      <a:ext uri="{FF2B5EF4-FFF2-40B4-BE49-F238E27FC236}">
                        <a16:creationId xmlns:a16="http://schemas.microsoft.com/office/drawing/2014/main" id="{989235CD-8366-BD5D-65AD-316EBDF79270}"/>
                      </a:ext>
                    </a:extLst>
                  </p:cNvPr>
                  <p:cNvSpPr/>
                  <p:nvPr/>
                </p:nvSpPr>
                <p:spPr>
                  <a:xfrm>
                    <a:off x="6851469" y="3349134"/>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defTabSz="1219170">
                      <a:buClr>
                        <a:srgbClr val="000000"/>
                      </a:buClr>
                    </a:pPr>
                    <a:endParaRPr lang="en-US" sz="1600" kern="0" dirty="0">
                      <a:solidFill>
                        <a:schemeClr val="bg1"/>
                      </a:solidFill>
                      <a:latin typeface="+mn-lt"/>
                      <a:cs typeface="Arial"/>
                      <a:sym typeface="Arial"/>
                    </a:endParaRPr>
                  </a:p>
                </p:txBody>
              </p:sp>
              <p:sp>
                <p:nvSpPr>
                  <p:cNvPr id="9282" name="Freeform: Shape 153">
                    <a:extLst>
                      <a:ext uri="{FF2B5EF4-FFF2-40B4-BE49-F238E27FC236}">
                        <a16:creationId xmlns:a16="http://schemas.microsoft.com/office/drawing/2014/main" id="{5D51665C-9C47-7BC0-2CB0-A7B8829146A2}"/>
                      </a:ext>
                    </a:extLst>
                  </p:cNvPr>
                  <p:cNvSpPr/>
                  <p:nvPr/>
                </p:nvSpPr>
                <p:spPr>
                  <a:xfrm>
                    <a:off x="6851469" y="2978881"/>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defTabSz="1219170">
                      <a:buClr>
                        <a:srgbClr val="000000"/>
                      </a:buClr>
                    </a:pPr>
                    <a:endParaRPr lang="en-US" sz="1600" kern="0" dirty="0">
                      <a:solidFill>
                        <a:schemeClr val="bg1"/>
                      </a:solidFill>
                      <a:latin typeface="+mn-lt"/>
                      <a:cs typeface="Arial"/>
                      <a:sym typeface="Arial"/>
                    </a:endParaRPr>
                  </a:p>
                </p:txBody>
              </p:sp>
              <p:sp>
                <p:nvSpPr>
                  <p:cNvPr id="9283" name="Freeform: Shape 156">
                    <a:extLst>
                      <a:ext uri="{FF2B5EF4-FFF2-40B4-BE49-F238E27FC236}">
                        <a16:creationId xmlns:a16="http://schemas.microsoft.com/office/drawing/2014/main" id="{9968C326-CEBC-5FC6-2ADC-A5555AC30640}"/>
                      </a:ext>
                    </a:extLst>
                  </p:cNvPr>
                  <p:cNvSpPr/>
                  <p:nvPr/>
                </p:nvSpPr>
                <p:spPr>
                  <a:xfrm>
                    <a:off x="6851469" y="2238375"/>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defTabSz="1219170">
                      <a:buClr>
                        <a:srgbClr val="000000"/>
                      </a:buClr>
                    </a:pPr>
                    <a:endParaRPr lang="en-US" sz="1600" kern="0" dirty="0">
                      <a:solidFill>
                        <a:schemeClr val="bg1"/>
                      </a:solidFill>
                      <a:latin typeface="+mn-lt"/>
                      <a:cs typeface="Arial"/>
                      <a:sym typeface="Arial"/>
                    </a:endParaRPr>
                  </a:p>
                </p:txBody>
              </p:sp>
              <p:sp>
                <p:nvSpPr>
                  <p:cNvPr id="9284" name="Freeform: Shape 154">
                    <a:extLst>
                      <a:ext uri="{FF2B5EF4-FFF2-40B4-BE49-F238E27FC236}">
                        <a16:creationId xmlns:a16="http://schemas.microsoft.com/office/drawing/2014/main" id="{B7B43B87-2F6F-E8CE-F8AE-3007C3003E26}"/>
                      </a:ext>
                    </a:extLst>
                  </p:cNvPr>
                  <p:cNvSpPr/>
                  <p:nvPr/>
                </p:nvSpPr>
                <p:spPr>
                  <a:xfrm>
                    <a:off x="6851469" y="2608628"/>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defTabSz="1219170">
                      <a:buClr>
                        <a:srgbClr val="000000"/>
                      </a:buClr>
                    </a:pPr>
                    <a:endParaRPr lang="en-US" sz="1600" kern="0" dirty="0">
                      <a:solidFill>
                        <a:schemeClr val="bg1"/>
                      </a:solidFill>
                      <a:latin typeface="+mn-lt"/>
                      <a:cs typeface="Arial"/>
                      <a:sym typeface="Arial"/>
                    </a:endParaRPr>
                  </a:p>
                </p:txBody>
              </p:sp>
            </p:grpSp>
          </p:grpSp>
          <p:grpSp>
            <p:nvGrpSpPr>
              <p:cNvPr id="9266" name="Group 9265">
                <a:extLst>
                  <a:ext uri="{FF2B5EF4-FFF2-40B4-BE49-F238E27FC236}">
                    <a16:creationId xmlns:a16="http://schemas.microsoft.com/office/drawing/2014/main" id="{CA8A02D0-3944-6B17-9EA1-F9D59B87353F}"/>
                  </a:ext>
                </a:extLst>
              </p:cNvPr>
              <p:cNvGrpSpPr/>
              <p:nvPr/>
            </p:nvGrpSpPr>
            <p:grpSpPr>
              <a:xfrm>
                <a:off x="6916287" y="4830991"/>
                <a:ext cx="4759235" cy="84495"/>
                <a:chOff x="6916287" y="4830991"/>
                <a:chExt cx="4759235" cy="84495"/>
              </a:xfrm>
            </p:grpSpPr>
            <p:sp>
              <p:nvSpPr>
                <p:cNvPr id="9267" name="Freeform: Shape 152">
                  <a:extLst>
                    <a:ext uri="{FF2B5EF4-FFF2-40B4-BE49-F238E27FC236}">
                      <a16:creationId xmlns:a16="http://schemas.microsoft.com/office/drawing/2014/main" id="{7A6CD6ED-B462-E86D-2334-CCAC2011373E}"/>
                    </a:ext>
                  </a:extLst>
                </p:cNvPr>
                <p:cNvSpPr/>
                <p:nvPr/>
              </p:nvSpPr>
              <p:spPr>
                <a:xfrm>
                  <a:off x="6917330" y="4830991"/>
                  <a:ext cx="4750490" cy="84495"/>
                </a:xfrm>
                <a:custGeom>
                  <a:avLst/>
                  <a:gdLst>
                    <a:gd name="connsiteX0" fmla="*/ 0 w 7678774"/>
                    <a:gd name="connsiteY0" fmla="*/ 0 h 9233"/>
                    <a:gd name="connsiteX1" fmla="*/ 7678775 w 7678774"/>
                    <a:gd name="connsiteY1" fmla="*/ 0 h 9233"/>
                  </a:gdLst>
                  <a:ahLst/>
                  <a:cxnLst>
                    <a:cxn ang="0">
                      <a:pos x="connsiteX0" y="connsiteY0"/>
                    </a:cxn>
                    <a:cxn ang="0">
                      <a:pos x="connsiteX1" y="connsiteY1"/>
                    </a:cxn>
                  </a:cxnLst>
                  <a:rect l="l" t="t" r="r" b="b"/>
                  <a:pathLst>
                    <a:path w="7678774" h="9233">
                      <a:moveTo>
                        <a:pt x="0" y="0"/>
                      </a:moveTo>
                      <a:lnTo>
                        <a:pt x="7678775" y="0"/>
                      </a:lnTo>
                    </a:path>
                  </a:pathLst>
                </a:custGeom>
                <a:ln w="28575" cap="sq">
                  <a:solidFill>
                    <a:srgbClr val="000000"/>
                  </a:solidFill>
                  <a:prstDash val="solid"/>
                  <a:miter/>
                </a:ln>
              </p:spPr>
              <p:txBody>
                <a:bodyPr wrap="none" rtlCol="0" anchor="ctr"/>
                <a:lstStyle/>
                <a:p>
                  <a:pPr defTabSz="1219170">
                    <a:buClr>
                      <a:srgbClr val="000000"/>
                    </a:buClr>
                  </a:pPr>
                  <a:endParaRPr lang="en-US" sz="1600" kern="0" dirty="0">
                    <a:solidFill>
                      <a:schemeClr val="bg1"/>
                    </a:solidFill>
                    <a:latin typeface="+mn-lt"/>
                    <a:cs typeface="Arial"/>
                    <a:sym typeface="Arial"/>
                  </a:endParaRPr>
                </a:p>
              </p:txBody>
            </p:sp>
            <p:grpSp>
              <p:nvGrpSpPr>
                <p:cNvPr id="9268" name="Group 9267">
                  <a:extLst>
                    <a:ext uri="{FF2B5EF4-FFF2-40B4-BE49-F238E27FC236}">
                      <a16:creationId xmlns:a16="http://schemas.microsoft.com/office/drawing/2014/main" id="{01AC9150-3957-99D3-4FFF-76CD2E55BA46}"/>
                    </a:ext>
                  </a:extLst>
                </p:cNvPr>
                <p:cNvGrpSpPr/>
                <p:nvPr/>
              </p:nvGrpSpPr>
              <p:grpSpPr>
                <a:xfrm>
                  <a:off x="6916287" y="4832322"/>
                  <a:ext cx="4759235" cy="72000"/>
                  <a:chOff x="6916287" y="4832322"/>
                  <a:chExt cx="4759235" cy="72000"/>
                </a:xfrm>
              </p:grpSpPr>
              <p:sp>
                <p:nvSpPr>
                  <p:cNvPr id="9269" name="Freeform: Shape 149">
                    <a:extLst>
                      <a:ext uri="{FF2B5EF4-FFF2-40B4-BE49-F238E27FC236}">
                        <a16:creationId xmlns:a16="http://schemas.microsoft.com/office/drawing/2014/main" id="{8CBDC457-31A9-99A9-E313-038C79BCADA9}"/>
                      </a:ext>
                    </a:extLst>
                  </p:cNvPr>
                  <p:cNvSpPr/>
                  <p:nvPr/>
                </p:nvSpPr>
                <p:spPr>
                  <a:xfrm rot="16200000">
                    <a:off x="8784751" y="4864470"/>
                    <a:ext cx="72000" cy="7703"/>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defTabSz="1219170">
                      <a:buClr>
                        <a:srgbClr val="000000"/>
                      </a:buClr>
                    </a:pPr>
                    <a:endParaRPr lang="en-US" sz="1600" kern="0" dirty="0">
                      <a:solidFill>
                        <a:schemeClr val="bg1"/>
                      </a:solidFill>
                      <a:latin typeface="+mn-lt"/>
                      <a:cs typeface="Arial"/>
                      <a:sym typeface="Arial"/>
                    </a:endParaRPr>
                  </a:p>
                </p:txBody>
              </p:sp>
              <p:sp>
                <p:nvSpPr>
                  <p:cNvPr id="9270" name="Freeform: Shape 153">
                    <a:extLst>
                      <a:ext uri="{FF2B5EF4-FFF2-40B4-BE49-F238E27FC236}">
                        <a16:creationId xmlns:a16="http://schemas.microsoft.com/office/drawing/2014/main" id="{443DC25E-CBB1-FC0D-FE45-5D3FA148D29F}"/>
                      </a:ext>
                    </a:extLst>
                  </p:cNvPr>
                  <p:cNvSpPr/>
                  <p:nvPr/>
                </p:nvSpPr>
                <p:spPr>
                  <a:xfrm rot="16200000">
                    <a:off x="7834445" y="4864470"/>
                    <a:ext cx="72000" cy="7703"/>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defTabSz="1219170">
                      <a:buClr>
                        <a:srgbClr val="000000"/>
                      </a:buClr>
                    </a:pPr>
                    <a:endParaRPr lang="en-US" sz="1600" kern="0" dirty="0">
                      <a:solidFill>
                        <a:schemeClr val="bg1"/>
                      </a:solidFill>
                      <a:latin typeface="+mn-lt"/>
                      <a:cs typeface="Arial"/>
                      <a:sym typeface="Arial"/>
                    </a:endParaRPr>
                  </a:p>
                </p:txBody>
              </p:sp>
              <p:sp>
                <p:nvSpPr>
                  <p:cNvPr id="9271" name="Freeform: Shape 156">
                    <a:extLst>
                      <a:ext uri="{FF2B5EF4-FFF2-40B4-BE49-F238E27FC236}">
                        <a16:creationId xmlns:a16="http://schemas.microsoft.com/office/drawing/2014/main" id="{12210A94-7E5C-5304-536B-E335E643BBBE}"/>
                      </a:ext>
                    </a:extLst>
                  </p:cNvPr>
                  <p:cNvSpPr/>
                  <p:nvPr/>
                </p:nvSpPr>
                <p:spPr>
                  <a:xfrm rot="16200000">
                    <a:off x="6884139" y="4864470"/>
                    <a:ext cx="72000" cy="7703"/>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defTabSz="1219170">
                      <a:buClr>
                        <a:srgbClr val="000000"/>
                      </a:buClr>
                    </a:pPr>
                    <a:endParaRPr lang="en-US" sz="1600" kern="0" dirty="0">
                      <a:solidFill>
                        <a:schemeClr val="bg1"/>
                      </a:solidFill>
                      <a:latin typeface="+mn-lt"/>
                      <a:cs typeface="Arial"/>
                      <a:sym typeface="Arial"/>
                    </a:endParaRPr>
                  </a:p>
                </p:txBody>
              </p:sp>
              <p:sp>
                <p:nvSpPr>
                  <p:cNvPr id="9272" name="Freeform: Shape 147">
                    <a:extLst>
                      <a:ext uri="{FF2B5EF4-FFF2-40B4-BE49-F238E27FC236}">
                        <a16:creationId xmlns:a16="http://schemas.microsoft.com/office/drawing/2014/main" id="{DC5FE348-ED5E-9B23-87E2-FB3FE9A53791}"/>
                      </a:ext>
                    </a:extLst>
                  </p:cNvPr>
                  <p:cNvSpPr/>
                  <p:nvPr/>
                </p:nvSpPr>
                <p:spPr>
                  <a:xfrm rot="16200000">
                    <a:off x="9735057" y="4864470"/>
                    <a:ext cx="72000" cy="7703"/>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defTabSz="1219170">
                      <a:buClr>
                        <a:srgbClr val="000000"/>
                      </a:buClr>
                    </a:pPr>
                    <a:endParaRPr lang="en-US" sz="1600" kern="0" dirty="0">
                      <a:solidFill>
                        <a:schemeClr val="bg1"/>
                      </a:solidFill>
                      <a:latin typeface="+mn-lt"/>
                      <a:cs typeface="Arial"/>
                      <a:sym typeface="Arial"/>
                    </a:endParaRPr>
                  </a:p>
                </p:txBody>
              </p:sp>
              <p:sp>
                <p:nvSpPr>
                  <p:cNvPr id="9273" name="Freeform: Shape 147">
                    <a:extLst>
                      <a:ext uri="{FF2B5EF4-FFF2-40B4-BE49-F238E27FC236}">
                        <a16:creationId xmlns:a16="http://schemas.microsoft.com/office/drawing/2014/main" id="{377431FA-71A0-71BE-3CAD-817C44E979E2}"/>
                      </a:ext>
                    </a:extLst>
                  </p:cNvPr>
                  <p:cNvSpPr/>
                  <p:nvPr/>
                </p:nvSpPr>
                <p:spPr>
                  <a:xfrm rot="16200000">
                    <a:off x="10685363" y="4864470"/>
                    <a:ext cx="72000" cy="7703"/>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defTabSz="1219170">
                      <a:buClr>
                        <a:srgbClr val="000000"/>
                      </a:buClr>
                    </a:pPr>
                    <a:endParaRPr lang="en-US" sz="1600" kern="0" dirty="0">
                      <a:solidFill>
                        <a:schemeClr val="bg1"/>
                      </a:solidFill>
                      <a:latin typeface="+mn-lt"/>
                      <a:cs typeface="Arial"/>
                      <a:sym typeface="Arial"/>
                    </a:endParaRPr>
                  </a:p>
                </p:txBody>
              </p:sp>
              <p:sp>
                <p:nvSpPr>
                  <p:cNvPr id="9274" name="Freeform: Shape 147">
                    <a:extLst>
                      <a:ext uri="{FF2B5EF4-FFF2-40B4-BE49-F238E27FC236}">
                        <a16:creationId xmlns:a16="http://schemas.microsoft.com/office/drawing/2014/main" id="{FD5B93D3-A822-9ED2-35A9-154170811D69}"/>
                      </a:ext>
                    </a:extLst>
                  </p:cNvPr>
                  <p:cNvSpPr/>
                  <p:nvPr/>
                </p:nvSpPr>
                <p:spPr>
                  <a:xfrm rot="16200000">
                    <a:off x="11635671" y="4864470"/>
                    <a:ext cx="72000" cy="7703"/>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defTabSz="1219170">
                      <a:buClr>
                        <a:srgbClr val="000000"/>
                      </a:buClr>
                    </a:pPr>
                    <a:endParaRPr lang="en-US" sz="1600" kern="0" dirty="0">
                      <a:solidFill>
                        <a:schemeClr val="bg1"/>
                      </a:solidFill>
                      <a:latin typeface="+mn-lt"/>
                      <a:cs typeface="Arial"/>
                      <a:sym typeface="Arial"/>
                    </a:endParaRPr>
                  </a:p>
                </p:txBody>
              </p:sp>
            </p:grpSp>
          </p:grpSp>
        </p:grpSp>
        <p:cxnSp>
          <p:nvCxnSpPr>
            <p:cNvPr id="9285" name="Straight Connector 9284">
              <a:extLst>
                <a:ext uri="{FF2B5EF4-FFF2-40B4-BE49-F238E27FC236}">
                  <a16:creationId xmlns:a16="http://schemas.microsoft.com/office/drawing/2014/main" id="{E9D70EF7-D252-FF7A-6984-029CAC5B5C03}"/>
                </a:ext>
              </a:extLst>
            </p:cNvPr>
            <p:cNvCxnSpPr>
              <a:cxnSpLocks/>
            </p:cNvCxnSpPr>
            <p:nvPr/>
          </p:nvCxnSpPr>
          <p:spPr>
            <a:xfrm>
              <a:off x="7049385" y="2391230"/>
              <a:ext cx="4751532" cy="0"/>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grpSp>
      <p:graphicFrame>
        <p:nvGraphicFramePr>
          <p:cNvPr id="9288" name="Table 19">
            <a:extLst>
              <a:ext uri="{FF2B5EF4-FFF2-40B4-BE49-F238E27FC236}">
                <a16:creationId xmlns:a16="http://schemas.microsoft.com/office/drawing/2014/main" id="{ACB08CBA-79D9-E2EF-DA0D-E708382956AB}"/>
              </a:ext>
            </a:extLst>
          </p:cNvPr>
          <p:cNvGraphicFramePr>
            <a:graphicFrameLocks noGrp="1"/>
          </p:cNvGraphicFramePr>
          <p:nvPr>
            <p:extLst>
              <p:ext uri="{D42A27DB-BD31-4B8C-83A1-F6EECF244321}">
                <p14:modId xmlns:p14="http://schemas.microsoft.com/office/powerpoint/2010/main" val="2717380375"/>
              </p:ext>
            </p:extLst>
          </p:nvPr>
        </p:nvGraphicFramePr>
        <p:xfrm>
          <a:off x="1664740" y="1638019"/>
          <a:ext cx="4400723" cy="1210800"/>
        </p:xfrm>
        <a:graphic>
          <a:graphicData uri="http://schemas.openxmlformats.org/drawingml/2006/table">
            <a:tbl>
              <a:tblPr firstRow="1" bandRow="1">
                <a:tableStyleId>{9D7B26C5-4107-4FEC-AEDC-1716B250A1EF}</a:tableStyleId>
              </a:tblPr>
              <a:tblGrid>
                <a:gridCol w="2253251">
                  <a:extLst>
                    <a:ext uri="{9D8B030D-6E8A-4147-A177-3AD203B41FA5}">
                      <a16:colId xmlns:a16="http://schemas.microsoft.com/office/drawing/2014/main" val="1248130753"/>
                    </a:ext>
                  </a:extLst>
                </a:gridCol>
                <a:gridCol w="2147472">
                  <a:extLst>
                    <a:ext uri="{9D8B030D-6E8A-4147-A177-3AD203B41FA5}">
                      <a16:colId xmlns:a16="http://schemas.microsoft.com/office/drawing/2014/main" val="1721128244"/>
                    </a:ext>
                  </a:extLst>
                </a:gridCol>
              </a:tblGrid>
              <a:tr h="238183">
                <a:tc>
                  <a:txBody>
                    <a:bodyPr/>
                    <a:lstStyle/>
                    <a:p>
                      <a:r>
                        <a:rPr lang="en-US" sz="1400" b="1" dirty="0">
                          <a:solidFill>
                            <a:schemeClr val="bg1"/>
                          </a:solidFill>
                          <a:latin typeface="+mn-lt"/>
                          <a:cs typeface="Arial" panose="020B0604020202020204" pitchFamily="34" charset="0"/>
                        </a:rPr>
                        <a:t>Confirmed Responses by RECIST v1.1</a:t>
                      </a:r>
                      <a:endParaRPr lang="en-US" sz="1400" b="1" dirty="0">
                        <a:solidFill>
                          <a:schemeClr val="bg1"/>
                        </a:solidFill>
                        <a:highlight>
                          <a:srgbClr val="FFFF00"/>
                        </a:highlight>
                        <a:latin typeface="+mn-lt"/>
                        <a:cs typeface="Arial" panose="020B0604020202020204" pitchFamily="34" charset="0"/>
                      </a:endParaRPr>
                    </a:p>
                  </a:txBody>
                  <a:tcPr marL="72000" marR="72000" marT="18000" marB="18000"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latin typeface="+mn-lt"/>
                          <a:cs typeface="Arial" panose="020B0604020202020204" pitchFamily="34" charset="0"/>
                        </a:rPr>
                        <a:t>I-</a:t>
                      </a:r>
                      <a:r>
                        <a:rPr lang="en-US" sz="1400" b="1" dirty="0" err="1">
                          <a:solidFill>
                            <a:schemeClr val="bg1"/>
                          </a:solidFill>
                          <a:latin typeface="+mn-lt"/>
                          <a:cs typeface="Arial" panose="020B0604020202020204" pitchFamily="34" charset="0"/>
                        </a:rPr>
                        <a:t>DXd</a:t>
                      </a:r>
                      <a:r>
                        <a:rPr lang="en-US" sz="1400" b="1" dirty="0">
                          <a:solidFill>
                            <a:schemeClr val="bg1"/>
                          </a:solidFill>
                          <a:latin typeface="+mn-lt"/>
                          <a:cs typeface="Arial" panose="020B0604020202020204" pitchFamily="34" charset="0"/>
                        </a:rPr>
                        <a:t> ≥6.4 mg/kg</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latin typeface="+mn-lt"/>
                          <a:cs typeface="Arial" panose="020B0604020202020204" pitchFamily="34" charset="0"/>
                        </a:rPr>
                        <a:t>(n = 21)</a:t>
                      </a:r>
                    </a:p>
                  </a:txBody>
                  <a:tcPr marL="72000" marR="72000" marT="18000" marB="18000" anchor="ctr">
                    <a:noFill/>
                  </a:tcPr>
                </a:tc>
                <a:extLst>
                  <a:ext uri="{0D108BD9-81ED-4DB2-BD59-A6C34878D82A}">
                    <a16:rowId xmlns:a16="http://schemas.microsoft.com/office/drawing/2014/main" val="2192087814"/>
                  </a:ext>
                </a:extLst>
              </a:tr>
              <a:tr h="148277">
                <a:tc>
                  <a:txBody>
                    <a:bodyPr/>
                    <a:lstStyle/>
                    <a:p>
                      <a:r>
                        <a:rPr lang="en-US" sz="1400" b="0" dirty="0">
                          <a:solidFill>
                            <a:schemeClr val="bg1"/>
                          </a:solidFill>
                          <a:latin typeface="+mn-lt"/>
                          <a:cs typeface="Arial" panose="020B0604020202020204" pitchFamily="34" charset="0"/>
                        </a:rPr>
                        <a:t>ORR, % (95% CI)</a:t>
                      </a:r>
                    </a:p>
                  </a:txBody>
                  <a:tcPr marL="72000" marR="72000" marT="18000" marB="18000"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latin typeface="+mn-lt"/>
                          <a:cs typeface="Arial" panose="020B0604020202020204" pitchFamily="34" charset="0"/>
                        </a:rPr>
                        <a:t>52.4 (29.8-74.3)</a:t>
                      </a:r>
                    </a:p>
                  </a:txBody>
                  <a:tcPr marL="72000" marR="72000" marT="18000" marB="18000" anchor="ctr">
                    <a:noFill/>
                  </a:tcPr>
                </a:tc>
                <a:extLst>
                  <a:ext uri="{0D108BD9-81ED-4DB2-BD59-A6C34878D82A}">
                    <a16:rowId xmlns:a16="http://schemas.microsoft.com/office/drawing/2014/main" val="1921289849"/>
                  </a:ext>
                </a:extLst>
              </a:tr>
              <a:tr h="80212">
                <a:tc>
                  <a:txBody>
                    <a:bodyPr/>
                    <a:lstStyle/>
                    <a:p>
                      <a:r>
                        <a:rPr lang="en-US" sz="1400" b="0" dirty="0">
                          <a:solidFill>
                            <a:schemeClr val="bg1"/>
                          </a:solidFill>
                          <a:latin typeface="+mn-lt"/>
                          <a:cs typeface="Arial" panose="020B0604020202020204" pitchFamily="34" charset="0"/>
                        </a:rPr>
                        <a:t>CR, %</a:t>
                      </a:r>
                    </a:p>
                  </a:txBody>
                  <a:tcPr marL="72000" marR="72000" marT="18000" marB="18000"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latin typeface="+mn-lt"/>
                          <a:cs typeface="Arial" panose="020B0604020202020204" pitchFamily="34" charset="0"/>
                        </a:rPr>
                        <a:t>4.8</a:t>
                      </a:r>
                    </a:p>
                  </a:txBody>
                  <a:tcPr marL="72000" marR="72000" marT="18000" marB="18000" anchor="ctr">
                    <a:noFill/>
                  </a:tcPr>
                </a:tc>
                <a:extLst>
                  <a:ext uri="{0D108BD9-81ED-4DB2-BD59-A6C34878D82A}">
                    <a16:rowId xmlns:a16="http://schemas.microsoft.com/office/drawing/2014/main" val="1381858112"/>
                  </a:ext>
                </a:extLst>
              </a:tr>
              <a:tr h="80212">
                <a:tc>
                  <a:txBody>
                    <a:bodyPr/>
                    <a:lstStyle/>
                    <a:p>
                      <a:r>
                        <a:rPr lang="en-US" sz="1400" b="0" dirty="0">
                          <a:solidFill>
                            <a:schemeClr val="bg1"/>
                          </a:solidFill>
                          <a:latin typeface="+mn-lt"/>
                          <a:cs typeface="Arial" panose="020B0604020202020204" pitchFamily="34" charset="0"/>
                        </a:rPr>
                        <a:t>PR, %</a:t>
                      </a:r>
                    </a:p>
                  </a:txBody>
                  <a:tcPr marL="72000" marR="72000" marT="18000" marB="18000" anchor="ctr">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latin typeface="+mn-lt"/>
                          <a:cs typeface="Arial" panose="020B0604020202020204" pitchFamily="34" charset="0"/>
                        </a:rPr>
                        <a:t>47.6</a:t>
                      </a:r>
                    </a:p>
                  </a:txBody>
                  <a:tcPr marL="72000" marR="72000" marT="18000" marB="18000" anchor="ctr">
                    <a:lnB w="12700" cap="flat" cmpd="sng" algn="ctr">
                      <a:noFill/>
                      <a:prstDash val="solid"/>
                      <a:round/>
                      <a:headEnd type="none" w="med" len="med"/>
                      <a:tailEnd type="none" w="med" len="med"/>
                    </a:lnB>
                    <a:noFill/>
                  </a:tcPr>
                </a:tc>
                <a:extLst>
                  <a:ext uri="{0D108BD9-81ED-4DB2-BD59-A6C34878D82A}">
                    <a16:rowId xmlns:a16="http://schemas.microsoft.com/office/drawing/2014/main" val="2397700401"/>
                  </a:ext>
                </a:extLst>
              </a:tr>
            </a:tbl>
          </a:graphicData>
        </a:graphic>
      </p:graphicFrame>
      <p:sp>
        <p:nvSpPr>
          <p:cNvPr id="9289" name="Rectangle 3">
            <a:extLst>
              <a:ext uri="{FF2B5EF4-FFF2-40B4-BE49-F238E27FC236}">
                <a16:creationId xmlns:a16="http://schemas.microsoft.com/office/drawing/2014/main" id="{0819E12B-C708-AFAC-5A13-B7A284CC817D}"/>
              </a:ext>
            </a:extLst>
          </p:cNvPr>
          <p:cNvSpPr txBox="1">
            <a:spLocks noChangeArrowheads="1"/>
          </p:cNvSpPr>
          <p:nvPr/>
        </p:nvSpPr>
        <p:spPr bwMode="auto">
          <a:xfrm>
            <a:off x="6879856" y="5407227"/>
            <a:ext cx="4750490" cy="978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230188" indent="-230188">
              <a:spcBef>
                <a:spcPts val="400"/>
              </a:spcBef>
            </a:pPr>
            <a:r>
              <a:rPr lang="en-US" sz="2000" b="0" kern="0" dirty="0">
                <a:sym typeface="Arial"/>
              </a:rPr>
              <a:t>Median DoR: 5.9 mo (95% CI: 2.8-7.5)</a:t>
            </a:r>
          </a:p>
          <a:p>
            <a:pPr marL="230188" indent="-230188">
              <a:spcBef>
                <a:spcPts val="400"/>
              </a:spcBef>
            </a:pPr>
            <a:r>
              <a:rPr lang="en-US" sz="2000" b="0" kern="0" dirty="0">
                <a:sym typeface="Arial"/>
              </a:rPr>
              <a:t>2 patients remain on treatment</a:t>
            </a:r>
          </a:p>
          <a:p>
            <a:pPr marL="230188" indent="-230188">
              <a:spcBef>
                <a:spcPts val="400"/>
              </a:spcBef>
            </a:pPr>
            <a:endParaRPr lang="en-US" sz="2000" b="0" kern="0" dirty="0">
              <a:sym typeface="Arial"/>
            </a:endParaRPr>
          </a:p>
          <a:p>
            <a:pPr marL="230188" indent="-230188">
              <a:spcBef>
                <a:spcPts val="400"/>
              </a:spcBef>
            </a:pPr>
            <a:endParaRPr lang="en-US" altLang="en-US" sz="2000" b="0" kern="0" dirty="0"/>
          </a:p>
        </p:txBody>
      </p:sp>
    </p:spTree>
    <p:extLst>
      <p:ext uri="{BB962C8B-B14F-4D97-AF65-F5344CB8AC3E}">
        <p14:creationId xmlns:p14="http://schemas.microsoft.com/office/powerpoint/2010/main" val="1224297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Phase I/II Study of I-DXd in Refractory SCLC: Survival</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40" y="6385740"/>
            <a:ext cx="48307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Johnson. WCLC 2023. Abstr OA05.05. Reproduced with permission.</a:t>
            </a:r>
          </a:p>
        </p:txBody>
      </p:sp>
      <p:sp>
        <p:nvSpPr>
          <p:cNvPr id="9231" name="Freeform: Shape 152">
            <a:extLst>
              <a:ext uri="{FF2B5EF4-FFF2-40B4-BE49-F238E27FC236}">
                <a16:creationId xmlns:a16="http://schemas.microsoft.com/office/drawing/2014/main" id="{7A1490B3-2295-E702-310A-60A31DFE9B2B}"/>
              </a:ext>
            </a:extLst>
          </p:cNvPr>
          <p:cNvSpPr/>
          <p:nvPr/>
        </p:nvSpPr>
        <p:spPr>
          <a:xfrm>
            <a:off x="1367282" y="4676997"/>
            <a:ext cx="4531151" cy="84495"/>
          </a:xfrm>
          <a:custGeom>
            <a:avLst/>
            <a:gdLst>
              <a:gd name="connsiteX0" fmla="*/ 0 w 7678774"/>
              <a:gd name="connsiteY0" fmla="*/ 0 h 9233"/>
              <a:gd name="connsiteX1" fmla="*/ 7678775 w 7678774"/>
              <a:gd name="connsiteY1" fmla="*/ 0 h 9233"/>
            </a:gdLst>
            <a:ahLst/>
            <a:cxnLst>
              <a:cxn ang="0">
                <a:pos x="connsiteX0" y="connsiteY0"/>
              </a:cxn>
              <a:cxn ang="0">
                <a:pos x="connsiteX1" y="connsiteY1"/>
              </a:cxn>
            </a:cxnLst>
            <a:rect l="l" t="t" r="r" b="b"/>
            <a:pathLst>
              <a:path w="7678774" h="9233">
                <a:moveTo>
                  <a:pt x="0" y="0"/>
                </a:moveTo>
                <a:lnTo>
                  <a:pt x="7678775"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grpSp>
        <p:nvGrpSpPr>
          <p:cNvPr id="9232" name="Group 9231">
            <a:extLst>
              <a:ext uri="{FF2B5EF4-FFF2-40B4-BE49-F238E27FC236}">
                <a16:creationId xmlns:a16="http://schemas.microsoft.com/office/drawing/2014/main" id="{867871B0-3AB9-ED1A-A4EA-857DFE3A322A}"/>
              </a:ext>
            </a:extLst>
          </p:cNvPr>
          <p:cNvGrpSpPr/>
          <p:nvPr/>
        </p:nvGrpSpPr>
        <p:grpSpPr>
          <a:xfrm>
            <a:off x="1366125" y="4678327"/>
            <a:ext cx="4540455" cy="64008"/>
            <a:chOff x="1303342" y="5048451"/>
            <a:chExt cx="4540455" cy="72000"/>
          </a:xfrm>
        </p:grpSpPr>
        <p:sp>
          <p:nvSpPr>
            <p:cNvPr id="9233" name="Freeform: Shape 147">
              <a:extLst>
                <a:ext uri="{FF2B5EF4-FFF2-40B4-BE49-F238E27FC236}">
                  <a16:creationId xmlns:a16="http://schemas.microsoft.com/office/drawing/2014/main" id="{37EEECFA-7DC9-2095-9C6E-78D7E3641C21}"/>
                </a:ext>
              </a:extLst>
            </p:cNvPr>
            <p:cNvSpPr/>
            <p:nvPr/>
          </p:nvSpPr>
          <p:spPr>
            <a:xfrm rot="16200000">
              <a:off x="4544656" y="5080173"/>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234" name="Freeform: Shape 148">
              <a:extLst>
                <a:ext uri="{FF2B5EF4-FFF2-40B4-BE49-F238E27FC236}">
                  <a16:creationId xmlns:a16="http://schemas.microsoft.com/office/drawing/2014/main" id="{87B30299-B1AA-CCB2-A20E-319BB91D3A8F}"/>
                </a:ext>
              </a:extLst>
            </p:cNvPr>
            <p:cNvSpPr/>
            <p:nvPr/>
          </p:nvSpPr>
          <p:spPr>
            <a:xfrm rot="16200000">
              <a:off x="4292884" y="5080173"/>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235" name="Freeform: Shape 149">
              <a:extLst>
                <a:ext uri="{FF2B5EF4-FFF2-40B4-BE49-F238E27FC236}">
                  <a16:creationId xmlns:a16="http://schemas.microsoft.com/office/drawing/2014/main" id="{9C41F5BF-5B77-EBED-185E-5DA277FD134E}"/>
                </a:ext>
              </a:extLst>
            </p:cNvPr>
            <p:cNvSpPr/>
            <p:nvPr/>
          </p:nvSpPr>
          <p:spPr>
            <a:xfrm rot="16200000">
              <a:off x="4041112" y="5080173"/>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236" name="Freeform: Shape 150">
              <a:extLst>
                <a:ext uri="{FF2B5EF4-FFF2-40B4-BE49-F238E27FC236}">
                  <a16:creationId xmlns:a16="http://schemas.microsoft.com/office/drawing/2014/main" id="{74BF05F6-27BE-A6E2-6998-83ECF20AE525}"/>
                </a:ext>
              </a:extLst>
            </p:cNvPr>
            <p:cNvSpPr/>
            <p:nvPr/>
          </p:nvSpPr>
          <p:spPr>
            <a:xfrm rot="16200000">
              <a:off x="3789340" y="5080173"/>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237" name="Freeform: Shape 151">
              <a:extLst>
                <a:ext uri="{FF2B5EF4-FFF2-40B4-BE49-F238E27FC236}">
                  <a16:creationId xmlns:a16="http://schemas.microsoft.com/office/drawing/2014/main" id="{A03C4708-52D2-2ECE-52B8-3C50387E70C9}"/>
                </a:ext>
              </a:extLst>
            </p:cNvPr>
            <p:cNvSpPr/>
            <p:nvPr/>
          </p:nvSpPr>
          <p:spPr>
            <a:xfrm rot="16200000">
              <a:off x="1523392" y="5080173"/>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238" name="Freeform: Shape 153">
              <a:extLst>
                <a:ext uri="{FF2B5EF4-FFF2-40B4-BE49-F238E27FC236}">
                  <a16:creationId xmlns:a16="http://schemas.microsoft.com/office/drawing/2014/main" id="{64C2B121-1AC3-DA1B-B12E-91F5766427C8}"/>
                </a:ext>
              </a:extLst>
            </p:cNvPr>
            <p:cNvSpPr/>
            <p:nvPr/>
          </p:nvSpPr>
          <p:spPr>
            <a:xfrm rot="16200000">
              <a:off x="2782252" y="5080173"/>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239" name="Freeform: Shape 154">
              <a:extLst>
                <a:ext uri="{FF2B5EF4-FFF2-40B4-BE49-F238E27FC236}">
                  <a16:creationId xmlns:a16="http://schemas.microsoft.com/office/drawing/2014/main" id="{BB0B1BB5-A4F0-9E6A-5110-CC5D504C2B0E}"/>
                </a:ext>
              </a:extLst>
            </p:cNvPr>
            <p:cNvSpPr/>
            <p:nvPr/>
          </p:nvSpPr>
          <p:spPr>
            <a:xfrm rot="16200000">
              <a:off x="2278708" y="5080173"/>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240" name="Freeform: Shape 155">
              <a:extLst>
                <a:ext uri="{FF2B5EF4-FFF2-40B4-BE49-F238E27FC236}">
                  <a16:creationId xmlns:a16="http://schemas.microsoft.com/office/drawing/2014/main" id="{30427146-8AF7-424A-9EB0-700E32B0287F}"/>
                </a:ext>
              </a:extLst>
            </p:cNvPr>
            <p:cNvSpPr/>
            <p:nvPr/>
          </p:nvSpPr>
          <p:spPr>
            <a:xfrm rot="16200000">
              <a:off x="1775164" y="5080173"/>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241" name="Freeform: Shape 156">
              <a:extLst>
                <a:ext uri="{FF2B5EF4-FFF2-40B4-BE49-F238E27FC236}">
                  <a16:creationId xmlns:a16="http://schemas.microsoft.com/office/drawing/2014/main" id="{173FF757-A529-BD2E-5DE8-6E062DA133C2}"/>
                </a:ext>
              </a:extLst>
            </p:cNvPr>
            <p:cNvSpPr/>
            <p:nvPr/>
          </p:nvSpPr>
          <p:spPr>
            <a:xfrm rot="16200000">
              <a:off x="1271620" y="5080173"/>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242" name="Freeform: Shape 155">
              <a:extLst>
                <a:ext uri="{FF2B5EF4-FFF2-40B4-BE49-F238E27FC236}">
                  <a16:creationId xmlns:a16="http://schemas.microsoft.com/office/drawing/2014/main" id="{1099B672-C536-DD74-CEF0-798819DC30E1}"/>
                </a:ext>
              </a:extLst>
            </p:cNvPr>
            <p:cNvSpPr/>
            <p:nvPr/>
          </p:nvSpPr>
          <p:spPr>
            <a:xfrm rot="16200000">
              <a:off x="2026936" y="5080173"/>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243" name="Freeform: Shape 154">
              <a:extLst>
                <a:ext uri="{FF2B5EF4-FFF2-40B4-BE49-F238E27FC236}">
                  <a16:creationId xmlns:a16="http://schemas.microsoft.com/office/drawing/2014/main" id="{095FE601-2836-D303-14F8-5A171FA7F90B}"/>
                </a:ext>
              </a:extLst>
            </p:cNvPr>
            <p:cNvSpPr/>
            <p:nvPr/>
          </p:nvSpPr>
          <p:spPr>
            <a:xfrm rot="16200000">
              <a:off x="2530480" y="5080173"/>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244" name="Freeform: Shape 150">
              <a:extLst>
                <a:ext uri="{FF2B5EF4-FFF2-40B4-BE49-F238E27FC236}">
                  <a16:creationId xmlns:a16="http://schemas.microsoft.com/office/drawing/2014/main" id="{0305A3B1-04BF-B0F1-0550-97F2C25893A2}"/>
                </a:ext>
              </a:extLst>
            </p:cNvPr>
            <p:cNvSpPr/>
            <p:nvPr/>
          </p:nvSpPr>
          <p:spPr>
            <a:xfrm rot="16200000">
              <a:off x="3034024" y="5080173"/>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245" name="Freeform: Shape 150">
              <a:extLst>
                <a:ext uri="{FF2B5EF4-FFF2-40B4-BE49-F238E27FC236}">
                  <a16:creationId xmlns:a16="http://schemas.microsoft.com/office/drawing/2014/main" id="{50E5A06B-D72C-80BD-8743-7B4DB060C579}"/>
                </a:ext>
              </a:extLst>
            </p:cNvPr>
            <p:cNvSpPr/>
            <p:nvPr/>
          </p:nvSpPr>
          <p:spPr>
            <a:xfrm rot="16200000">
              <a:off x="3285796" y="5080173"/>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246" name="Freeform: Shape 150">
              <a:extLst>
                <a:ext uri="{FF2B5EF4-FFF2-40B4-BE49-F238E27FC236}">
                  <a16:creationId xmlns:a16="http://schemas.microsoft.com/office/drawing/2014/main" id="{A1928480-090B-DE8D-CACB-FD986492047B}"/>
                </a:ext>
              </a:extLst>
            </p:cNvPr>
            <p:cNvSpPr/>
            <p:nvPr/>
          </p:nvSpPr>
          <p:spPr>
            <a:xfrm rot="16200000">
              <a:off x="3537568" y="5080173"/>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247" name="Freeform: Shape 147">
              <a:extLst>
                <a:ext uri="{FF2B5EF4-FFF2-40B4-BE49-F238E27FC236}">
                  <a16:creationId xmlns:a16="http://schemas.microsoft.com/office/drawing/2014/main" id="{6CB87612-6B6E-5AD2-1B50-9C1868C74D34}"/>
                </a:ext>
              </a:extLst>
            </p:cNvPr>
            <p:cNvSpPr/>
            <p:nvPr/>
          </p:nvSpPr>
          <p:spPr>
            <a:xfrm rot="16200000">
              <a:off x="4796428" y="5080173"/>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248" name="Freeform: Shape 147">
              <a:extLst>
                <a:ext uri="{FF2B5EF4-FFF2-40B4-BE49-F238E27FC236}">
                  <a16:creationId xmlns:a16="http://schemas.microsoft.com/office/drawing/2014/main" id="{B84BF561-EB49-CABC-5271-DADFE8F8939F}"/>
                </a:ext>
              </a:extLst>
            </p:cNvPr>
            <p:cNvSpPr/>
            <p:nvPr/>
          </p:nvSpPr>
          <p:spPr>
            <a:xfrm rot="16200000">
              <a:off x="5048200" y="5080173"/>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249" name="Freeform: Shape 147">
              <a:extLst>
                <a:ext uri="{FF2B5EF4-FFF2-40B4-BE49-F238E27FC236}">
                  <a16:creationId xmlns:a16="http://schemas.microsoft.com/office/drawing/2014/main" id="{0CD3FDAD-8E41-F397-B6A7-CECF0AB5D324}"/>
                </a:ext>
              </a:extLst>
            </p:cNvPr>
            <p:cNvSpPr/>
            <p:nvPr/>
          </p:nvSpPr>
          <p:spPr>
            <a:xfrm rot="16200000">
              <a:off x="5299972" y="5080173"/>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250" name="Freeform: Shape 147">
              <a:extLst>
                <a:ext uri="{FF2B5EF4-FFF2-40B4-BE49-F238E27FC236}">
                  <a16:creationId xmlns:a16="http://schemas.microsoft.com/office/drawing/2014/main" id="{4976EF45-5F62-B12C-B0AE-FA931B6FA201}"/>
                </a:ext>
              </a:extLst>
            </p:cNvPr>
            <p:cNvSpPr/>
            <p:nvPr/>
          </p:nvSpPr>
          <p:spPr>
            <a:xfrm rot="16200000">
              <a:off x="5551744" y="5080173"/>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251" name="Freeform: Shape 147">
              <a:extLst>
                <a:ext uri="{FF2B5EF4-FFF2-40B4-BE49-F238E27FC236}">
                  <a16:creationId xmlns:a16="http://schemas.microsoft.com/office/drawing/2014/main" id="{E99EE908-9691-3100-1E72-BF61C5BC2B17}"/>
                </a:ext>
              </a:extLst>
            </p:cNvPr>
            <p:cNvSpPr/>
            <p:nvPr/>
          </p:nvSpPr>
          <p:spPr>
            <a:xfrm rot="16200000">
              <a:off x="5803519" y="5080173"/>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grpSp>
      <p:sp>
        <p:nvSpPr>
          <p:cNvPr id="7" name="Text Placeholder 2">
            <a:extLst>
              <a:ext uri="{FF2B5EF4-FFF2-40B4-BE49-F238E27FC236}">
                <a16:creationId xmlns:a16="http://schemas.microsoft.com/office/drawing/2014/main" id="{211D3CE1-1D25-21CF-61EE-719163DB98F1}"/>
              </a:ext>
            </a:extLst>
          </p:cNvPr>
          <p:cNvSpPr txBox="1">
            <a:spLocks/>
          </p:cNvSpPr>
          <p:nvPr/>
        </p:nvSpPr>
        <p:spPr>
          <a:xfrm rot="16200000">
            <a:off x="-284716" y="3344506"/>
            <a:ext cx="2218326" cy="471177"/>
          </a:xfrm>
          <a:prstGeom prst="rect">
            <a:avLst/>
          </a:prstGeom>
          <a:noFill/>
        </p:spPr>
        <p:txBody>
          <a:bodyPr vert="horz" lIns="121920" tIns="60960" rIns="121920" bIns="60960" rtlCol="0">
            <a:noAutofit/>
          </a:bodyPr>
          <a:lstStyle>
            <a:lvl1pPr marL="0" indent="0" algn="l" rtl="0" eaLnBrk="0" fontAlgn="base" hangingPunct="0">
              <a:spcBef>
                <a:spcPct val="20000"/>
              </a:spcBef>
              <a:spcAft>
                <a:spcPct val="0"/>
              </a:spcAft>
              <a:buClr>
                <a:srgbClr val="00B0F0"/>
              </a:buClr>
              <a:buFontTx/>
              <a:buNone/>
              <a:defRPr kumimoji="1" lang="en-US" sz="2333" kern="1200" dirty="0" smtClean="0">
                <a:solidFill>
                  <a:schemeClr val="tx1"/>
                </a:solidFill>
                <a:latin typeface="Arial" pitchFamily="34" charset="0"/>
                <a:ea typeface="ＭＳ Ｐゴシック" charset="0"/>
                <a:cs typeface="Arial" pitchFamily="34" charset="0"/>
              </a:defRPr>
            </a:lvl1pPr>
            <a:lvl2pPr marL="574123" indent="-193138" algn="l" rtl="0" eaLnBrk="0" fontAlgn="base" hangingPunct="0">
              <a:spcBef>
                <a:spcPct val="20000"/>
              </a:spcBef>
              <a:spcAft>
                <a:spcPct val="0"/>
              </a:spcAft>
              <a:buClr>
                <a:srgbClr val="00B0F0"/>
              </a:buClr>
              <a:buFont typeface="Arial" pitchFamily="34" charset="0"/>
              <a:buChar char="•"/>
              <a:defRPr kumimoji="1" lang="en-US" sz="2000" kern="1200" dirty="0" smtClean="0">
                <a:solidFill>
                  <a:schemeClr val="tx1"/>
                </a:solidFill>
                <a:latin typeface="Arial" pitchFamily="34" charset="0"/>
                <a:ea typeface="ＭＳ Ｐゴシック" charset="0"/>
                <a:cs typeface="Arial" pitchFamily="34" charset="0"/>
              </a:defRPr>
            </a:lvl2pPr>
            <a:lvl3pPr marL="855893" indent="-187847" algn="l" rtl="0" eaLnBrk="0" fontAlgn="base" hangingPunct="0">
              <a:spcBef>
                <a:spcPct val="20000"/>
              </a:spcBef>
              <a:spcAft>
                <a:spcPct val="0"/>
              </a:spcAft>
              <a:buClr>
                <a:srgbClr val="00B0F0"/>
              </a:buClr>
              <a:buFont typeface="Arial" pitchFamily="34" charset="0"/>
              <a:buChar char="•"/>
              <a:defRPr kumimoji="1" lang="en-US" sz="1667" kern="1200" dirty="0" smtClean="0">
                <a:solidFill>
                  <a:schemeClr val="tx1"/>
                </a:solidFill>
                <a:latin typeface="Arial" pitchFamily="34" charset="0"/>
                <a:ea typeface="ＭＳ Ｐゴシック" charset="0"/>
                <a:cs typeface="Arial" pitchFamily="34" charset="0"/>
              </a:defRPr>
            </a:lvl3pPr>
            <a:lvl4pPr marL="1148246" indent="-198430" algn="l" rtl="0" eaLnBrk="0" fontAlgn="base" hangingPunct="0">
              <a:spcBef>
                <a:spcPct val="20000"/>
              </a:spcBef>
              <a:spcAft>
                <a:spcPct val="0"/>
              </a:spcAft>
              <a:buClr>
                <a:srgbClr val="00B0F0"/>
              </a:buClr>
              <a:buFont typeface="Arial" pitchFamily="34" charset="0"/>
              <a:buChar char="•"/>
              <a:defRPr kumimoji="1" lang="en-US" sz="1667" kern="1200" dirty="0" smtClean="0">
                <a:solidFill>
                  <a:schemeClr val="tx1"/>
                </a:solidFill>
                <a:latin typeface="Arial" pitchFamily="34" charset="0"/>
                <a:ea typeface="ＭＳ Ｐゴシック" charset="0"/>
                <a:cs typeface="Arial" pitchFamily="34" charset="0"/>
              </a:defRPr>
            </a:lvl4pPr>
            <a:lvl5pPr marL="1714431" indent="-190492" algn="l" rtl="0" eaLnBrk="1" fontAlgn="base" hangingPunct="1">
              <a:spcBef>
                <a:spcPct val="20000"/>
              </a:spcBef>
              <a:spcAft>
                <a:spcPct val="0"/>
              </a:spcAft>
              <a:buClr>
                <a:srgbClr val="00B0F0"/>
              </a:buClr>
              <a:buFont typeface="Arial" pitchFamily="34" charset="0"/>
              <a:buChar char="•"/>
              <a:defRPr kumimoji="1" sz="2000" kern="1200">
                <a:solidFill>
                  <a:schemeClr val="tx1"/>
                </a:solidFill>
                <a:latin typeface="+mn-lt"/>
                <a:ea typeface="+mn-ea"/>
                <a:cs typeface="+mn-cs"/>
              </a:defRPr>
            </a:lvl5pPr>
            <a:lvl6pPr marL="2992774" indent="-272071" algn="l" defTabSz="1088281" rtl="0" eaLnBrk="1" latinLnBrk="0" hangingPunct="1">
              <a:spcBef>
                <a:spcPct val="20000"/>
              </a:spcBef>
              <a:buFont typeface="Arial" pitchFamily="34" charset="0"/>
              <a:buChar char="•"/>
              <a:defRPr kumimoji="1" sz="2417" kern="1200">
                <a:solidFill>
                  <a:schemeClr val="tx1"/>
                </a:solidFill>
                <a:latin typeface="+mn-lt"/>
                <a:ea typeface="+mn-ea"/>
                <a:cs typeface="+mn-cs"/>
              </a:defRPr>
            </a:lvl6pPr>
            <a:lvl7pPr marL="3536916" indent="-272071" algn="l" defTabSz="1088281" rtl="0" eaLnBrk="1" latinLnBrk="0" hangingPunct="1">
              <a:spcBef>
                <a:spcPct val="20000"/>
              </a:spcBef>
              <a:buFont typeface="Arial" pitchFamily="34" charset="0"/>
              <a:buChar char="•"/>
              <a:defRPr kumimoji="1" sz="2417" kern="1200">
                <a:solidFill>
                  <a:schemeClr val="tx1"/>
                </a:solidFill>
                <a:latin typeface="+mn-lt"/>
                <a:ea typeface="+mn-ea"/>
                <a:cs typeface="+mn-cs"/>
              </a:defRPr>
            </a:lvl7pPr>
            <a:lvl8pPr marL="4081057" indent="-272071" algn="l" defTabSz="1088281" rtl="0" eaLnBrk="1" latinLnBrk="0" hangingPunct="1">
              <a:spcBef>
                <a:spcPct val="20000"/>
              </a:spcBef>
              <a:buFont typeface="Arial" pitchFamily="34" charset="0"/>
              <a:buChar char="•"/>
              <a:defRPr kumimoji="1" sz="2417" kern="1200">
                <a:solidFill>
                  <a:schemeClr val="tx1"/>
                </a:solidFill>
                <a:latin typeface="+mn-lt"/>
                <a:ea typeface="+mn-ea"/>
                <a:cs typeface="+mn-cs"/>
              </a:defRPr>
            </a:lvl8pPr>
            <a:lvl9pPr marL="4625198" indent="-272071" algn="l" defTabSz="1088281" rtl="0" eaLnBrk="1" latinLnBrk="0" hangingPunct="1">
              <a:spcBef>
                <a:spcPct val="20000"/>
              </a:spcBef>
              <a:buFont typeface="Arial" pitchFamily="34" charset="0"/>
              <a:buChar char="•"/>
              <a:defRPr kumimoji="1" sz="2417" kern="1200">
                <a:solidFill>
                  <a:schemeClr val="tx1"/>
                </a:solidFill>
                <a:latin typeface="+mn-lt"/>
                <a:ea typeface="+mn-ea"/>
                <a:cs typeface="+mn-cs"/>
              </a:defRPr>
            </a:lvl9pPr>
          </a:lstStyle>
          <a:p>
            <a:pPr algn="ctr" defTabSz="1219170">
              <a:spcBef>
                <a:spcPts val="0"/>
              </a:spcBef>
              <a:spcAft>
                <a:spcPts val="1333"/>
              </a:spcAft>
            </a:pPr>
            <a:r>
              <a:rPr lang="en-US" sz="1600" b="1" dirty="0">
                <a:solidFill>
                  <a:schemeClr val="bg1"/>
                </a:solidFill>
                <a:latin typeface="+mn-lt"/>
                <a:sym typeface="Arial"/>
              </a:rPr>
              <a:t>PFS Probability</a:t>
            </a:r>
            <a:endParaRPr lang="en-US" sz="1600" b="1" baseline="30000" dirty="0">
              <a:solidFill>
                <a:schemeClr val="bg1"/>
              </a:solidFill>
              <a:latin typeface="+mn-lt"/>
              <a:sym typeface="Arial"/>
            </a:endParaRPr>
          </a:p>
        </p:txBody>
      </p:sp>
      <p:sp>
        <p:nvSpPr>
          <p:cNvPr id="8" name="Text Placeholder 2">
            <a:extLst>
              <a:ext uri="{FF2B5EF4-FFF2-40B4-BE49-F238E27FC236}">
                <a16:creationId xmlns:a16="http://schemas.microsoft.com/office/drawing/2014/main" id="{6D50545C-4727-7D76-EBC7-77045AAF31E0}"/>
              </a:ext>
            </a:extLst>
          </p:cNvPr>
          <p:cNvSpPr txBox="1">
            <a:spLocks/>
          </p:cNvSpPr>
          <p:nvPr/>
        </p:nvSpPr>
        <p:spPr>
          <a:xfrm>
            <a:off x="2977140" y="4937719"/>
            <a:ext cx="1319175" cy="369332"/>
          </a:xfrm>
          <a:prstGeom prst="rect">
            <a:avLst/>
          </a:prstGeom>
          <a:noFill/>
        </p:spPr>
        <p:txBody>
          <a:bodyPr vert="horz" wrap="square" lIns="121920" tIns="60960" rIns="121920" bIns="60960" rtlCol="0">
            <a:spAutoFit/>
          </a:bodyPr>
          <a:lstStyle>
            <a:lvl1pPr marL="0" indent="0" algn="l" rtl="0" eaLnBrk="0" fontAlgn="base" hangingPunct="0">
              <a:spcBef>
                <a:spcPct val="20000"/>
              </a:spcBef>
              <a:spcAft>
                <a:spcPct val="0"/>
              </a:spcAft>
              <a:buClr>
                <a:srgbClr val="00B0F0"/>
              </a:buClr>
              <a:buFontTx/>
              <a:buNone/>
              <a:defRPr kumimoji="1" lang="en-US" sz="2333" kern="1200" dirty="0" smtClean="0">
                <a:solidFill>
                  <a:schemeClr val="tx1"/>
                </a:solidFill>
                <a:latin typeface="Arial" pitchFamily="34" charset="0"/>
                <a:ea typeface="ＭＳ Ｐゴシック" charset="0"/>
                <a:cs typeface="Arial" pitchFamily="34" charset="0"/>
              </a:defRPr>
            </a:lvl1pPr>
            <a:lvl2pPr marL="574123" indent="-193138" algn="l" rtl="0" eaLnBrk="0" fontAlgn="base" hangingPunct="0">
              <a:spcBef>
                <a:spcPct val="20000"/>
              </a:spcBef>
              <a:spcAft>
                <a:spcPct val="0"/>
              </a:spcAft>
              <a:buClr>
                <a:srgbClr val="00B0F0"/>
              </a:buClr>
              <a:buFont typeface="Arial" pitchFamily="34" charset="0"/>
              <a:buChar char="•"/>
              <a:defRPr kumimoji="1" lang="en-US" sz="2000" kern="1200" dirty="0" smtClean="0">
                <a:solidFill>
                  <a:schemeClr val="tx1"/>
                </a:solidFill>
                <a:latin typeface="Arial" pitchFamily="34" charset="0"/>
                <a:ea typeface="ＭＳ Ｐゴシック" charset="0"/>
                <a:cs typeface="Arial" pitchFamily="34" charset="0"/>
              </a:defRPr>
            </a:lvl2pPr>
            <a:lvl3pPr marL="855893" indent="-187847" algn="l" rtl="0" eaLnBrk="0" fontAlgn="base" hangingPunct="0">
              <a:spcBef>
                <a:spcPct val="20000"/>
              </a:spcBef>
              <a:spcAft>
                <a:spcPct val="0"/>
              </a:spcAft>
              <a:buClr>
                <a:srgbClr val="00B0F0"/>
              </a:buClr>
              <a:buFont typeface="Arial" pitchFamily="34" charset="0"/>
              <a:buChar char="•"/>
              <a:defRPr kumimoji="1" lang="en-US" sz="1667" kern="1200" dirty="0" smtClean="0">
                <a:solidFill>
                  <a:schemeClr val="tx1"/>
                </a:solidFill>
                <a:latin typeface="Arial" pitchFamily="34" charset="0"/>
                <a:ea typeface="ＭＳ Ｐゴシック" charset="0"/>
                <a:cs typeface="Arial" pitchFamily="34" charset="0"/>
              </a:defRPr>
            </a:lvl3pPr>
            <a:lvl4pPr marL="1148246" indent="-198430" algn="l" rtl="0" eaLnBrk="0" fontAlgn="base" hangingPunct="0">
              <a:spcBef>
                <a:spcPct val="20000"/>
              </a:spcBef>
              <a:spcAft>
                <a:spcPct val="0"/>
              </a:spcAft>
              <a:buClr>
                <a:srgbClr val="00B0F0"/>
              </a:buClr>
              <a:buFont typeface="Arial" pitchFamily="34" charset="0"/>
              <a:buChar char="•"/>
              <a:defRPr kumimoji="1" lang="en-US" sz="1667" kern="1200" dirty="0" smtClean="0">
                <a:solidFill>
                  <a:schemeClr val="tx1"/>
                </a:solidFill>
                <a:latin typeface="Arial" pitchFamily="34" charset="0"/>
                <a:ea typeface="ＭＳ Ｐゴシック" charset="0"/>
                <a:cs typeface="Arial" pitchFamily="34" charset="0"/>
              </a:defRPr>
            </a:lvl4pPr>
            <a:lvl5pPr marL="1714431" indent="-190492" algn="l" rtl="0" eaLnBrk="1" fontAlgn="base" hangingPunct="1">
              <a:spcBef>
                <a:spcPct val="20000"/>
              </a:spcBef>
              <a:spcAft>
                <a:spcPct val="0"/>
              </a:spcAft>
              <a:buClr>
                <a:srgbClr val="00B0F0"/>
              </a:buClr>
              <a:buFont typeface="Arial" pitchFamily="34" charset="0"/>
              <a:buChar char="•"/>
              <a:defRPr kumimoji="1" sz="2000" kern="1200">
                <a:solidFill>
                  <a:schemeClr val="tx1"/>
                </a:solidFill>
                <a:latin typeface="+mn-lt"/>
                <a:ea typeface="+mn-ea"/>
                <a:cs typeface="+mn-cs"/>
              </a:defRPr>
            </a:lvl5pPr>
            <a:lvl6pPr marL="2992774" indent="-272071" algn="l" defTabSz="1088281" rtl="0" eaLnBrk="1" latinLnBrk="0" hangingPunct="1">
              <a:spcBef>
                <a:spcPct val="20000"/>
              </a:spcBef>
              <a:buFont typeface="Arial" pitchFamily="34" charset="0"/>
              <a:buChar char="•"/>
              <a:defRPr kumimoji="1" sz="2417" kern="1200">
                <a:solidFill>
                  <a:schemeClr val="tx1"/>
                </a:solidFill>
                <a:latin typeface="+mn-lt"/>
                <a:ea typeface="+mn-ea"/>
                <a:cs typeface="+mn-cs"/>
              </a:defRPr>
            </a:lvl6pPr>
            <a:lvl7pPr marL="3536916" indent="-272071" algn="l" defTabSz="1088281" rtl="0" eaLnBrk="1" latinLnBrk="0" hangingPunct="1">
              <a:spcBef>
                <a:spcPct val="20000"/>
              </a:spcBef>
              <a:buFont typeface="Arial" pitchFamily="34" charset="0"/>
              <a:buChar char="•"/>
              <a:defRPr kumimoji="1" sz="2417" kern="1200">
                <a:solidFill>
                  <a:schemeClr val="tx1"/>
                </a:solidFill>
                <a:latin typeface="+mn-lt"/>
                <a:ea typeface="+mn-ea"/>
                <a:cs typeface="+mn-cs"/>
              </a:defRPr>
            </a:lvl7pPr>
            <a:lvl8pPr marL="4081057" indent="-272071" algn="l" defTabSz="1088281" rtl="0" eaLnBrk="1" latinLnBrk="0" hangingPunct="1">
              <a:spcBef>
                <a:spcPct val="20000"/>
              </a:spcBef>
              <a:buFont typeface="Arial" pitchFamily="34" charset="0"/>
              <a:buChar char="•"/>
              <a:defRPr kumimoji="1" sz="2417" kern="1200">
                <a:solidFill>
                  <a:schemeClr val="tx1"/>
                </a:solidFill>
                <a:latin typeface="+mn-lt"/>
                <a:ea typeface="+mn-ea"/>
                <a:cs typeface="+mn-cs"/>
              </a:defRPr>
            </a:lvl8pPr>
            <a:lvl9pPr marL="4625198" indent="-272071" algn="l" defTabSz="1088281" rtl="0" eaLnBrk="1" latinLnBrk="0" hangingPunct="1">
              <a:spcBef>
                <a:spcPct val="20000"/>
              </a:spcBef>
              <a:buFont typeface="Arial" pitchFamily="34" charset="0"/>
              <a:buChar char="•"/>
              <a:defRPr kumimoji="1" sz="2417" kern="1200">
                <a:solidFill>
                  <a:schemeClr val="tx1"/>
                </a:solidFill>
                <a:latin typeface="+mn-lt"/>
                <a:ea typeface="+mn-ea"/>
                <a:cs typeface="+mn-cs"/>
              </a:defRPr>
            </a:lvl9pPr>
          </a:lstStyle>
          <a:p>
            <a:pPr algn="ctr" defTabSz="1219170">
              <a:spcBef>
                <a:spcPts val="0"/>
              </a:spcBef>
              <a:spcAft>
                <a:spcPts val="1333"/>
              </a:spcAft>
            </a:pPr>
            <a:r>
              <a:rPr lang="en-US" sz="1600" b="1" dirty="0">
                <a:solidFill>
                  <a:schemeClr val="bg1"/>
                </a:solidFill>
                <a:latin typeface="+mn-lt"/>
                <a:sym typeface="Arial"/>
              </a:rPr>
              <a:t>Mo</a:t>
            </a:r>
            <a:endParaRPr lang="en-US" sz="1600" b="1" baseline="30000" dirty="0">
              <a:solidFill>
                <a:schemeClr val="bg1"/>
              </a:solidFill>
              <a:latin typeface="+mn-lt"/>
              <a:sym typeface="Arial"/>
            </a:endParaRPr>
          </a:p>
        </p:txBody>
      </p:sp>
      <p:grpSp>
        <p:nvGrpSpPr>
          <p:cNvPr id="9393" name="Group 9392">
            <a:extLst>
              <a:ext uri="{FF2B5EF4-FFF2-40B4-BE49-F238E27FC236}">
                <a16:creationId xmlns:a16="http://schemas.microsoft.com/office/drawing/2014/main" id="{5B3DDDD2-C2E1-7223-1890-6E8AB4137455}"/>
              </a:ext>
            </a:extLst>
          </p:cNvPr>
          <p:cNvGrpSpPr/>
          <p:nvPr/>
        </p:nvGrpSpPr>
        <p:grpSpPr>
          <a:xfrm>
            <a:off x="1254635" y="4766831"/>
            <a:ext cx="4745677" cy="215444"/>
            <a:chOff x="1254635" y="4732456"/>
            <a:chExt cx="4745677" cy="215444"/>
          </a:xfrm>
        </p:grpSpPr>
        <p:sp>
          <p:nvSpPr>
            <p:cNvPr id="57" name="TextBox 56">
              <a:extLst>
                <a:ext uri="{FF2B5EF4-FFF2-40B4-BE49-F238E27FC236}">
                  <a16:creationId xmlns:a16="http://schemas.microsoft.com/office/drawing/2014/main" id="{840D6561-E583-64C7-427A-7F2539111211}"/>
                </a:ext>
              </a:extLst>
            </p:cNvPr>
            <p:cNvSpPr txBox="1"/>
            <p:nvPr/>
          </p:nvSpPr>
          <p:spPr>
            <a:xfrm>
              <a:off x="1254635" y="4732456"/>
              <a:ext cx="214390"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0</a:t>
              </a:r>
            </a:p>
          </p:txBody>
        </p:sp>
        <p:sp>
          <p:nvSpPr>
            <p:cNvPr id="58" name="TextBox 57">
              <a:extLst>
                <a:ext uri="{FF2B5EF4-FFF2-40B4-BE49-F238E27FC236}">
                  <a16:creationId xmlns:a16="http://schemas.microsoft.com/office/drawing/2014/main" id="{52868163-124E-8BDC-5A85-F038E41582C1}"/>
                </a:ext>
              </a:extLst>
            </p:cNvPr>
            <p:cNvSpPr txBox="1"/>
            <p:nvPr/>
          </p:nvSpPr>
          <p:spPr>
            <a:xfrm>
              <a:off x="1506373" y="4732456"/>
              <a:ext cx="214390"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1</a:t>
              </a:r>
            </a:p>
          </p:txBody>
        </p:sp>
        <p:sp>
          <p:nvSpPr>
            <p:cNvPr id="59" name="TextBox 58">
              <a:extLst>
                <a:ext uri="{FF2B5EF4-FFF2-40B4-BE49-F238E27FC236}">
                  <a16:creationId xmlns:a16="http://schemas.microsoft.com/office/drawing/2014/main" id="{6EF4B28B-060B-87D7-AC9E-63418D0D18EE}"/>
                </a:ext>
              </a:extLst>
            </p:cNvPr>
            <p:cNvSpPr txBox="1"/>
            <p:nvPr/>
          </p:nvSpPr>
          <p:spPr>
            <a:xfrm>
              <a:off x="1758111" y="4732456"/>
              <a:ext cx="214390"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2</a:t>
              </a:r>
            </a:p>
          </p:txBody>
        </p:sp>
        <p:sp>
          <p:nvSpPr>
            <p:cNvPr id="60" name="TextBox 59">
              <a:extLst>
                <a:ext uri="{FF2B5EF4-FFF2-40B4-BE49-F238E27FC236}">
                  <a16:creationId xmlns:a16="http://schemas.microsoft.com/office/drawing/2014/main" id="{0F617BE3-2056-B044-5480-90EC602A3EDF}"/>
                </a:ext>
              </a:extLst>
            </p:cNvPr>
            <p:cNvSpPr txBox="1"/>
            <p:nvPr/>
          </p:nvSpPr>
          <p:spPr>
            <a:xfrm>
              <a:off x="2009849" y="4732456"/>
              <a:ext cx="214390"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3</a:t>
              </a:r>
            </a:p>
          </p:txBody>
        </p:sp>
        <p:sp>
          <p:nvSpPr>
            <p:cNvPr id="61" name="TextBox 60">
              <a:extLst>
                <a:ext uri="{FF2B5EF4-FFF2-40B4-BE49-F238E27FC236}">
                  <a16:creationId xmlns:a16="http://schemas.microsoft.com/office/drawing/2014/main" id="{9E6D7EF1-DC17-38CE-B6D2-26AB8795403B}"/>
                </a:ext>
              </a:extLst>
            </p:cNvPr>
            <p:cNvSpPr txBox="1"/>
            <p:nvPr/>
          </p:nvSpPr>
          <p:spPr>
            <a:xfrm>
              <a:off x="2261587" y="4732456"/>
              <a:ext cx="214390"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4</a:t>
              </a:r>
            </a:p>
          </p:txBody>
        </p:sp>
        <p:sp>
          <p:nvSpPr>
            <p:cNvPr id="62" name="TextBox 61">
              <a:extLst>
                <a:ext uri="{FF2B5EF4-FFF2-40B4-BE49-F238E27FC236}">
                  <a16:creationId xmlns:a16="http://schemas.microsoft.com/office/drawing/2014/main" id="{BB7571E8-5DB3-667F-2830-E25DF767724C}"/>
                </a:ext>
              </a:extLst>
            </p:cNvPr>
            <p:cNvSpPr txBox="1"/>
            <p:nvPr/>
          </p:nvSpPr>
          <p:spPr>
            <a:xfrm>
              <a:off x="2513325" y="4732456"/>
              <a:ext cx="214390"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5</a:t>
              </a:r>
            </a:p>
          </p:txBody>
        </p:sp>
        <p:sp>
          <p:nvSpPr>
            <p:cNvPr id="63" name="TextBox 62">
              <a:extLst>
                <a:ext uri="{FF2B5EF4-FFF2-40B4-BE49-F238E27FC236}">
                  <a16:creationId xmlns:a16="http://schemas.microsoft.com/office/drawing/2014/main" id="{6743273F-A728-16A4-B81F-445970EB2D84}"/>
                </a:ext>
              </a:extLst>
            </p:cNvPr>
            <p:cNvSpPr txBox="1"/>
            <p:nvPr/>
          </p:nvSpPr>
          <p:spPr>
            <a:xfrm>
              <a:off x="2765063" y="4732456"/>
              <a:ext cx="214390"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6</a:t>
              </a:r>
            </a:p>
          </p:txBody>
        </p:sp>
        <p:sp>
          <p:nvSpPr>
            <p:cNvPr id="9216" name="TextBox 9215">
              <a:extLst>
                <a:ext uri="{FF2B5EF4-FFF2-40B4-BE49-F238E27FC236}">
                  <a16:creationId xmlns:a16="http://schemas.microsoft.com/office/drawing/2014/main" id="{CE5EE6C6-BA4F-6F0E-2F13-E8C16A952B77}"/>
                </a:ext>
              </a:extLst>
            </p:cNvPr>
            <p:cNvSpPr txBox="1"/>
            <p:nvPr/>
          </p:nvSpPr>
          <p:spPr>
            <a:xfrm>
              <a:off x="3016801" y="4732456"/>
              <a:ext cx="214390"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7</a:t>
              </a:r>
            </a:p>
          </p:txBody>
        </p:sp>
        <p:sp>
          <p:nvSpPr>
            <p:cNvPr id="9217" name="TextBox 9216">
              <a:extLst>
                <a:ext uri="{FF2B5EF4-FFF2-40B4-BE49-F238E27FC236}">
                  <a16:creationId xmlns:a16="http://schemas.microsoft.com/office/drawing/2014/main" id="{05A51A73-6C45-9089-96C4-44C1A11562B2}"/>
                </a:ext>
              </a:extLst>
            </p:cNvPr>
            <p:cNvSpPr txBox="1"/>
            <p:nvPr/>
          </p:nvSpPr>
          <p:spPr>
            <a:xfrm>
              <a:off x="3268539" y="4732456"/>
              <a:ext cx="214390"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8</a:t>
              </a:r>
            </a:p>
          </p:txBody>
        </p:sp>
        <p:sp>
          <p:nvSpPr>
            <p:cNvPr id="9220" name="TextBox 9219">
              <a:extLst>
                <a:ext uri="{FF2B5EF4-FFF2-40B4-BE49-F238E27FC236}">
                  <a16:creationId xmlns:a16="http://schemas.microsoft.com/office/drawing/2014/main" id="{55AA24A5-5E2C-3A8F-3271-72FB6A5ABB06}"/>
                </a:ext>
              </a:extLst>
            </p:cNvPr>
            <p:cNvSpPr txBox="1"/>
            <p:nvPr/>
          </p:nvSpPr>
          <p:spPr>
            <a:xfrm>
              <a:off x="3520277" y="4732456"/>
              <a:ext cx="214390"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9</a:t>
              </a:r>
            </a:p>
          </p:txBody>
        </p:sp>
        <p:sp>
          <p:nvSpPr>
            <p:cNvPr id="9222" name="TextBox 9221">
              <a:extLst>
                <a:ext uri="{FF2B5EF4-FFF2-40B4-BE49-F238E27FC236}">
                  <a16:creationId xmlns:a16="http://schemas.microsoft.com/office/drawing/2014/main" id="{3752D075-0B15-FEDA-C8AC-979946C1E2D4}"/>
                </a:ext>
              </a:extLst>
            </p:cNvPr>
            <p:cNvSpPr txBox="1"/>
            <p:nvPr/>
          </p:nvSpPr>
          <p:spPr>
            <a:xfrm>
              <a:off x="3772015" y="4732456"/>
              <a:ext cx="214390"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10</a:t>
              </a:r>
            </a:p>
          </p:txBody>
        </p:sp>
        <p:sp>
          <p:nvSpPr>
            <p:cNvPr id="9223" name="TextBox 9222">
              <a:extLst>
                <a:ext uri="{FF2B5EF4-FFF2-40B4-BE49-F238E27FC236}">
                  <a16:creationId xmlns:a16="http://schemas.microsoft.com/office/drawing/2014/main" id="{03BDD3FE-5025-D8BC-7FBE-F02F161DC528}"/>
                </a:ext>
              </a:extLst>
            </p:cNvPr>
            <p:cNvSpPr txBox="1"/>
            <p:nvPr/>
          </p:nvSpPr>
          <p:spPr>
            <a:xfrm>
              <a:off x="4023753" y="4732456"/>
              <a:ext cx="214390"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11</a:t>
              </a:r>
            </a:p>
          </p:txBody>
        </p:sp>
        <p:sp>
          <p:nvSpPr>
            <p:cNvPr id="9224" name="TextBox 9223">
              <a:extLst>
                <a:ext uri="{FF2B5EF4-FFF2-40B4-BE49-F238E27FC236}">
                  <a16:creationId xmlns:a16="http://schemas.microsoft.com/office/drawing/2014/main" id="{1F51051E-136E-511F-05E5-ADD710926279}"/>
                </a:ext>
              </a:extLst>
            </p:cNvPr>
            <p:cNvSpPr txBox="1"/>
            <p:nvPr/>
          </p:nvSpPr>
          <p:spPr>
            <a:xfrm>
              <a:off x="4275491" y="4732456"/>
              <a:ext cx="214390"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12</a:t>
              </a:r>
            </a:p>
          </p:txBody>
        </p:sp>
        <p:sp>
          <p:nvSpPr>
            <p:cNvPr id="9225" name="TextBox 9224">
              <a:extLst>
                <a:ext uri="{FF2B5EF4-FFF2-40B4-BE49-F238E27FC236}">
                  <a16:creationId xmlns:a16="http://schemas.microsoft.com/office/drawing/2014/main" id="{AED2C5E9-DB1B-7B2F-8056-BF5B1FC75B8D}"/>
                </a:ext>
              </a:extLst>
            </p:cNvPr>
            <p:cNvSpPr txBox="1"/>
            <p:nvPr/>
          </p:nvSpPr>
          <p:spPr>
            <a:xfrm>
              <a:off x="4527229" y="4732456"/>
              <a:ext cx="214390"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13</a:t>
              </a:r>
            </a:p>
          </p:txBody>
        </p:sp>
        <p:sp>
          <p:nvSpPr>
            <p:cNvPr id="9226" name="TextBox 9225">
              <a:extLst>
                <a:ext uri="{FF2B5EF4-FFF2-40B4-BE49-F238E27FC236}">
                  <a16:creationId xmlns:a16="http://schemas.microsoft.com/office/drawing/2014/main" id="{5D152C14-B52F-FA6F-A0A0-43DEAA2E246A}"/>
                </a:ext>
              </a:extLst>
            </p:cNvPr>
            <p:cNvSpPr txBox="1"/>
            <p:nvPr/>
          </p:nvSpPr>
          <p:spPr>
            <a:xfrm>
              <a:off x="4778967" y="4732456"/>
              <a:ext cx="214390"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14</a:t>
              </a:r>
            </a:p>
          </p:txBody>
        </p:sp>
        <p:sp>
          <p:nvSpPr>
            <p:cNvPr id="9227" name="TextBox 9226">
              <a:extLst>
                <a:ext uri="{FF2B5EF4-FFF2-40B4-BE49-F238E27FC236}">
                  <a16:creationId xmlns:a16="http://schemas.microsoft.com/office/drawing/2014/main" id="{84A3A352-3B85-E426-D53A-6535176B2BB0}"/>
                </a:ext>
              </a:extLst>
            </p:cNvPr>
            <p:cNvSpPr txBox="1"/>
            <p:nvPr/>
          </p:nvSpPr>
          <p:spPr>
            <a:xfrm>
              <a:off x="5030705" y="4732456"/>
              <a:ext cx="214390"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15</a:t>
              </a:r>
            </a:p>
          </p:txBody>
        </p:sp>
        <p:sp>
          <p:nvSpPr>
            <p:cNvPr id="9228" name="TextBox 9227">
              <a:extLst>
                <a:ext uri="{FF2B5EF4-FFF2-40B4-BE49-F238E27FC236}">
                  <a16:creationId xmlns:a16="http://schemas.microsoft.com/office/drawing/2014/main" id="{115B3939-61AF-59A2-491F-86E2C48E6782}"/>
                </a:ext>
              </a:extLst>
            </p:cNvPr>
            <p:cNvSpPr txBox="1"/>
            <p:nvPr/>
          </p:nvSpPr>
          <p:spPr>
            <a:xfrm>
              <a:off x="5282443" y="4732456"/>
              <a:ext cx="214390"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16</a:t>
              </a:r>
            </a:p>
          </p:txBody>
        </p:sp>
        <p:sp>
          <p:nvSpPr>
            <p:cNvPr id="9229" name="TextBox 9228">
              <a:extLst>
                <a:ext uri="{FF2B5EF4-FFF2-40B4-BE49-F238E27FC236}">
                  <a16:creationId xmlns:a16="http://schemas.microsoft.com/office/drawing/2014/main" id="{366CF4CD-14F5-A9ED-4511-97697F0511C0}"/>
                </a:ext>
              </a:extLst>
            </p:cNvPr>
            <p:cNvSpPr txBox="1"/>
            <p:nvPr/>
          </p:nvSpPr>
          <p:spPr>
            <a:xfrm>
              <a:off x="5534181" y="4732456"/>
              <a:ext cx="214390"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17</a:t>
              </a:r>
            </a:p>
          </p:txBody>
        </p:sp>
        <p:sp>
          <p:nvSpPr>
            <p:cNvPr id="9230" name="TextBox 9229">
              <a:extLst>
                <a:ext uri="{FF2B5EF4-FFF2-40B4-BE49-F238E27FC236}">
                  <a16:creationId xmlns:a16="http://schemas.microsoft.com/office/drawing/2014/main" id="{501C7CCD-477A-1B26-B154-0BE193DC50C7}"/>
                </a:ext>
              </a:extLst>
            </p:cNvPr>
            <p:cNvSpPr txBox="1"/>
            <p:nvPr/>
          </p:nvSpPr>
          <p:spPr>
            <a:xfrm>
              <a:off x="5785922" y="4732456"/>
              <a:ext cx="214390"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18</a:t>
              </a:r>
            </a:p>
          </p:txBody>
        </p:sp>
      </p:grpSp>
      <p:grpSp>
        <p:nvGrpSpPr>
          <p:cNvPr id="31" name="Group 30">
            <a:extLst>
              <a:ext uri="{FF2B5EF4-FFF2-40B4-BE49-F238E27FC236}">
                <a16:creationId xmlns:a16="http://schemas.microsoft.com/office/drawing/2014/main" id="{70FE3CE9-61CB-9685-0C89-817596DA58D2}"/>
              </a:ext>
            </a:extLst>
          </p:cNvPr>
          <p:cNvGrpSpPr/>
          <p:nvPr/>
        </p:nvGrpSpPr>
        <p:grpSpPr>
          <a:xfrm>
            <a:off x="1294124" y="2471715"/>
            <a:ext cx="1579232" cy="2214578"/>
            <a:chOff x="5408943" y="2238375"/>
            <a:chExt cx="1579232" cy="2600325"/>
          </a:xfrm>
        </p:grpSpPr>
        <p:sp>
          <p:nvSpPr>
            <p:cNvPr id="44" name="Freeform: Shape 146">
              <a:extLst>
                <a:ext uri="{FF2B5EF4-FFF2-40B4-BE49-F238E27FC236}">
                  <a16:creationId xmlns:a16="http://schemas.microsoft.com/office/drawing/2014/main" id="{9051F3C4-FB80-09D2-03EA-E6264C0F0C58}"/>
                </a:ext>
              </a:extLst>
            </p:cNvPr>
            <p:cNvSpPr/>
            <p:nvPr/>
          </p:nvSpPr>
          <p:spPr>
            <a:xfrm>
              <a:off x="5482101" y="2239875"/>
              <a:ext cx="1506074" cy="2590269"/>
            </a:xfrm>
            <a:custGeom>
              <a:avLst/>
              <a:gdLst>
                <a:gd name="connsiteX0" fmla="*/ 0 w 9233"/>
                <a:gd name="connsiteY0" fmla="*/ 0 h 2933024"/>
                <a:gd name="connsiteX1" fmla="*/ 0 w 9233"/>
                <a:gd name="connsiteY1" fmla="*/ 2933025 h 2933024"/>
              </a:gdLst>
              <a:ahLst/>
              <a:cxnLst>
                <a:cxn ang="0">
                  <a:pos x="connsiteX0" y="connsiteY0"/>
                </a:cxn>
                <a:cxn ang="0">
                  <a:pos x="connsiteX1" y="connsiteY1"/>
                </a:cxn>
              </a:cxnLst>
              <a:rect l="l" t="t" r="r" b="b"/>
              <a:pathLst>
                <a:path w="9233" h="2933024">
                  <a:moveTo>
                    <a:pt x="0" y="0"/>
                  </a:moveTo>
                  <a:lnTo>
                    <a:pt x="0" y="2933025"/>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grpSp>
          <p:nvGrpSpPr>
            <p:cNvPr id="45" name="Group 44">
              <a:extLst>
                <a:ext uri="{FF2B5EF4-FFF2-40B4-BE49-F238E27FC236}">
                  <a16:creationId xmlns:a16="http://schemas.microsoft.com/office/drawing/2014/main" id="{426B45BE-1BF0-C5E7-EF35-EA0C49892AD6}"/>
                </a:ext>
              </a:extLst>
            </p:cNvPr>
            <p:cNvGrpSpPr/>
            <p:nvPr/>
          </p:nvGrpSpPr>
          <p:grpSpPr>
            <a:xfrm>
              <a:off x="5408943" y="2238375"/>
              <a:ext cx="72000" cy="2600325"/>
              <a:chOff x="5400477" y="2238375"/>
              <a:chExt cx="81624" cy="2600325"/>
            </a:xfrm>
          </p:grpSpPr>
          <p:sp>
            <p:nvSpPr>
              <p:cNvPr id="46" name="Freeform: Shape 147">
                <a:extLst>
                  <a:ext uri="{FF2B5EF4-FFF2-40B4-BE49-F238E27FC236}">
                    <a16:creationId xmlns:a16="http://schemas.microsoft.com/office/drawing/2014/main" id="{89AC769A-1D3B-B17A-7142-365E2503FE7D}"/>
                  </a:ext>
                </a:extLst>
              </p:cNvPr>
              <p:cNvSpPr/>
              <p:nvPr/>
            </p:nvSpPr>
            <p:spPr>
              <a:xfrm>
                <a:off x="5400477" y="4830144"/>
                <a:ext cx="81624"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47" name="Freeform: Shape 148">
                <a:extLst>
                  <a:ext uri="{FF2B5EF4-FFF2-40B4-BE49-F238E27FC236}">
                    <a16:creationId xmlns:a16="http://schemas.microsoft.com/office/drawing/2014/main" id="{E919C3BB-13AF-8A71-C60B-4D7E2CAEE3B3}"/>
                  </a:ext>
                </a:extLst>
              </p:cNvPr>
              <p:cNvSpPr/>
              <p:nvPr/>
            </p:nvSpPr>
            <p:spPr>
              <a:xfrm>
                <a:off x="5400477" y="4570968"/>
                <a:ext cx="81624"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48" name="Freeform: Shape 149">
                <a:extLst>
                  <a:ext uri="{FF2B5EF4-FFF2-40B4-BE49-F238E27FC236}">
                    <a16:creationId xmlns:a16="http://schemas.microsoft.com/office/drawing/2014/main" id="{08B811C3-6283-69E9-6556-DA9101B79EE1}"/>
                  </a:ext>
                </a:extLst>
              </p:cNvPr>
              <p:cNvSpPr/>
              <p:nvPr/>
            </p:nvSpPr>
            <p:spPr>
              <a:xfrm>
                <a:off x="5400477" y="4311791"/>
                <a:ext cx="81624"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49" name="Freeform: Shape 150">
                <a:extLst>
                  <a:ext uri="{FF2B5EF4-FFF2-40B4-BE49-F238E27FC236}">
                    <a16:creationId xmlns:a16="http://schemas.microsoft.com/office/drawing/2014/main" id="{91B2020E-8941-2088-256C-9E4986421B74}"/>
                  </a:ext>
                </a:extLst>
              </p:cNvPr>
              <p:cNvSpPr/>
              <p:nvPr/>
            </p:nvSpPr>
            <p:spPr>
              <a:xfrm>
                <a:off x="5400477" y="4052614"/>
                <a:ext cx="81624"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50" name="Freeform: Shape 151">
                <a:extLst>
                  <a:ext uri="{FF2B5EF4-FFF2-40B4-BE49-F238E27FC236}">
                    <a16:creationId xmlns:a16="http://schemas.microsoft.com/office/drawing/2014/main" id="{25750AF9-EC64-5842-D161-68B357E1E514}"/>
                  </a:ext>
                </a:extLst>
              </p:cNvPr>
              <p:cNvSpPr/>
              <p:nvPr/>
            </p:nvSpPr>
            <p:spPr>
              <a:xfrm>
                <a:off x="5400477" y="3793437"/>
                <a:ext cx="81624"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51" name="Freeform: Shape 153">
                <a:extLst>
                  <a:ext uri="{FF2B5EF4-FFF2-40B4-BE49-F238E27FC236}">
                    <a16:creationId xmlns:a16="http://schemas.microsoft.com/office/drawing/2014/main" id="{7E1F6B98-2CB6-3E03-6397-0E4DBE6493C6}"/>
                  </a:ext>
                </a:extLst>
              </p:cNvPr>
              <p:cNvSpPr/>
              <p:nvPr/>
            </p:nvSpPr>
            <p:spPr>
              <a:xfrm>
                <a:off x="5400477" y="3534260"/>
                <a:ext cx="81624"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52" name="Freeform: Shape 154">
                <a:extLst>
                  <a:ext uri="{FF2B5EF4-FFF2-40B4-BE49-F238E27FC236}">
                    <a16:creationId xmlns:a16="http://schemas.microsoft.com/office/drawing/2014/main" id="{501FFDDE-F0EA-4777-8AE8-4BEA0ECA3562}"/>
                  </a:ext>
                </a:extLst>
              </p:cNvPr>
              <p:cNvSpPr/>
              <p:nvPr/>
            </p:nvSpPr>
            <p:spPr>
              <a:xfrm>
                <a:off x="5400477" y="3015906"/>
                <a:ext cx="81624"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53" name="Freeform: Shape 155">
                <a:extLst>
                  <a:ext uri="{FF2B5EF4-FFF2-40B4-BE49-F238E27FC236}">
                    <a16:creationId xmlns:a16="http://schemas.microsoft.com/office/drawing/2014/main" id="{A4B9553E-148C-AA30-0153-604005A0C382}"/>
                  </a:ext>
                </a:extLst>
              </p:cNvPr>
              <p:cNvSpPr/>
              <p:nvPr/>
            </p:nvSpPr>
            <p:spPr>
              <a:xfrm>
                <a:off x="5400477" y="2497552"/>
                <a:ext cx="81624"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54" name="Freeform: Shape 156">
                <a:extLst>
                  <a:ext uri="{FF2B5EF4-FFF2-40B4-BE49-F238E27FC236}">
                    <a16:creationId xmlns:a16="http://schemas.microsoft.com/office/drawing/2014/main" id="{13CA2569-891E-7B93-07B0-679DEBCD901C}"/>
                  </a:ext>
                </a:extLst>
              </p:cNvPr>
              <p:cNvSpPr/>
              <p:nvPr/>
            </p:nvSpPr>
            <p:spPr>
              <a:xfrm>
                <a:off x="5400477" y="2238375"/>
                <a:ext cx="81624"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55" name="Freeform: Shape 155">
                <a:extLst>
                  <a:ext uri="{FF2B5EF4-FFF2-40B4-BE49-F238E27FC236}">
                    <a16:creationId xmlns:a16="http://schemas.microsoft.com/office/drawing/2014/main" id="{C5CED130-D12C-F89B-A08E-80053028527B}"/>
                  </a:ext>
                </a:extLst>
              </p:cNvPr>
              <p:cNvSpPr/>
              <p:nvPr/>
            </p:nvSpPr>
            <p:spPr>
              <a:xfrm>
                <a:off x="5400477" y="2756729"/>
                <a:ext cx="81624"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56" name="Freeform: Shape 154">
                <a:extLst>
                  <a:ext uri="{FF2B5EF4-FFF2-40B4-BE49-F238E27FC236}">
                    <a16:creationId xmlns:a16="http://schemas.microsoft.com/office/drawing/2014/main" id="{D7D3D3FE-69AE-517E-E9ED-02F2D3846802}"/>
                  </a:ext>
                </a:extLst>
              </p:cNvPr>
              <p:cNvSpPr/>
              <p:nvPr/>
            </p:nvSpPr>
            <p:spPr>
              <a:xfrm>
                <a:off x="5400477" y="3275083"/>
                <a:ext cx="81624"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grpSp>
      </p:grpSp>
      <p:grpSp>
        <p:nvGrpSpPr>
          <p:cNvPr id="32" name="Group 31">
            <a:extLst>
              <a:ext uri="{FF2B5EF4-FFF2-40B4-BE49-F238E27FC236}">
                <a16:creationId xmlns:a16="http://schemas.microsoft.com/office/drawing/2014/main" id="{7D92E4E8-9E45-DBD1-FB8C-200D8C55D255}"/>
              </a:ext>
            </a:extLst>
          </p:cNvPr>
          <p:cNvGrpSpPr/>
          <p:nvPr/>
        </p:nvGrpSpPr>
        <p:grpSpPr>
          <a:xfrm>
            <a:off x="766899" y="2378041"/>
            <a:ext cx="489085" cy="2424614"/>
            <a:chOff x="1072053" y="2392949"/>
            <a:chExt cx="183932" cy="2846946"/>
          </a:xfrm>
        </p:grpSpPr>
        <p:sp>
          <p:nvSpPr>
            <p:cNvPr id="33" name="TextBox 32">
              <a:extLst>
                <a:ext uri="{FF2B5EF4-FFF2-40B4-BE49-F238E27FC236}">
                  <a16:creationId xmlns:a16="http://schemas.microsoft.com/office/drawing/2014/main" id="{0DFE06E3-00F7-F766-4442-E79EFDD1061A}"/>
                </a:ext>
              </a:extLst>
            </p:cNvPr>
            <p:cNvSpPr txBox="1"/>
            <p:nvPr/>
          </p:nvSpPr>
          <p:spPr>
            <a:xfrm>
              <a:off x="1072053" y="2392949"/>
              <a:ext cx="183932" cy="252971"/>
            </a:xfrm>
            <a:prstGeom prst="rect">
              <a:avLst/>
            </a:prstGeom>
            <a:noFill/>
          </p:spPr>
          <p:txBody>
            <a:bodyPr wrap="square" lIns="0" tIns="0" rIns="0" bIns="0" rtlCol="0">
              <a:spAutoFit/>
            </a:bodyPr>
            <a:lstStyle/>
            <a:p>
              <a:pPr algn="r"/>
              <a:r>
                <a:rPr lang="en-US" sz="1400" b="0" dirty="0">
                  <a:solidFill>
                    <a:schemeClr val="bg1"/>
                  </a:solidFill>
                  <a:latin typeface="+mn-lt"/>
                  <a:cs typeface="Arial" panose="020B0604020202020204" pitchFamily="34" charset="0"/>
                </a:rPr>
                <a:t>1.0</a:t>
              </a:r>
            </a:p>
          </p:txBody>
        </p:sp>
        <p:sp>
          <p:nvSpPr>
            <p:cNvPr id="34" name="TextBox 33">
              <a:extLst>
                <a:ext uri="{FF2B5EF4-FFF2-40B4-BE49-F238E27FC236}">
                  <a16:creationId xmlns:a16="http://schemas.microsoft.com/office/drawing/2014/main" id="{E356704D-258C-0093-8FEA-8CD42775CEB7}"/>
                </a:ext>
              </a:extLst>
            </p:cNvPr>
            <p:cNvSpPr txBox="1"/>
            <p:nvPr/>
          </p:nvSpPr>
          <p:spPr>
            <a:xfrm>
              <a:off x="1072053" y="2653299"/>
              <a:ext cx="183932" cy="252971"/>
            </a:xfrm>
            <a:prstGeom prst="rect">
              <a:avLst/>
            </a:prstGeom>
            <a:noFill/>
          </p:spPr>
          <p:txBody>
            <a:bodyPr wrap="square" lIns="0" tIns="0" rIns="0" bIns="0" rtlCol="0">
              <a:spAutoFit/>
            </a:bodyPr>
            <a:lstStyle/>
            <a:p>
              <a:pPr algn="r"/>
              <a:r>
                <a:rPr lang="en-US" sz="1400" b="0" dirty="0">
                  <a:solidFill>
                    <a:schemeClr val="bg1"/>
                  </a:solidFill>
                  <a:latin typeface="+mn-lt"/>
                  <a:cs typeface="Arial" panose="020B0604020202020204" pitchFamily="34" charset="0"/>
                </a:rPr>
                <a:t>0.9</a:t>
              </a:r>
            </a:p>
          </p:txBody>
        </p:sp>
        <p:sp>
          <p:nvSpPr>
            <p:cNvPr id="35" name="TextBox 34">
              <a:extLst>
                <a:ext uri="{FF2B5EF4-FFF2-40B4-BE49-F238E27FC236}">
                  <a16:creationId xmlns:a16="http://schemas.microsoft.com/office/drawing/2014/main" id="{E3D03AA2-C3F2-950A-4CB9-F4F24F91BF14}"/>
                </a:ext>
              </a:extLst>
            </p:cNvPr>
            <p:cNvSpPr txBox="1"/>
            <p:nvPr/>
          </p:nvSpPr>
          <p:spPr>
            <a:xfrm>
              <a:off x="1072053" y="2913649"/>
              <a:ext cx="183932" cy="252971"/>
            </a:xfrm>
            <a:prstGeom prst="rect">
              <a:avLst/>
            </a:prstGeom>
            <a:noFill/>
          </p:spPr>
          <p:txBody>
            <a:bodyPr wrap="square" lIns="0" tIns="0" rIns="0" bIns="0" rtlCol="0">
              <a:spAutoFit/>
            </a:bodyPr>
            <a:lstStyle/>
            <a:p>
              <a:pPr algn="r"/>
              <a:r>
                <a:rPr lang="en-US" sz="1400" b="0" dirty="0">
                  <a:solidFill>
                    <a:schemeClr val="bg1"/>
                  </a:solidFill>
                  <a:latin typeface="+mn-lt"/>
                  <a:cs typeface="Arial" panose="020B0604020202020204" pitchFamily="34" charset="0"/>
                </a:rPr>
                <a:t>0.8</a:t>
              </a:r>
            </a:p>
          </p:txBody>
        </p:sp>
        <p:sp>
          <p:nvSpPr>
            <p:cNvPr id="36" name="TextBox 35">
              <a:extLst>
                <a:ext uri="{FF2B5EF4-FFF2-40B4-BE49-F238E27FC236}">
                  <a16:creationId xmlns:a16="http://schemas.microsoft.com/office/drawing/2014/main" id="{C79F85A8-AB37-B962-EEE7-954DDAB064BF}"/>
                </a:ext>
              </a:extLst>
            </p:cNvPr>
            <p:cNvSpPr txBox="1"/>
            <p:nvPr/>
          </p:nvSpPr>
          <p:spPr>
            <a:xfrm>
              <a:off x="1072053" y="3173999"/>
              <a:ext cx="183932" cy="252971"/>
            </a:xfrm>
            <a:prstGeom prst="rect">
              <a:avLst/>
            </a:prstGeom>
            <a:noFill/>
          </p:spPr>
          <p:txBody>
            <a:bodyPr wrap="square" lIns="0" tIns="0" rIns="0" bIns="0" rtlCol="0">
              <a:spAutoFit/>
            </a:bodyPr>
            <a:lstStyle/>
            <a:p>
              <a:pPr algn="r"/>
              <a:r>
                <a:rPr lang="en-US" sz="1400" b="0" dirty="0">
                  <a:solidFill>
                    <a:schemeClr val="bg1"/>
                  </a:solidFill>
                  <a:latin typeface="+mn-lt"/>
                  <a:cs typeface="Arial" panose="020B0604020202020204" pitchFamily="34" charset="0"/>
                </a:rPr>
                <a:t>0.7</a:t>
              </a:r>
            </a:p>
          </p:txBody>
        </p:sp>
        <p:sp>
          <p:nvSpPr>
            <p:cNvPr id="37" name="TextBox 36">
              <a:extLst>
                <a:ext uri="{FF2B5EF4-FFF2-40B4-BE49-F238E27FC236}">
                  <a16:creationId xmlns:a16="http://schemas.microsoft.com/office/drawing/2014/main" id="{232FDDFD-20EB-D617-713F-7F451AD4228F}"/>
                </a:ext>
              </a:extLst>
            </p:cNvPr>
            <p:cNvSpPr txBox="1"/>
            <p:nvPr/>
          </p:nvSpPr>
          <p:spPr>
            <a:xfrm>
              <a:off x="1072053" y="3434349"/>
              <a:ext cx="183932" cy="252971"/>
            </a:xfrm>
            <a:prstGeom prst="rect">
              <a:avLst/>
            </a:prstGeom>
            <a:noFill/>
          </p:spPr>
          <p:txBody>
            <a:bodyPr wrap="square" lIns="0" tIns="0" rIns="0" bIns="0" rtlCol="0">
              <a:spAutoFit/>
            </a:bodyPr>
            <a:lstStyle/>
            <a:p>
              <a:pPr algn="r"/>
              <a:r>
                <a:rPr lang="en-US" sz="1400" b="0" dirty="0">
                  <a:solidFill>
                    <a:schemeClr val="bg1"/>
                  </a:solidFill>
                  <a:latin typeface="+mn-lt"/>
                  <a:cs typeface="Arial" panose="020B0604020202020204" pitchFamily="34" charset="0"/>
                </a:rPr>
                <a:t>0.6</a:t>
              </a:r>
            </a:p>
          </p:txBody>
        </p:sp>
        <p:sp>
          <p:nvSpPr>
            <p:cNvPr id="38" name="TextBox 37">
              <a:extLst>
                <a:ext uri="{FF2B5EF4-FFF2-40B4-BE49-F238E27FC236}">
                  <a16:creationId xmlns:a16="http://schemas.microsoft.com/office/drawing/2014/main" id="{5E6B21F0-9091-7316-B3D1-58D4AB282A9A}"/>
                </a:ext>
              </a:extLst>
            </p:cNvPr>
            <p:cNvSpPr txBox="1"/>
            <p:nvPr/>
          </p:nvSpPr>
          <p:spPr>
            <a:xfrm>
              <a:off x="1072053" y="3691524"/>
              <a:ext cx="183932" cy="252971"/>
            </a:xfrm>
            <a:prstGeom prst="rect">
              <a:avLst/>
            </a:prstGeom>
            <a:noFill/>
          </p:spPr>
          <p:txBody>
            <a:bodyPr wrap="square" lIns="0" tIns="0" rIns="0" bIns="0" rtlCol="0">
              <a:spAutoFit/>
            </a:bodyPr>
            <a:lstStyle/>
            <a:p>
              <a:pPr algn="r"/>
              <a:r>
                <a:rPr lang="en-US" sz="1400" b="0" dirty="0">
                  <a:solidFill>
                    <a:schemeClr val="bg1"/>
                  </a:solidFill>
                  <a:latin typeface="+mn-lt"/>
                  <a:cs typeface="Arial" panose="020B0604020202020204" pitchFamily="34" charset="0"/>
                </a:rPr>
                <a:t>0.5</a:t>
              </a:r>
            </a:p>
          </p:txBody>
        </p:sp>
        <p:sp>
          <p:nvSpPr>
            <p:cNvPr id="39" name="TextBox 38">
              <a:extLst>
                <a:ext uri="{FF2B5EF4-FFF2-40B4-BE49-F238E27FC236}">
                  <a16:creationId xmlns:a16="http://schemas.microsoft.com/office/drawing/2014/main" id="{94628417-8120-C663-D289-38FB32197FA1}"/>
                </a:ext>
              </a:extLst>
            </p:cNvPr>
            <p:cNvSpPr txBox="1"/>
            <p:nvPr/>
          </p:nvSpPr>
          <p:spPr>
            <a:xfrm>
              <a:off x="1072053" y="3955049"/>
              <a:ext cx="183932" cy="252971"/>
            </a:xfrm>
            <a:prstGeom prst="rect">
              <a:avLst/>
            </a:prstGeom>
            <a:noFill/>
          </p:spPr>
          <p:txBody>
            <a:bodyPr wrap="square" lIns="0" tIns="0" rIns="0" bIns="0" rtlCol="0">
              <a:spAutoFit/>
            </a:bodyPr>
            <a:lstStyle/>
            <a:p>
              <a:pPr algn="r"/>
              <a:r>
                <a:rPr lang="en-US" sz="1400" b="0" dirty="0">
                  <a:solidFill>
                    <a:schemeClr val="bg1"/>
                  </a:solidFill>
                  <a:latin typeface="+mn-lt"/>
                  <a:cs typeface="Arial" panose="020B0604020202020204" pitchFamily="34" charset="0"/>
                </a:rPr>
                <a:t>0.4</a:t>
              </a:r>
            </a:p>
          </p:txBody>
        </p:sp>
        <p:sp>
          <p:nvSpPr>
            <p:cNvPr id="40" name="TextBox 39">
              <a:extLst>
                <a:ext uri="{FF2B5EF4-FFF2-40B4-BE49-F238E27FC236}">
                  <a16:creationId xmlns:a16="http://schemas.microsoft.com/office/drawing/2014/main" id="{2754413E-0EA9-476B-6345-587914F693D3}"/>
                </a:ext>
              </a:extLst>
            </p:cNvPr>
            <p:cNvSpPr txBox="1"/>
            <p:nvPr/>
          </p:nvSpPr>
          <p:spPr>
            <a:xfrm>
              <a:off x="1072053" y="4212223"/>
              <a:ext cx="183932" cy="252971"/>
            </a:xfrm>
            <a:prstGeom prst="rect">
              <a:avLst/>
            </a:prstGeom>
            <a:noFill/>
          </p:spPr>
          <p:txBody>
            <a:bodyPr wrap="square" lIns="0" tIns="0" rIns="0" bIns="0" rtlCol="0">
              <a:spAutoFit/>
            </a:bodyPr>
            <a:lstStyle/>
            <a:p>
              <a:pPr algn="r"/>
              <a:r>
                <a:rPr lang="en-US" sz="1400" b="0" dirty="0">
                  <a:solidFill>
                    <a:schemeClr val="bg1"/>
                  </a:solidFill>
                  <a:latin typeface="+mn-lt"/>
                  <a:cs typeface="Arial" panose="020B0604020202020204" pitchFamily="34" charset="0"/>
                </a:rPr>
                <a:t>0.3</a:t>
              </a:r>
            </a:p>
          </p:txBody>
        </p:sp>
        <p:sp>
          <p:nvSpPr>
            <p:cNvPr id="41" name="TextBox 40">
              <a:extLst>
                <a:ext uri="{FF2B5EF4-FFF2-40B4-BE49-F238E27FC236}">
                  <a16:creationId xmlns:a16="http://schemas.microsoft.com/office/drawing/2014/main" id="{3965162B-F726-2E71-4D58-A8539EEC7228}"/>
                </a:ext>
              </a:extLst>
            </p:cNvPr>
            <p:cNvSpPr txBox="1"/>
            <p:nvPr/>
          </p:nvSpPr>
          <p:spPr>
            <a:xfrm>
              <a:off x="1072053" y="4469399"/>
              <a:ext cx="183932" cy="252971"/>
            </a:xfrm>
            <a:prstGeom prst="rect">
              <a:avLst/>
            </a:prstGeom>
            <a:noFill/>
          </p:spPr>
          <p:txBody>
            <a:bodyPr wrap="square" lIns="0" tIns="0" rIns="0" bIns="0" rtlCol="0">
              <a:spAutoFit/>
            </a:bodyPr>
            <a:lstStyle/>
            <a:p>
              <a:pPr algn="r"/>
              <a:r>
                <a:rPr lang="en-US" sz="1400" b="0" dirty="0">
                  <a:solidFill>
                    <a:schemeClr val="bg1"/>
                  </a:solidFill>
                  <a:latin typeface="+mn-lt"/>
                  <a:cs typeface="Arial" panose="020B0604020202020204" pitchFamily="34" charset="0"/>
                </a:rPr>
                <a:t>0.2</a:t>
              </a:r>
            </a:p>
          </p:txBody>
        </p:sp>
        <p:sp>
          <p:nvSpPr>
            <p:cNvPr id="42" name="TextBox 41">
              <a:extLst>
                <a:ext uri="{FF2B5EF4-FFF2-40B4-BE49-F238E27FC236}">
                  <a16:creationId xmlns:a16="http://schemas.microsoft.com/office/drawing/2014/main" id="{80B93094-54E1-8276-E02C-E6AD725C3955}"/>
                </a:ext>
              </a:extLst>
            </p:cNvPr>
            <p:cNvSpPr txBox="1"/>
            <p:nvPr/>
          </p:nvSpPr>
          <p:spPr>
            <a:xfrm>
              <a:off x="1072053" y="4726574"/>
              <a:ext cx="183932" cy="252971"/>
            </a:xfrm>
            <a:prstGeom prst="rect">
              <a:avLst/>
            </a:prstGeom>
            <a:noFill/>
          </p:spPr>
          <p:txBody>
            <a:bodyPr wrap="square" lIns="0" tIns="0" rIns="0" bIns="0" rtlCol="0">
              <a:spAutoFit/>
            </a:bodyPr>
            <a:lstStyle/>
            <a:p>
              <a:pPr algn="r"/>
              <a:r>
                <a:rPr lang="en-US" sz="1400" b="0" dirty="0">
                  <a:solidFill>
                    <a:schemeClr val="bg1"/>
                  </a:solidFill>
                  <a:latin typeface="+mn-lt"/>
                  <a:cs typeface="Arial" panose="020B0604020202020204" pitchFamily="34" charset="0"/>
                </a:rPr>
                <a:t>0.1</a:t>
              </a:r>
            </a:p>
          </p:txBody>
        </p:sp>
        <p:sp>
          <p:nvSpPr>
            <p:cNvPr id="43" name="TextBox 42">
              <a:extLst>
                <a:ext uri="{FF2B5EF4-FFF2-40B4-BE49-F238E27FC236}">
                  <a16:creationId xmlns:a16="http://schemas.microsoft.com/office/drawing/2014/main" id="{6DDF3DDF-8F12-96EB-020E-D9002A4652D0}"/>
                </a:ext>
              </a:extLst>
            </p:cNvPr>
            <p:cNvSpPr txBox="1"/>
            <p:nvPr/>
          </p:nvSpPr>
          <p:spPr>
            <a:xfrm>
              <a:off x="1072053" y="4986924"/>
              <a:ext cx="183932" cy="252971"/>
            </a:xfrm>
            <a:prstGeom prst="rect">
              <a:avLst/>
            </a:prstGeom>
            <a:noFill/>
          </p:spPr>
          <p:txBody>
            <a:bodyPr wrap="square" lIns="0" tIns="0" rIns="0" bIns="0" rtlCol="0">
              <a:spAutoFit/>
            </a:bodyPr>
            <a:lstStyle/>
            <a:p>
              <a:pPr algn="r"/>
              <a:r>
                <a:rPr lang="en-US" sz="1400" b="0" dirty="0">
                  <a:solidFill>
                    <a:schemeClr val="bg1"/>
                  </a:solidFill>
                  <a:latin typeface="+mn-lt"/>
                  <a:cs typeface="Arial" panose="020B0604020202020204" pitchFamily="34" charset="0"/>
                </a:rPr>
                <a:t>0.0</a:t>
              </a:r>
            </a:p>
          </p:txBody>
        </p:sp>
      </p:grpSp>
      <p:sp>
        <p:nvSpPr>
          <p:cNvPr id="9281" name="TextBox 9280">
            <a:extLst>
              <a:ext uri="{FF2B5EF4-FFF2-40B4-BE49-F238E27FC236}">
                <a16:creationId xmlns:a16="http://schemas.microsoft.com/office/drawing/2014/main" id="{C6A82495-EA89-927B-3C47-0F2A9BD82924}"/>
              </a:ext>
            </a:extLst>
          </p:cNvPr>
          <p:cNvSpPr txBox="1"/>
          <p:nvPr/>
        </p:nvSpPr>
        <p:spPr>
          <a:xfrm>
            <a:off x="3690693" y="2563309"/>
            <a:ext cx="2015885" cy="523220"/>
          </a:xfrm>
          <a:prstGeom prst="rect">
            <a:avLst/>
          </a:prstGeom>
          <a:noFill/>
        </p:spPr>
        <p:txBody>
          <a:bodyPr wrap="square" rtlCol="0">
            <a:spAutoFit/>
          </a:bodyPr>
          <a:lstStyle/>
          <a:p>
            <a:r>
              <a:rPr lang="en-US" sz="1400" b="1" dirty="0">
                <a:solidFill>
                  <a:schemeClr val="bg1"/>
                </a:solidFill>
                <a:latin typeface="+mn-lt"/>
                <a:cs typeface="Arial" panose="020B0604020202020204" pitchFamily="34" charset="0"/>
              </a:rPr>
              <a:t>Median PFS: </a:t>
            </a:r>
            <a:br>
              <a:rPr lang="en-US" sz="1400" b="1" dirty="0">
                <a:solidFill>
                  <a:schemeClr val="bg1"/>
                </a:solidFill>
                <a:latin typeface="+mn-lt"/>
                <a:cs typeface="Arial" panose="020B0604020202020204" pitchFamily="34" charset="0"/>
              </a:rPr>
            </a:br>
            <a:r>
              <a:rPr lang="en-US" sz="1400" b="0" dirty="0">
                <a:solidFill>
                  <a:schemeClr val="bg1"/>
                </a:solidFill>
                <a:latin typeface="+mn-lt"/>
                <a:cs typeface="Arial" panose="020B0604020202020204" pitchFamily="34" charset="0"/>
              </a:rPr>
              <a:t>5.6 mo (95% CI: 3.9-8.1)</a:t>
            </a:r>
          </a:p>
        </p:txBody>
      </p:sp>
      <p:grpSp>
        <p:nvGrpSpPr>
          <p:cNvPr id="9394" name="Group 9393">
            <a:extLst>
              <a:ext uri="{FF2B5EF4-FFF2-40B4-BE49-F238E27FC236}">
                <a16:creationId xmlns:a16="http://schemas.microsoft.com/office/drawing/2014/main" id="{AE62455C-6DAC-A32B-6AA6-B6C6F4C2EB4C}"/>
              </a:ext>
            </a:extLst>
          </p:cNvPr>
          <p:cNvGrpSpPr/>
          <p:nvPr/>
        </p:nvGrpSpPr>
        <p:grpSpPr>
          <a:xfrm>
            <a:off x="500323" y="4977330"/>
            <a:ext cx="5479364" cy="560366"/>
            <a:chOff x="500323" y="4901705"/>
            <a:chExt cx="5479364" cy="560366"/>
          </a:xfrm>
        </p:grpSpPr>
        <p:sp>
          <p:nvSpPr>
            <p:cNvPr id="12" name="TextBox 11">
              <a:extLst>
                <a:ext uri="{FF2B5EF4-FFF2-40B4-BE49-F238E27FC236}">
                  <a16:creationId xmlns:a16="http://schemas.microsoft.com/office/drawing/2014/main" id="{B9B75EF6-DFAB-C2BE-714E-16C39DB98F13}"/>
                </a:ext>
              </a:extLst>
            </p:cNvPr>
            <p:cNvSpPr txBox="1"/>
            <p:nvPr/>
          </p:nvSpPr>
          <p:spPr>
            <a:xfrm>
              <a:off x="1289010" y="5277405"/>
              <a:ext cx="159390"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21</a:t>
              </a:r>
            </a:p>
          </p:txBody>
        </p:sp>
        <p:sp>
          <p:nvSpPr>
            <p:cNvPr id="13" name="TextBox 12">
              <a:extLst>
                <a:ext uri="{FF2B5EF4-FFF2-40B4-BE49-F238E27FC236}">
                  <a16:creationId xmlns:a16="http://schemas.microsoft.com/office/drawing/2014/main" id="{3308A4F4-D56F-0155-EAE7-BF56304B2748}"/>
                </a:ext>
              </a:extLst>
            </p:cNvPr>
            <p:cNvSpPr txBox="1"/>
            <p:nvPr/>
          </p:nvSpPr>
          <p:spPr>
            <a:xfrm>
              <a:off x="1540748" y="5277405"/>
              <a:ext cx="159390"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19</a:t>
              </a:r>
            </a:p>
          </p:txBody>
        </p:sp>
        <p:sp>
          <p:nvSpPr>
            <p:cNvPr id="14" name="TextBox 13">
              <a:extLst>
                <a:ext uri="{FF2B5EF4-FFF2-40B4-BE49-F238E27FC236}">
                  <a16:creationId xmlns:a16="http://schemas.microsoft.com/office/drawing/2014/main" id="{9CC8360D-F500-41C9-9CA6-472180495E34}"/>
                </a:ext>
              </a:extLst>
            </p:cNvPr>
            <p:cNvSpPr txBox="1"/>
            <p:nvPr/>
          </p:nvSpPr>
          <p:spPr>
            <a:xfrm>
              <a:off x="1792486" y="5277405"/>
              <a:ext cx="159390"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16</a:t>
              </a:r>
            </a:p>
          </p:txBody>
        </p:sp>
        <p:sp>
          <p:nvSpPr>
            <p:cNvPr id="15" name="TextBox 14">
              <a:extLst>
                <a:ext uri="{FF2B5EF4-FFF2-40B4-BE49-F238E27FC236}">
                  <a16:creationId xmlns:a16="http://schemas.microsoft.com/office/drawing/2014/main" id="{5B482659-DF46-0AD2-73D8-5A2BBEF77629}"/>
                </a:ext>
              </a:extLst>
            </p:cNvPr>
            <p:cNvSpPr txBox="1"/>
            <p:nvPr/>
          </p:nvSpPr>
          <p:spPr>
            <a:xfrm>
              <a:off x="2044224" y="5277405"/>
              <a:ext cx="159390"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14</a:t>
              </a:r>
            </a:p>
          </p:txBody>
        </p:sp>
        <p:sp>
          <p:nvSpPr>
            <p:cNvPr id="16" name="TextBox 15">
              <a:extLst>
                <a:ext uri="{FF2B5EF4-FFF2-40B4-BE49-F238E27FC236}">
                  <a16:creationId xmlns:a16="http://schemas.microsoft.com/office/drawing/2014/main" id="{4A1CAD50-2023-CC78-F0BC-89F5B7EA5A50}"/>
                </a:ext>
              </a:extLst>
            </p:cNvPr>
            <p:cNvSpPr txBox="1"/>
            <p:nvPr/>
          </p:nvSpPr>
          <p:spPr>
            <a:xfrm>
              <a:off x="2295962" y="5277405"/>
              <a:ext cx="159390"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12</a:t>
              </a:r>
            </a:p>
          </p:txBody>
        </p:sp>
        <p:sp>
          <p:nvSpPr>
            <p:cNvPr id="17" name="TextBox 16">
              <a:extLst>
                <a:ext uri="{FF2B5EF4-FFF2-40B4-BE49-F238E27FC236}">
                  <a16:creationId xmlns:a16="http://schemas.microsoft.com/office/drawing/2014/main" id="{51A68661-8CE7-D68F-28CA-99DD3EE1E058}"/>
                </a:ext>
              </a:extLst>
            </p:cNvPr>
            <p:cNvSpPr txBox="1"/>
            <p:nvPr/>
          </p:nvSpPr>
          <p:spPr>
            <a:xfrm>
              <a:off x="2547700" y="5277405"/>
              <a:ext cx="159390"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10</a:t>
              </a:r>
            </a:p>
          </p:txBody>
        </p:sp>
        <p:sp>
          <p:nvSpPr>
            <p:cNvPr id="18" name="TextBox 17">
              <a:extLst>
                <a:ext uri="{FF2B5EF4-FFF2-40B4-BE49-F238E27FC236}">
                  <a16:creationId xmlns:a16="http://schemas.microsoft.com/office/drawing/2014/main" id="{D127D635-7E06-34EC-B858-D4ADC26BDCB8}"/>
                </a:ext>
              </a:extLst>
            </p:cNvPr>
            <p:cNvSpPr txBox="1"/>
            <p:nvPr/>
          </p:nvSpPr>
          <p:spPr>
            <a:xfrm>
              <a:off x="2799438" y="5277405"/>
              <a:ext cx="159390"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7</a:t>
              </a:r>
            </a:p>
          </p:txBody>
        </p:sp>
        <p:sp>
          <p:nvSpPr>
            <p:cNvPr id="19" name="TextBox 18">
              <a:extLst>
                <a:ext uri="{FF2B5EF4-FFF2-40B4-BE49-F238E27FC236}">
                  <a16:creationId xmlns:a16="http://schemas.microsoft.com/office/drawing/2014/main" id="{95137736-7BC6-C213-C433-F6DB3B6DC94B}"/>
                </a:ext>
              </a:extLst>
            </p:cNvPr>
            <p:cNvSpPr txBox="1"/>
            <p:nvPr/>
          </p:nvSpPr>
          <p:spPr>
            <a:xfrm>
              <a:off x="3051176" y="5277405"/>
              <a:ext cx="159390"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7</a:t>
              </a:r>
            </a:p>
          </p:txBody>
        </p:sp>
        <p:sp>
          <p:nvSpPr>
            <p:cNvPr id="20" name="TextBox 19">
              <a:extLst>
                <a:ext uri="{FF2B5EF4-FFF2-40B4-BE49-F238E27FC236}">
                  <a16:creationId xmlns:a16="http://schemas.microsoft.com/office/drawing/2014/main" id="{756DAFAE-2480-2344-160D-2359C4719ACA}"/>
                </a:ext>
              </a:extLst>
            </p:cNvPr>
            <p:cNvSpPr txBox="1"/>
            <p:nvPr/>
          </p:nvSpPr>
          <p:spPr>
            <a:xfrm>
              <a:off x="3302914" y="5277405"/>
              <a:ext cx="159390"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5</a:t>
              </a:r>
            </a:p>
          </p:txBody>
        </p:sp>
        <p:sp>
          <p:nvSpPr>
            <p:cNvPr id="21" name="TextBox 20">
              <a:extLst>
                <a:ext uri="{FF2B5EF4-FFF2-40B4-BE49-F238E27FC236}">
                  <a16:creationId xmlns:a16="http://schemas.microsoft.com/office/drawing/2014/main" id="{39203C42-E496-C110-2740-8A94BC8743EF}"/>
                </a:ext>
              </a:extLst>
            </p:cNvPr>
            <p:cNvSpPr txBox="1"/>
            <p:nvPr/>
          </p:nvSpPr>
          <p:spPr>
            <a:xfrm>
              <a:off x="3554652" y="5277405"/>
              <a:ext cx="159390"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3</a:t>
              </a:r>
            </a:p>
          </p:txBody>
        </p:sp>
        <p:sp>
          <p:nvSpPr>
            <p:cNvPr id="22" name="TextBox 21">
              <a:extLst>
                <a:ext uri="{FF2B5EF4-FFF2-40B4-BE49-F238E27FC236}">
                  <a16:creationId xmlns:a16="http://schemas.microsoft.com/office/drawing/2014/main" id="{E68E54F9-983E-31E2-536D-40D4DDC3B6AC}"/>
                </a:ext>
              </a:extLst>
            </p:cNvPr>
            <p:cNvSpPr txBox="1"/>
            <p:nvPr/>
          </p:nvSpPr>
          <p:spPr>
            <a:xfrm>
              <a:off x="3806390" y="5277405"/>
              <a:ext cx="159390"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2</a:t>
              </a:r>
            </a:p>
          </p:txBody>
        </p:sp>
        <p:sp>
          <p:nvSpPr>
            <p:cNvPr id="23" name="TextBox 22">
              <a:extLst>
                <a:ext uri="{FF2B5EF4-FFF2-40B4-BE49-F238E27FC236}">
                  <a16:creationId xmlns:a16="http://schemas.microsoft.com/office/drawing/2014/main" id="{43AF14EB-FDC7-13E2-84FE-F02A8E50BA17}"/>
                </a:ext>
              </a:extLst>
            </p:cNvPr>
            <p:cNvSpPr txBox="1"/>
            <p:nvPr/>
          </p:nvSpPr>
          <p:spPr>
            <a:xfrm>
              <a:off x="4058128" y="5277405"/>
              <a:ext cx="159390"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0</a:t>
              </a:r>
            </a:p>
          </p:txBody>
        </p:sp>
        <p:sp>
          <p:nvSpPr>
            <p:cNvPr id="24" name="TextBox 23">
              <a:extLst>
                <a:ext uri="{FF2B5EF4-FFF2-40B4-BE49-F238E27FC236}">
                  <a16:creationId xmlns:a16="http://schemas.microsoft.com/office/drawing/2014/main" id="{A7723C8D-B779-4B0A-B461-8C35147316CC}"/>
                </a:ext>
              </a:extLst>
            </p:cNvPr>
            <p:cNvSpPr txBox="1"/>
            <p:nvPr/>
          </p:nvSpPr>
          <p:spPr>
            <a:xfrm>
              <a:off x="4309866" y="5277405"/>
              <a:ext cx="159390"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0</a:t>
              </a:r>
            </a:p>
          </p:txBody>
        </p:sp>
        <p:sp>
          <p:nvSpPr>
            <p:cNvPr id="25" name="TextBox 24">
              <a:extLst>
                <a:ext uri="{FF2B5EF4-FFF2-40B4-BE49-F238E27FC236}">
                  <a16:creationId xmlns:a16="http://schemas.microsoft.com/office/drawing/2014/main" id="{3EEA37C8-B24A-D488-D652-2F880610BEE1}"/>
                </a:ext>
              </a:extLst>
            </p:cNvPr>
            <p:cNvSpPr txBox="1"/>
            <p:nvPr/>
          </p:nvSpPr>
          <p:spPr>
            <a:xfrm>
              <a:off x="4561604" y="5277405"/>
              <a:ext cx="159390"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0</a:t>
              </a:r>
            </a:p>
          </p:txBody>
        </p:sp>
        <p:sp>
          <p:nvSpPr>
            <p:cNvPr id="26" name="TextBox 25">
              <a:extLst>
                <a:ext uri="{FF2B5EF4-FFF2-40B4-BE49-F238E27FC236}">
                  <a16:creationId xmlns:a16="http://schemas.microsoft.com/office/drawing/2014/main" id="{E739E3A3-B362-2A80-C4CF-E1D2CFF713F7}"/>
                </a:ext>
              </a:extLst>
            </p:cNvPr>
            <p:cNvSpPr txBox="1"/>
            <p:nvPr/>
          </p:nvSpPr>
          <p:spPr>
            <a:xfrm>
              <a:off x="4813342" y="5277405"/>
              <a:ext cx="159390"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0</a:t>
              </a:r>
            </a:p>
          </p:txBody>
        </p:sp>
        <p:sp>
          <p:nvSpPr>
            <p:cNvPr id="27" name="TextBox 26">
              <a:extLst>
                <a:ext uri="{FF2B5EF4-FFF2-40B4-BE49-F238E27FC236}">
                  <a16:creationId xmlns:a16="http://schemas.microsoft.com/office/drawing/2014/main" id="{9B45B46A-F392-1863-9D7C-B3365FD00FC4}"/>
                </a:ext>
              </a:extLst>
            </p:cNvPr>
            <p:cNvSpPr txBox="1"/>
            <p:nvPr/>
          </p:nvSpPr>
          <p:spPr>
            <a:xfrm>
              <a:off x="5065080" y="5277405"/>
              <a:ext cx="159390"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0</a:t>
              </a:r>
            </a:p>
          </p:txBody>
        </p:sp>
        <p:sp>
          <p:nvSpPr>
            <p:cNvPr id="28" name="TextBox 27">
              <a:extLst>
                <a:ext uri="{FF2B5EF4-FFF2-40B4-BE49-F238E27FC236}">
                  <a16:creationId xmlns:a16="http://schemas.microsoft.com/office/drawing/2014/main" id="{D9172F70-06A2-A571-1810-450EC0B0FE9A}"/>
                </a:ext>
              </a:extLst>
            </p:cNvPr>
            <p:cNvSpPr txBox="1"/>
            <p:nvPr/>
          </p:nvSpPr>
          <p:spPr>
            <a:xfrm>
              <a:off x="5316818" y="5277405"/>
              <a:ext cx="159390"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0</a:t>
              </a:r>
            </a:p>
          </p:txBody>
        </p:sp>
        <p:sp>
          <p:nvSpPr>
            <p:cNvPr id="29" name="TextBox 28">
              <a:extLst>
                <a:ext uri="{FF2B5EF4-FFF2-40B4-BE49-F238E27FC236}">
                  <a16:creationId xmlns:a16="http://schemas.microsoft.com/office/drawing/2014/main" id="{62BE36E1-BC4A-AD96-F2BF-7466EF78E208}"/>
                </a:ext>
              </a:extLst>
            </p:cNvPr>
            <p:cNvSpPr txBox="1"/>
            <p:nvPr/>
          </p:nvSpPr>
          <p:spPr>
            <a:xfrm>
              <a:off x="5568556" y="5277405"/>
              <a:ext cx="159390"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0</a:t>
              </a:r>
            </a:p>
          </p:txBody>
        </p:sp>
        <p:sp>
          <p:nvSpPr>
            <p:cNvPr id="30" name="TextBox 29">
              <a:extLst>
                <a:ext uri="{FF2B5EF4-FFF2-40B4-BE49-F238E27FC236}">
                  <a16:creationId xmlns:a16="http://schemas.microsoft.com/office/drawing/2014/main" id="{329E6575-C7C9-315C-B5CC-90B6BF8C60DD}"/>
                </a:ext>
              </a:extLst>
            </p:cNvPr>
            <p:cNvSpPr txBox="1"/>
            <p:nvPr/>
          </p:nvSpPr>
          <p:spPr>
            <a:xfrm>
              <a:off x="5820297" y="5277405"/>
              <a:ext cx="159390"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0</a:t>
              </a:r>
            </a:p>
          </p:txBody>
        </p:sp>
        <p:sp>
          <p:nvSpPr>
            <p:cNvPr id="9365" name="TextBox 9364">
              <a:extLst>
                <a:ext uri="{FF2B5EF4-FFF2-40B4-BE49-F238E27FC236}">
                  <a16:creationId xmlns:a16="http://schemas.microsoft.com/office/drawing/2014/main" id="{04865660-92AC-FFC9-939A-97F2C53577C6}"/>
                </a:ext>
              </a:extLst>
            </p:cNvPr>
            <p:cNvSpPr txBox="1"/>
            <p:nvPr/>
          </p:nvSpPr>
          <p:spPr>
            <a:xfrm>
              <a:off x="500323" y="4901705"/>
              <a:ext cx="714106" cy="553998"/>
            </a:xfrm>
            <a:prstGeom prst="rect">
              <a:avLst/>
            </a:prstGeom>
            <a:noFill/>
          </p:spPr>
          <p:txBody>
            <a:bodyPr wrap="none" lIns="0" tIns="0" rIns="0" bIns="0" rtlCol="0">
              <a:spAutoFit/>
            </a:bodyPr>
            <a:lstStyle/>
            <a:p>
              <a:pPr algn="r"/>
              <a:br>
                <a:rPr lang="en-US" sz="1200" b="1" dirty="0">
                  <a:solidFill>
                    <a:schemeClr val="bg1"/>
                  </a:solidFill>
                  <a:latin typeface="+mn-lt"/>
                  <a:cs typeface="Arial" panose="020B0604020202020204" pitchFamily="34" charset="0"/>
                </a:rPr>
              </a:br>
              <a:r>
                <a:rPr lang="en-US" sz="1200" b="1" dirty="0">
                  <a:solidFill>
                    <a:schemeClr val="bg1"/>
                  </a:solidFill>
                  <a:latin typeface="+mn-lt"/>
                  <a:cs typeface="Arial" panose="020B0604020202020204" pitchFamily="34" charset="0"/>
                </a:rPr>
                <a:t>Patients at </a:t>
              </a:r>
            </a:p>
            <a:p>
              <a:pPr algn="r"/>
              <a:r>
                <a:rPr lang="en-US" sz="1200" b="1" dirty="0">
                  <a:solidFill>
                    <a:schemeClr val="bg1"/>
                  </a:solidFill>
                  <a:latin typeface="+mn-lt"/>
                  <a:cs typeface="Arial" panose="020B0604020202020204" pitchFamily="34" charset="0"/>
                </a:rPr>
                <a:t>Risk, n</a:t>
              </a:r>
            </a:p>
          </p:txBody>
        </p:sp>
      </p:grpSp>
      <p:sp>
        <p:nvSpPr>
          <p:cNvPr id="9367" name="TextBox 9366">
            <a:extLst>
              <a:ext uri="{FF2B5EF4-FFF2-40B4-BE49-F238E27FC236}">
                <a16:creationId xmlns:a16="http://schemas.microsoft.com/office/drawing/2014/main" id="{F23951B3-8454-638D-FEB2-946540090A94}"/>
              </a:ext>
            </a:extLst>
          </p:cNvPr>
          <p:cNvSpPr txBox="1"/>
          <p:nvPr/>
        </p:nvSpPr>
        <p:spPr bwMode="auto">
          <a:xfrm>
            <a:off x="1319398" y="1902019"/>
            <a:ext cx="44735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Progression-Free Survival: I-</a:t>
            </a:r>
            <a:r>
              <a:rPr lang="en-US" dirty="0" err="1">
                <a:solidFill>
                  <a:schemeClr val="bg1"/>
                </a:solidFill>
                <a:latin typeface="Calibri" panose="020F0502020204030204" pitchFamily="34" charset="0"/>
              </a:rPr>
              <a:t>DXd</a:t>
            </a:r>
            <a:r>
              <a:rPr lang="en-US" dirty="0">
                <a:solidFill>
                  <a:schemeClr val="bg1"/>
                </a:solidFill>
                <a:latin typeface="Calibri" panose="020F0502020204030204" pitchFamily="34" charset="0"/>
              </a:rPr>
              <a:t> ≥6.4 mg/kg  </a:t>
            </a:r>
          </a:p>
        </p:txBody>
      </p:sp>
      <p:grpSp>
        <p:nvGrpSpPr>
          <p:cNvPr id="9434" name="Group 9433">
            <a:extLst>
              <a:ext uri="{FF2B5EF4-FFF2-40B4-BE49-F238E27FC236}">
                <a16:creationId xmlns:a16="http://schemas.microsoft.com/office/drawing/2014/main" id="{CD8632F0-7EDB-152F-0D2A-550A94D4F2E7}"/>
              </a:ext>
            </a:extLst>
          </p:cNvPr>
          <p:cNvGrpSpPr/>
          <p:nvPr/>
        </p:nvGrpSpPr>
        <p:grpSpPr>
          <a:xfrm>
            <a:off x="7084427" y="2403369"/>
            <a:ext cx="2341773" cy="2271915"/>
            <a:chOff x="7084427" y="2403369"/>
            <a:chExt cx="2341773" cy="2271915"/>
          </a:xfrm>
        </p:grpSpPr>
        <p:grpSp>
          <p:nvGrpSpPr>
            <p:cNvPr id="9433" name="Group 9432">
              <a:extLst>
                <a:ext uri="{FF2B5EF4-FFF2-40B4-BE49-F238E27FC236}">
                  <a16:creationId xmlns:a16="http://schemas.microsoft.com/office/drawing/2014/main" id="{F8A42146-9180-80BD-5809-CEDB7384B3AC}"/>
                </a:ext>
              </a:extLst>
            </p:cNvPr>
            <p:cNvGrpSpPr/>
            <p:nvPr/>
          </p:nvGrpSpPr>
          <p:grpSpPr>
            <a:xfrm>
              <a:off x="7473699" y="2403369"/>
              <a:ext cx="1926172" cy="1487373"/>
              <a:chOff x="7473699" y="2403369"/>
              <a:chExt cx="1926172" cy="1487373"/>
            </a:xfrm>
          </p:grpSpPr>
          <p:grpSp>
            <p:nvGrpSpPr>
              <p:cNvPr id="9398" name="Graphic 1">
                <a:extLst>
                  <a:ext uri="{FF2B5EF4-FFF2-40B4-BE49-F238E27FC236}">
                    <a16:creationId xmlns:a16="http://schemas.microsoft.com/office/drawing/2014/main" id="{07A76220-8992-F901-6461-0D8E37E9C7F3}"/>
                  </a:ext>
                </a:extLst>
              </p:cNvPr>
              <p:cNvGrpSpPr/>
              <p:nvPr/>
            </p:nvGrpSpPr>
            <p:grpSpPr>
              <a:xfrm>
                <a:off x="7473699" y="2403369"/>
                <a:ext cx="91440" cy="137160"/>
                <a:chOff x="7660022" y="2451073"/>
                <a:chExt cx="44720" cy="42252"/>
              </a:xfrm>
            </p:grpSpPr>
            <p:sp>
              <p:nvSpPr>
                <p:cNvPr id="9399" name="Freeform 9398">
                  <a:extLst>
                    <a:ext uri="{FF2B5EF4-FFF2-40B4-BE49-F238E27FC236}">
                      <a16:creationId xmlns:a16="http://schemas.microsoft.com/office/drawing/2014/main" id="{A2370CEA-7997-183A-55B8-C3D85BB607FD}"/>
                    </a:ext>
                  </a:extLst>
                </p:cNvPr>
                <p:cNvSpPr/>
                <p:nvPr/>
              </p:nvSpPr>
              <p:spPr>
                <a:xfrm>
                  <a:off x="7682406" y="2451073"/>
                  <a:ext cx="4692" cy="42252"/>
                </a:xfrm>
                <a:custGeom>
                  <a:avLst/>
                  <a:gdLst>
                    <a:gd name="connsiteX0" fmla="*/ 86 w 4692"/>
                    <a:gd name="connsiteY0" fmla="*/ 0 h 42252"/>
                    <a:gd name="connsiteX1" fmla="*/ 86 w 4692"/>
                    <a:gd name="connsiteY1" fmla="*/ 42252 h 42252"/>
                  </a:gdLst>
                  <a:ahLst/>
                  <a:cxnLst>
                    <a:cxn ang="0">
                      <a:pos x="connsiteX0" y="connsiteY0"/>
                    </a:cxn>
                    <a:cxn ang="0">
                      <a:pos x="connsiteX1" y="connsiteY1"/>
                    </a:cxn>
                  </a:cxnLst>
                  <a:rect l="l" t="t" r="r" b="b"/>
                  <a:pathLst>
                    <a:path w="4692" h="42252">
                      <a:moveTo>
                        <a:pt x="86" y="0"/>
                      </a:moveTo>
                      <a:lnTo>
                        <a:pt x="86" y="42252"/>
                      </a:lnTo>
                    </a:path>
                  </a:pathLst>
                </a:custGeom>
                <a:ln w="28575" cap="flat">
                  <a:solidFill>
                    <a:schemeClr val="accent1"/>
                  </a:solidFill>
                  <a:prstDash val="solid"/>
                  <a:miter/>
                </a:ln>
              </p:spPr>
              <p:txBody>
                <a:bodyPr rtlCol="0" anchor="ctr"/>
                <a:lstStyle/>
                <a:p>
                  <a:endParaRPr lang="en-US"/>
                </a:p>
              </p:txBody>
            </p:sp>
            <p:sp>
              <p:nvSpPr>
                <p:cNvPr id="9400" name="Freeform 9399">
                  <a:extLst>
                    <a:ext uri="{FF2B5EF4-FFF2-40B4-BE49-F238E27FC236}">
                      <a16:creationId xmlns:a16="http://schemas.microsoft.com/office/drawing/2014/main" id="{E257DC60-9919-72B3-CAC5-773F798613D5}"/>
                    </a:ext>
                  </a:extLst>
                </p:cNvPr>
                <p:cNvSpPr/>
                <p:nvPr/>
              </p:nvSpPr>
              <p:spPr>
                <a:xfrm>
                  <a:off x="7660022" y="2472221"/>
                  <a:ext cx="44720" cy="4433"/>
                </a:xfrm>
                <a:custGeom>
                  <a:avLst/>
                  <a:gdLst>
                    <a:gd name="connsiteX0" fmla="*/ 44807 w 44720"/>
                    <a:gd name="connsiteY0" fmla="*/ 0 h 4433"/>
                    <a:gd name="connsiteX1" fmla="*/ 86 w 44720"/>
                    <a:gd name="connsiteY1" fmla="*/ 0 h 4433"/>
                  </a:gdLst>
                  <a:ahLst/>
                  <a:cxnLst>
                    <a:cxn ang="0">
                      <a:pos x="connsiteX0" y="connsiteY0"/>
                    </a:cxn>
                    <a:cxn ang="0">
                      <a:pos x="connsiteX1" y="connsiteY1"/>
                    </a:cxn>
                  </a:cxnLst>
                  <a:rect l="l" t="t" r="r" b="b"/>
                  <a:pathLst>
                    <a:path w="44720" h="4433">
                      <a:moveTo>
                        <a:pt x="44807" y="0"/>
                      </a:moveTo>
                      <a:lnTo>
                        <a:pt x="86" y="0"/>
                      </a:lnTo>
                    </a:path>
                  </a:pathLst>
                </a:custGeom>
                <a:ln w="28575" cap="flat">
                  <a:solidFill>
                    <a:schemeClr val="accent1"/>
                  </a:solidFill>
                  <a:prstDash val="solid"/>
                  <a:miter/>
                </a:ln>
              </p:spPr>
              <p:txBody>
                <a:bodyPr rtlCol="0" anchor="ctr"/>
                <a:lstStyle/>
                <a:p>
                  <a:endParaRPr lang="en-US"/>
                </a:p>
              </p:txBody>
            </p:sp>
          </p:grpSp>
          <p:grpSp>
            <p:nvGrpSpPr>
              <p:cNvPr id="9401" name="Graphic 1">
                <a:extLst>
                  <a:ext uri="{FF2B5EF4-FFF2-40B4-BE49-F238E27FC236}">
                    <a16:creationId xmlns:a16="http://schemas.microsoft.com/office/drawing/2014/main" id="{3F0EE434-282C-D6AA-10C7-78C385D8B7F6}"/>
                  </a:ext>
                </a:extLst>
              </p:cNvPr>
              <p:cNvGrpSpPr/>
              <p:nvPr/>
            </p:nvGrpSpPr>
            <p:grpSpPr>
              <a:xfrm>
                <a:off x="7592564" y="2513943"/>
                <a:ext cx="91440" cy="137160"/>
                <a:chOff x="7778887" y="2561647"/>
                <a:chExt cx="44720" cy="42252"/>
              </a:xfrm>
            </p:grpSpPr>
            <p:sp>
              <p:nvSpPr>
                <p:cNvPr id="9402" name="Freeform 9401">
                  <a:extLst>
                    <a:ext uri="{FF2B5EF4-FFF2-40B4-BE49-F238E27FC236}">
                      <a16:creationId xmlns:a16="http://schemas.microsoft.com/office/drawing/2014/main" id="{EAA84F0C-9C19-4D44-B7BB-950D18B50C92}"/>
                    </a:ext>
                  </a:extLst>
                </p:cNvPr>
                <p:cNvSpPr/>
                <p:nvPr/>
              </p:nvSpPr>
              <p:spPr>
                <a:xfrm>
                  <a:off x="7801271" y="2561647"/>
                  <a:ext cx="4692" cy="42252"/>
                </a:xfrm>
                <a:custGeom>
                  <a:avLst/>
                  <a:gdLst>
                    <a:gd name="connsiteX0" fmla="*/ 111 w 4692"/>
                    <a:gd name="connsiteY0" fmla="*/ 25 h 42252"/>
                    <a:gd name="connsiteX1" fmla="*/ 111 w 4692"/>
                    <a:gd name="connsiteY1" fmla="*/ 42277 h 42252"/>
                  </a:gdLst>
                  <a:ahLst/>
                  <a:cxnLst>
                    <a:cxn ang="0">
                      <a:pos x="connsiteX0" y="connsiteY0"/>
                    </a:cxn>
                    <a:cxn ang="0">
                      <a:pos x="connsiteX1" y="connsiteY1"/>
                    </a:cxn>
                  </a:cxnLst>
                  <a:rect l="l" t="t" r="r" b="b"/>
                  <a:pathLst>
                    <a:path w="4692" h="42252">
                      <a:moveTo>
                        <a:pt x="111" y="25"/>
                      </a:moveTo>
                      <a:lnTo>
                        <a:pt x="111" y="42277"/>
                      </a:lnTo>
                    </a:path>
                  </a:pathLst>
                </a:custGeom>
                <a:ln w="28575" cap="flat">
                  <a:solidFill>
                    <a:schemeClr val="accent1"/>
                  </a:solidFill>
                  <a:prstDash val="solid"/>
                  <a:miter/>
                </a:ln>
              </p:spPr>
              <p:txBody>
                <a:bodyPr rtlCol="0" anchor="ctr"/>
                <a:lstStyle/>
                <a:p>
                  <a:endParaRPr lang="en-US"/>
                </a:p>
              </p:txBody>
            </p:sp>
            <p:sp>
              <p:nvSpPr>
                <p:cNvPr id="9403" name="Freeform 9402">
                  <a:extLst>
                    <a:ext uri="{FF2B5EF4-FFF2-40B4-BE49-F238E27FC236}">
                      <a16:creationId xmlns:a16="http://schemas.microsoft.com/office/drawing/2014/main" id="{004DC1FB-73CD-28B6-BD08-22F7789F1337}"/>
                    </a:ext>
                  </a:extLst>
                </p:cNvPr>
                <p:cNvSpPr/>
                <p:nvPr/>
              </p:nvSpPr>
              <p:spPr>
                <a:xfrm>
                  <a:off x="7778887" y="2582795"/>
                  <a:ext cx="44720" cy="4433"/>
                </a:xfrm>
                <a:custGeom>
                  <a:avLst/>
                  <a:gdLst>
                    <a:gd name="connsiteX0" fmla="*/ 44832 w 44720"/>
                    <a:gd name="connsiteY0" fmla="*/ 25 h 4433"/>
                    <a:gd name="connsiteX1" fmla="*/ 111 w 44720"/>
                    <a:gd name="connsiteY1" fmla="*/ 25 h 4433"/>
                  </a:gdLst>
                  <a:ahLst/>
                  <a:cxnLst>
                    <a:cxn ang="0">
                      <a:pos x="connsiteX0" y="connsiteY0"/>
                    </a:cxn>
                    <a:cxn ang="0">
                      <a:pos x="connsiteX1" y="connsiteY1"/>
                    </a:cxn>
                  </a:cxnLst>
                  <a:rect l="l" t="t" r="r" b="b"/>
                  <a:pathLst>
                    <a:path w="44720" h="4433">
                      <a:moveTo>
                        <a:pt x="44832" y="25"/>
                      </a:moveTo>
                      <a:lnTo>
                        <a:pt x="111" y="25"/>
                      </a:lnTo>
                    </a:path>
                  </a:pathLst>
                </a:custGeom>
                <a:ln w="28575" cap="flat">
                  <a:solidFill>
                    <a:schemeClr val="accent1"/>
                  </a:solidFill>
                  <a:prstDash val="solid"/>
                  <a:miter/>
                </a:ln>
              </p:spPr>
              <p:txBody>
                <a:bodyPr rtlCol="0" anchor="ctr"/>
                <a:lstStyle/>
                <a:p>
                  <a:endParaRPr lang="en-US"/>
                </a:p>
              </p:txBody>
            </p:sp>
          </p:grpSp>
          <p:grpSp>
            <p:nvGrpSpPr>
              <p:cNvPr id="9404" name="Graphic 1">
                <a:extLst>
                  <a:ext uri="{FF2B5EF4-FFF2-40B4-BE49-F238E27FC236}">
                    <a16:creationId xmlns:a16="http://schemas.microsoft.com/office/drawing/2014/main" id="{A7521223-97AB-D055-033E-3667D9FD6998}"/>
                  </a:ext>
                </a:extLst>
              </p:cNvPr>
              <p:cNvGrpSpPr/>
              <p:nvPr/>
            </p:nvGrpSpPr>
            <p:grpSpPr>
              <a:xfrm>
                <a:off x="7634563" y="2513943"/>
                <a:ext cx="91440" cy="137160"/>
                <a:chOff x="7820886" y="2561647"/>
                <a:chExt cx="44720" cy="42252"/>
              </a:xfrm>
            </p:grpSpPr>
            <p:sp>
              <p:nvSpPr>
                <p:cNvPr id="9405" name="Freeform 9404">
                  <a:extLst>
                    <a:ext uri="{FF2B5EF4-FFF2-40B4-BE49-F238E27FC236}">
                      <a16:creationId xmlns:a16="http://schemas.microsoft.com/office/drawing/2014/main" id="{6C454405-E9D9-9157-827D-1E04AD8AAACF}"/>
                    </a:ext>
                  </a:extLst>
                </p:cNvPr>
                <p:cNvSpPr/>
                <p:nvPr/>
              </p:nvSpPr>
              <p:spPr>
                <a:xfrm>
                  <a:off x="7843270" y="2561647"/>
                  <a:ext cx="4692" cy="42252"/>
                </a:xfrm>
                <a:custGeom>
                  <a:avLst/>
                  <a:gdLst>
                    <a:gd name="connsiteX0" fmla="*/ 120 w 4692"/>
                    <a:gd name="connsiteY0" fmla="*/ 25 h 42252"/>
                    <a:gd name="connsiteX1" fmla="*/ 120 w 4692"/>
                    <a:gd name="connsiteY1" fmla="*/ 42277 h 42252"/>
                  </a:gdLst>
                  <a:ahLst/>
                  <a:cxnLst>
                    <a:cxn ang="0">
                      <a:pos x="connsiteX0" y="connsiteY0"/>
                    </a:cxn>
                    <a:cxn ang="0">
                      <a:pos x="connsiteX1" y="connsiteY1"/>
                    </a:cxn>
                  </a:cxnLst>
                  <a:rect l="l" t="t" r="r" b="b"/>
                  <a:pathLst>
                    <a:path w="4692" h="42252">
                      <a:moveTo>
                        <a:pt x="120" y="25"/>
                      </a:moveTo>
                      <a:lnTo>
                        <a:pt x="120" y="42277"/>
                      </a:lnTo>
                    </a:path>
                  </a:pathLst>
                </a:custGeom>
                <a:ln w="28575" cap="flat">
                  <a:solidFill>
                    <a:schemeClr val="accent1"/>
                  </a:solidFill>
                  <a:prstDash val="solid"/>
                  <a:miter/>
                </a:ln>
              </p:spPr>
              <p:txBody>
                <a:bodyPr rtlCol="0" anchor="ctr"/>
                <a:lstStyle/>
                <a:p>
                  <a:endParaRPr lang="en-US"/>
                </a:p>
              </p:txBody>
            </p:sp>
            <p:sp>
              <p:nvSpPr>
                <p:cNvPr id="9406" name="Freeform 9405">
                  <a:extLst>
                    <a:ext uri="{FF2B5EF4-FFF2-40B4-BE49-F238E27FC236}">
                      <a16:creationId xmlns:a16="http://schemas.microsoft.com/office/drawing/2014/main" id="{917A6C8C-AD13-087E-854D-CD003A3C1015}"/>
                    </a:ext>
                  </a:extLst>
                </p:cNvPr>
                <p:cNvSpPr/>
                <p:nvPr/>
              </p:nvSpPr>
              <p:spPr>
                <a:xfrm>
                  <a:off x="7820886" y="2582795"/>
                  <a:ext cx="44720" cy="4433"/>
                </a:xfrm>
                <a:custGeom>
                  <a:avLst/>
                  <a:gdLst>
                    <a:gd name="connsiteX0" fmla="*/ 44841 w 44720"/>
                    <a:gd name="connsiteY0" fmla="*/ 25 h 4433"/>
                    <a:gd name="connsiteX1" fmla="*/ 120 w 44720"/>
                    <a:gd name="connsiteY1" fmla="*/ 25 h 4433"/>
                  </a:gdLst>
                  <a:ahLst/>
                  <a:cxnLst>
                    <a:cxn ang="0">
                      <a:pos x="connsiteX0" y="connsiteY0"/>
                    </a:cxn>
                    <a:cxn ang="0">
                      <a:pos x="connsiteX1" y="connsiteY1"/>
                    </a:cxn>
                  </a:cxnLst>
                  <a:rect l="l" t="t" r="r" b="b"/>
                  <a:pathLst>
                    <a:path w="44720" h="4433">
                      <a:moveTo>
                        <a:pt x="44841" y="25"/>
                      </a:moveTo>
                      <a:lnTo>
                        <a:pt x="120" y="25"/>
                      </a:lnTo>
                    </a:path>
                  </a:pathLst>
                </a:custGeom>
                <a:ln w="28575" cap="flat">
                  <a:solidFill>
                    <a:schemeClr val="accent1"/>
                  </a:solidFill>
                  <a:prstDash val="solid"/>
                  <a:miter/>
                </a:ln>
              </p:spPr>
              <p:txBody>
                <a:bodyPr rtlCol="0" anchor="ctr"/>
                <a:lstStyle/>
                <a:p>
                  <a:endParaRPr lang="en-US"/>
                </a:p>
              </p:txBody>
            </p:sp>
          </p:grpSp>
          <p:grpSp>
            <p:nvGrpSpPr>
              <p:cNvPr id="9407" name="Graphic 1">
                <a:extLst>
                  <a:ext uri="{FF2B5EF4-FFF2-40B4-BE49-F238E27FC236}">
                    <a16:creationId xmlns:a16="http://schemas.microsoft.com/office/drawing/2014/main" id="{7D9A7B9B-6649-E546-8459-F5FD13DC6BCD}"/>
                  </a:ext>
                </a:extLst>
              </p:cNvPr>
              <p:cNvGrpSpPr/>
              <p:nvPr/>
            </p:nvGrpSpPr>
            <p:grpSpPr>
              <a:xfrm>
                <a:off x="7794911" y="2637774"/>
                <a:ext cx="91440" cy="137160"/>
                <a:chOff x="7981234" y="2685478"/>
                <a:chExt cx="44720" cy="42252"/>
              </a:xfrm>
            </p:grpSpPr>
            <p:sp>
              <p:nvSpPr>
                <p:cNvPr id="9408" name="Freeform 9407">
                  <a:extLst>
                    <a:ext uri="{FF2B5EF4-FFF2-40B4-BE49-F238E27FC236}">
                      <a16:creationId xmlns:a16="http://schemas.microsoft.com/office/drawing/2014/main" id="{1C645019-C5DA-62B6-4296-1EC9E4412957}"/>
                    </a:ext>
                  </a:extLst>
                </p:cNvPr>
                <p:cNvSpPr/>
                <p:nvPr/>
              </p:nvSpPr>
              <p:spPr>
                <a:xfrm>
                  <a:off x="8003618" y="2685478"/>
                  <a:ext cx="4692" cy="42252"/>
                </a:xfrm>
                <a:custGeom>
                  <a:avLst/>
                  <a:gdLst>
                    <a:gd name="connsiteX0" fmla="*/ 154 w 4692"/>
                    <a:gd name="connsiteY0" fmla="*/ 53 h 42252"/>
                    <a:gd name="connsiteX1" fmla="*/ 154 w 4692"/>
                    <a:gd name="connsiteY1" fmla="*/ 42305 h 42252"/>
                  </a:gdLst>
                  <a:ahLst/>
                  <a:cxnLst>
                    <a:cxn ang="0">
                      <a:pos x="connsiteX0" y="connsiteY0"/>
                    </a:cxn>
                    <a:cxn ang="0">
                      <a:pos x="connsiteX1" y="connsiteY1"/>
                    </a:cxn>
                  </a:cxnLst>
                  <a:rect l="l" t="t" r="r" b="b"/>
                  <a:pathLst>
                    <a:path w="4692" h="42252">
                      <a:moveTo>
                        <a:pt x="154" y="53"/>
                      </a:moveTo>
                      <a:lnTo>
                        <a:pt x="154" y="42305"/>
                      </a:lnTo>
                    </a:path>
                  </a:pathLst>
                </a:custGeom>
                <a:ln w="28575" cap="flat">
                  <a:solidFill>
                    <a:schemeClr val="accent1"/>
                  </a:solidFill>
                  <a:prstDash val="solid"/>
                  <a:miter/>
                </a:ln>
              </p:spPr>
              <p:txBody>
                <a:bodyPr rtlCol="0" anchor="ctr"/>
                <a:lstStyle/>
                <a:p>
                  <a:endParaRPr lang="en-US"/>
                </a:p>
              </p:txBody>
            </p:sp>
            <p:sp>
              <p:nvSpPr>
                <p:cNvPr id="9409" name="Freeform 9408">
                  <a:extLst>
                    <a:ext uri="{FF2B5EF4-FFF2-40B4-BE49-F238E27FC236}">
                      <a16:creationId xmlns:a16="http://schemas.microsoft.com/office/drawing/2014/main" id="{A652E133-A277-5B93-25D8-02B95290E54A}"/>
                    </a:ext>
                  </a:extLst>
                </p:cNvPr>
                <p:cNvSpPr/>
                <p:nvPr/>
              </p:nvSpPr>
              <p:spPr>
                <a:xfrm>
                  <a:off x="7981234" y="2706626"/>
                  <a:ext cx="44720" cy="4433"/>
                </a:xfrm>
                <a:custGeom>
                  <a:avLst/>
                  <a:gdLst>
                    <a:gd name="connsiteX0" fmla="*/ 44875 w 44720"/>
                    <a:gd name="connsiteY0" fmla="*/ 53 h 4433"/>
                    <a:gd name="connsiteX1" fmla="*/ 154 w 44720"/>
                    <a:gd name="connsiteY1" fmla="*/ 53 h 4433"/>
                  </a:gdLst>
                  <a:ahLst/>
                  <a:cxnLst>
                    <a:cxn ang="0">
                      <a:pos x="connsiteX0" y="connsiteY0"/>
                    </a:cxn>
                    <a:cxn ang="0">
                      <a:pos x="connsiteX1" y="connsiteY1"/>
                    </a:cxn>
                  </a:cxnLst>
                  <a:rect l="l" t="t" r="r" b="b"/>
                  <a:pathLst>
                    <a:path w="44720" h="4433">
                      <a:moveTo>
                        <a:pt x="44875" y="53"/>
                      </a:moveTo>
                      <a:lnTo>
                        <a:pt x="154" y="53"/>
                      </a:lnTo>
                    </a:path>
                  </a:pathLst>
                </a:custGeom>
                <a:ln w="28575" cap="flat">
                  <a:solidFill>
                    <a:schemeClr val="accent1"/>
                  </a:solidFill>
                  <a:prstDash val="solid"/>
                  <a:miter/>
                </a:ln>
              </p:spPr>
              <p:txBody>
                <a:bodyPr rtlCol="0" anchor="ctr"/>
                <a:lstStyle/>
                <a:p>
                  <a:endParaRPr lang="en-US"/>
                </a:p>
              </p:txBody>
            </p:sp>
          </p:grpSp>
          <p:grpSp>
            <p:nvGrpSpPr>
              <p:cNvPr id="9410" name="Graphic 1">
                <a:extLst>
                  <a:ext uri="{FF2B5EF4-FFF2-40B4-BE49-F238E27FC236}">
                    <a16:creationId xmlns:a16="http://schemas.microsoft.com/office/drawing/2014/main" id="{625108F5-CB46-BB93-F5D8-A88871EEABAC}"/>
                  </a:ext>
                </a:extLst>
              </p:cNvPr>
              <p:cNvGrpSpPr/>
              <p:nvPr/>
            </p:nvGrpSpPr>
            <p:grpSpPr>
              <a:xfrm>
                <a:off x="8450943" y="3163379"/>
                <a:ext cx="91440" cy="137160"/>
                <a:chOff x="8637266" y="3211083"/>
                <a:chExt cx="44720" cy="42252"/>
              </a:xfrm>
            </p:grpSpPr>
            <p:sp>
              <p:nvSpPr>
                <p:cNvPr id="9411" name="Freeform 9410">
                  <a:extLst>
                    <a:ext uri="{FF2B5EF4-FFF2-40B4-BE49-F238E27FC236}">
                      <a16:creationId xmlns:a16="http://schemas.microsoft.com/office/drawing/2014/main" id="{8EBD3C94-B44E-0B99-7DAD-A8627B068822}"/>
                    </a:ext>
                  </a:extLst>
                </p:cNvPr>
                <p:cNvSpPr/>
                <p:nvPr/>
              </p:nvSpPr>
              <p:spPr>
                <a:xfrm>
                  <a:off x="8659650" y="3211083"/>
                  <a:ext cx="4692" cy="42252"/>
                </a:xfrm>
                <a:custGeom>
                  <a:avLst/>
                  <a:gdLst>
                    <a:gd name="connsiteX0" fmla="*/ 294 w 4692"/>
                    <a:gd name="connsiteY0" fmla="*/ 171 h 42252"/>
                    <a:gd name="connsiteX1" fmla="*/ 294 w 4692"/>
                    <a:gd name="connsiteY1" fmla="*/ 42424 h 42252"/>
                  </a:gdLst>
                  <a:ahLst/>
                  <a:cxnLst>
                    <a:cxn ang="0">
                      <a:pos x="connsiteX0" y="connsiteY0"/>
                    </a:cxn>
                    <a:cxn ang="0">
                      <a:pos x="connsiteX1" y="connsiteY1"/>
                    </a:cxn>
                  </a:cxnLst>
                  <a:rect l="l" t="t" r="r" b="b"/>
                  <a:pathLst>
                    <a:path w="4692" h="42252">
                      <a:moveTo>
                        <a:pt x="294" y="171"/>
                      </a:moveTo>
                      <a:lnTo>
                        <a:pt x="294" y="42424"/>
                      </a:lnTo>
                    </a:path>
                  </a:pathLst>
                </a:custGeom>
                <a:ln w="28575" cap="flat">
                  <a:solidFill>
                    <a:schemeClr val="accent1"/>
                  </a:solidFill>
                  <a:prstDash val="solid"/>
                  <a:miter/>
                </a:ln>
              </p:spPr>
              <p:txBody>
                <a:bodyPr rtlCol="0" anchor="ctr"/>
                <a:lstStyle/>
                <a:p>
                  <a:endParaRPr lang="en-US"/>
                </a:p>
              </p:txBody>
            </p:sp>
            <p:sp>
              <p:nvSpPr>
                <p:cNvPr id="9412" name="Freeform 9411">
                  <a:extLst>
                    <a:ext uri="{FF2B5EF4-FFF2-40B4-BE49-F238E27FC236}">
                      <a16:creationId xmlns:a16="http://schemas.microsoft.com/office/drawing/2014/main" id="{DA4B06E1-C565-30EB-7A81-C1C634329F8C}"/>
                    </a:ext>
                  </a:extLst>
                </p:cNvPr>
                <p:cNvSpPr/>
                <p:nvPr/>
              </p:nvSpPr>
              <p:spPr>
                <a:xfrm>
                  <a:off x="8637266" y="3232231"/>
                  <a:ext cx="44720" cy="4433"/>
                </a:xfrm>
                <a:custGeom>
                  <a:avLst/>
                  <a:gdLst>
                    <a:gd name="connsiteX0" fmla="*/ 45015 w 44720"/>
                    <a:gd name="connsiteY0" fmla="*/ 171 h 4433"/>
                    <a:gd name="connsiteX1" fmla="*/ 294 w 44720"/>
                    <a:gd name="connsiteY1" fmla="*/ 171 h 4433"/>
                  </a:gdLst>
                  <a:ahLst/>
                  <a:cxnLst>
                    <a:cxn ang="0">
                      <a:pos x="connsiteX0" y="connsiteY0"/>
                    </a:cxn>
                    <a:cxn ang="0">
                      <a:pos x="connsiteX1" y="connsiteY1"/>
                    </a:cxn>
                  </a:cxnLst>
                  <a:rect l="l" t="t" r="r" b="b"/>
                  <a:pathLst>
                    <a:path w="44720" h="4433">
                      <a:moveTo>
                        <a:pt x="45015" y="171"/>
                      </a:moveTo>
                      <a:lnTo>
                        <a:pt x="294" y="171"/>
                      </a:lnTo>
                    </a:path>
                  </a:pathLst>
                </a:custGeom>
                <a:ln w="28575" cap="flat">
                  <a:solidFill>
                    <a:schemeClr val="accent1"/>
                  </a:solidFill>
                  <a:prstDash val="solid"/>
                  <a:miter/>
                </a:ln>
              </p:spPr>
              <p:txBody>
                <a:bodyPr rtlCol="0" anchor="ctr"/>
                <a:lstStyle/>
                <a:p>
                  <a:endParaRPr lang="en-US"/>
                </a:p>
              </p:txBody>
            </p:sp>
          </p:grpSp>
          <p:grpSp>
            <p:nvGrpSpPr>
              <p:cNvPr id="9413" name="Graphic 1">
                <a:extLst>
                  <a:ext uri="{FF2B5EF4-FFF2-40B4-BE49-F238E27FC236}">
                    <a16:creationId xmlns:a16="http://schemas.microsoft.com/office/drawing/2014/main" id="{4F496CEF-5193-CE76-760A-85DC3A7053CF}"/>
                  </a:ext>
                </a:extLst>
              </p:cNvPr>
              <p:cNvGrpSpPr/>
              <p:nvPr/>
            </p:nvGrpSpPr>
            <p:grpSpPr>
              <a:xfrm>
                <a:off x="8642122" y="3306363"/>
                <a:ext cx="91440" cy="137160"/>
                <a:chOff x="8828445" y="3354067"/>
                <a:chExt cx="44720" cy="42252"/>
              </a:xfrm>
            </p:grpSpPr>
            <p:sp>
              <p:nvSpPr>
                <p:cNvPr id="9414" name="Freeform 9413">
                  <a:extLst>
                    <a:ext uri="{FF2B5EF4-FFF2-40B4-BE49-F238E27FC236}">
                      <a16:creationId xmlns:a16="http://schemas.microsoft.com/office/drawing/2014/main" id="{A35C2CC7-B694-1709-92C4-292A2EA181F5}"/>
                    </a:ext>
                  </a:extLst>
                </p:cNvPr>
                <p:cNvSpPr/>
                <p:nvPr/>
              </p:nvSpPr>
              <p:spPr>
                <a:xfrm>
                  <a:off x="8850829" y="3354067"/>
                  <a:ext cx="4692" cy="42252"/>
                </a:xfrm>
                <a:custGeom>
                  <a:avLst/>
                  <a:gdLst>
                    <a:gd name="connsiteX0" fmla="*/ 335 w 4692"/>
                    <a:gd name="connsiteY0" fmla="*/ 204 h 42252"/>
                    <a:gd name="connsiteX1" fmla="*/ 335 w 4692"/>
                    <a:gd name="connsiteY1" fmla="*/ 42456 h 42252"/>
                  </a:gdLst>
                  <a:ahLst/>
                  <a:cxnLst>
                    <a:cxn ang="0">
                      <a:pos x="connsiteX0" y="connsiteY0"/>
                    </a:cxn>
                    <a:cxn ang="0">
                      <a:pos x="connsiteX1" y="connsiteY1"/>
                    </a:cxn>
                  </a:cxnLst>
                  <a:rect l="l" t="t" r="r" b="b"/>
                  <a:pathLst>
                    <a:path w="4692" h="42252">
                      <a:moveTo>
                        <a:pt x="335" y="204"/>
                      </a:moveTo>
                      <a:lnTo>
                        <a:pt x="335" y="42456"/>
                      </a:lnTo>
                    </a:path>
                  </a:pathLst>
                </a:custGeom>
                <a:ln w="28575" cap="flat">
                  <a:solidFill>
                    <a:schemeClr val="accent1"/>
                  </a:solidFill>
                  <a:prstDash val="solid"/>
                  <a:miter/>
                </a:ln>
              </p:spPr>
              <p:txBody>
                <a:bodyPr rtlCol="0" anchor="ctr"/>
                <a:lstStyle/>
                <a:p>
                  <a:endParaRPr lang="en-US"/>
                </a:p>
              </p:txBody>
            </p:sp>
            <p:sp>
              <p:nvSpPr>
                <p:cNvPr id="9415" name="Freeform 9414">
                  <a:extLst>
                    <a:ext uri="{FF2B5EF4-FFF2-40B4-BE49-F238E27FC236}">
                      <a16:creationId xmlns:a16="http://schemas.microsoft.com/office/drawing/2014/main" id="{FF55E345-C9FB-120C-73AE-39340D7DA131}"/>
                    </a:ext>
                  </a:extLst>
                </p:cNvPr>
                <p:cNvSpPr/>
                <p:nvPr/>
              </p:nvSpPr>
              <p:spPr>
                <a:xfrm>
                  <a:off x="8828445" y="3375215"/>
                  <a:ext cx="44720" cy="4433"/>
                </a:xfrm>
                <a:custGeom>
                  <a:avLst/>
                  <a:gdLst>
                    <a:gd name="connsiteX0" fmla="*/ 45056 w 44720"/>
                    <a:gd name="connsiteY0" fmla="*/ 204 h 4433"/>
                    <a:gd name="connsiteX1" fmla="*/ 335 w 44720"/>
                    <a:gd name="connsiteY1" fmla="*/ 204 h 4433"/>
                  </a:gdLst>
                  <a:ahLst/>
                  <a:cxnLst>
                    <a:cxn ang="0">
                      <a:pos x="connsiteX0" y="connsiteY0"/>
                    </a:cxn>
                    <a:cxn ang="0">
                      <a:pos x="connsiteX1" y="connsiteY1"/>
                    </a:cxn>
                  </a:cxnLst>
                  <a:rect l="l" t="t" r="r" b="b"/>
                  <a:pathLst>
                    <a:path w="44720" h="4433">
                      <a:moveTo>
                        <a:pt x="45056" y="204"/>
                      </a:moveTo>
                      <a:lnTo>
                        <a:pt x="335" y="204"/>
                      </a:lnTo>
                    </a:path>
                  </a:pathLst>
                </a:custGeom>
                <a:ln w="28575" cap="flat">
                  <a:solidFill>
                    <a:schemeClr val="accent1"/>
                  </a:solidFill>
                  <a:prstDash val="solid"/>
                  <a:miter/>
                </a:ln>
              </p:spPr>
              <p:txBody>
                <a:bodyPr rtlCol="0" anchor="ctr"/>
                <a:lstStyle/>
                <a:p>
                  <a:endParaRPr lang="en-US"/>
                </a:p>
              </p:txBody>
            </p:sp>
          </p:grpSp>
          <p:grpSp>
            <p:nvGrpSpPr>
              <p:cNvPr id="9416" name="Graphic 1">
                <a:extLst>
                  <a:ext uri="{FF2B5EF4-FFF2-40B4-BE49-F238E27FC236}">
                    <a16:creationId xmlns:a16="http://schemas.microsoft.com/office/drawing/2014/main" id="{D8CD8F96-ADD5-6933-1EDD-373950E02403}"/>
                  </a:ext>
                </a:extLst>
              </p:cNvPr>
              <p:cNvGrpSpPr/>
              <p:nvPr/>
            </p:nvGrpSpPr>
            <p:grpSpPr>
              <a:xfrm>
                <a:off x="9148412" y="3468589"/>
                <a:ext cx="91440" cy="137160"/>
                <a:chOff x="9334735" y="3516293"/>
                <a:chExt cx="44720" cy="42252"/>
              </a:xfrm>
            </p:grpSpPr>
            <p:sp>
              <p:nvSpPr>
                <p:cNvPr id="9417" name="Freeform 9416">
                  <a:extLst>
                    <a:ext uri="{FF2B5EF4-FFF2-40B4-BE49-F238E27FC236}">
                      <a16:creationId xmlns:a16="http://schemas.microsoft.com/office/drawing/2014/main" id="{870BB364-14DA-BCFB-6320-F14D9768ACC3}"/>
                    </a:ext>
                  </a:extLst>
                </p:cNvPr>
                <p:cNvSpPr/>
                <p:nvPr/>
              </p:nvSpPr>
              <p:spPr>
                <a:xfrm>
                  <a:off x="9357119" y="3516293"/>
                  <a:ext cx="4692" cy="42252"/>
                </a:xfrm>
                <a:custGeom>
                  <a:avLst/>
                  <a:gdLst>
                    <a:gd name="connsiteX0" fmla="*/ 443 w 4692"/>
                    <a:gd name="connsiteY0" fmla="*/ 240 h 42252"/>
                    <a:gd name="connsiteX1" fmla="*/ 443 w 4692"/>
                    <a:gd name="connsiteY1" fmla="*/ 42493 h 42252"/>
                  </a:gdLst>
                  <a:ahLst/>
                  <a:cxnLst>
                    <a:cxn ang="0">
                      <a:pos x="connsiteX0" y="connsiteY0"/>
                    </a:cxn>
                    <a:cxn ang="0">
                      <a:pos x="connsiteX1" y="connsiteY1"/>
                    </a:cxn>
                  </a:cxnLst>
                  <a:rect l="l" t="t" r="r" b="b"/>
                  <a:pathLst>
                    <a:path w="4692" h="42252">
                      <a:moveTo>
                        <a:pt x="443" y="240"/>
                      </a:moveTo>
                      <a:lnTo>
                        <a:pt x="443" y="42493"/>
                      </a:lnTo>
                    </a:path>
                  </a:pathLst>
                </a:custGeom>
                <a:ln w="28575" cap="flat">
                  <a:solidFill>
                    <a:schemeClr val="accent1"/>
                  </a:solidFill>
                  <a:prstDash val="solid"/>
                  <a:miter/>
                </a:ln>
              </p:spPr>
              <p:txBody>
                <a:bodyPr rtlCol="0" anchor="ctr"/>
                <a:lstStyle/>
                <a:p>
                  <a:endParaRPr lang="en-US"/>
                </a:p>
              </p:txBody>
            </p:sp>
            <p:sp>
              <p:nvSpPr>
                <p:cNvPr id="9418" name="Freeform 9417">
                  <a:extLst>
                    <a:ext uri="{FF2B5EF4-FFF2-40B4-BE49-F238E27FC236}">
                      <a16:creationId xmlns:a16="http://schemas.microsoft.com/office/drawing/2014/main" id="{E625B144-69EA-939E-8C60-5C5FE9E98499}"/>
                    </a:ext>
                  </a:extLst>
                </p:cNvPr>
                <p:cNvSpPr/>
                <p:nvPr/>
              </p:nvSpPr>
              <p:spPr>
                <a:xfrm>
                  <a:off x="9334735" y="3537441"/>
                  <a:ext cx="44720" cy="4433"/>
                </a:xfrm>
                <a:custGeom>
                  <a:avLst/>
                  <a:gdLst>
                    <a:gd name="connsiteX0" fmla="*/ 45163 w 44720"/>
                    <a:gd name="connsiteY0" fmla="*/ 240 h 4433"/>
                    <a:gd name="connsiteX1" fmla="*/ 443 w 44720"/>
                    <a:gd name="connsiteY1" fmla="*/ 240 h 4433"/>
                  </a:gdLst>
                  <a:ahLst/>
                  <a:cxnLst>
                    <a:cxn ang="0">
                      <a:pos x="connsiteX0" y="connsiteY0"/>
                    </a:cxn>
                    <a:cxn ang="0">
                      <a:pos x="connsiteX1" y="connsiteY1"/>
                    </a:cxn>
                  </a:cxnLst>
                  <a:rect l="l" t="t" r="r" b="b"/>
                  <a:pathLst>
                    <a:path w="44720" h="4433">
                      <a:moveTo>
                        <a:pt x="45163" y="240"/>
                      </a:moveTo>
                      <a:lnTo>
                        <a:pt x="443" y="240"/>
                      </a:lnTo>
                    </a:path>
                  </a:pathLst>
                </a:custGeom>
                <a:ln w="28575" cap="flat">
                  <a:solidFill>
                    <a:schemeClr val="accent1"/>
                  </a:solidFill>
                  <a:prstDash val="solid"/>
                  <a:miter/>
                </a:ln>
              </p:spPr>
              <p:txBody>
                <a:bodyPr rtlCol="0" anchor="ctr"/>
                <a:lstStyle/>
                <a:p>
                  <a:endParaRPr lang="en-US"/>
                </a:p>
              </p:txBody>
            </p:sp>
          </p:grpSp>
          <p:grpSp>
            <p:nvGrpSpPr>
              <p:cNvPr id="9419" name="Graphic 1">
                <a:extLst>
                  <a:ext uri="{FF2B5EF4-FFF2-40B4-BE49-F238E27FC236}">
                    <a16:creationId xmlns:a16="http://schemas.microsoft.com/office/drawing/2014/main" id="{F8362A65-9784-91EF-EDE8-54EE10A8A8F8}"/>
                  </a:ext>
                </a:extLst>
              </p:cNvPr>
              <p:cNvGrpSpPr/>
              <p:nvPr/>
            </p:nvGrpSpPr>
            <p:grpSpPr>
              <a:xfrm>
                <a:off x="9098857" y="3468589"/>
                <a:ext cx="91440" cy="137160"/>
                <a:chOff x="9285180" y="3516293"/>
                <a:chExt cx="44720" cy="42252"/>
              </a:xfrm>
            </p:grpSpPr>
            <p:sp>
              <p:nvSpPr>
                <p:cNvPr id="9420" name="Freeform 9419">
                  <a:extLst>
                    <a:ext uri="{FF2B5EF4-FFF2-40B4-BE49-F238E27FC236}">
                      <a16:creationId xmlns:a16="http://schemas.microsoft.com/office/drawing/2014/main" id="{F2DC52FA-8F97-17DC-79AA-4BA0A7E915DE}"/>
                    </a:ext>
                  </a:extLst>
                </p:cNvPr>
                <p:cNvSpPr/>
                <p:nvPr/>
              </p:nvSpPr>
              <p:spPr>
                <a:xfrm>
                  <a:off x="9307564" y="3516293"/>
                  <a:ext cx="4692" cy="42252"/>
                </a:xfrm>
                <a:custGeom>
                  <a:avLst/>
                  <a:gdLst>
                    <a:gd name="connsiteX0" fmla="*/ 432 w 4692"/>
                    <a:gd name="connsiteY0" fmla="*/ 240 h 42252"/>
                    <a:gd name="connsiteX1" fmla="*/ 432 w 4692"/>
                    <a:gd name="connsiteY1" fmla="*/ 42493 h 42252"/>
                  </a:gdLst>
                  <a:ahLst/>
                  <a:cxnLst>
                    <a:cxn ang="0">
                      <a:pos x="connsiteX0" y="connsiteY0"/>
                    </a:cxn>
                    <a:cxn ang="0">
                      <a:pos x="connsiteX1" y="connsiteY1"/>
                    </a:cxn>
                  </a:cxnLst>
                  <a:rect l="l" t="t" r="r" b="b"/>
                  <a:pathLst>
                    <a:path w="4692" h="42252">
                      <a:moveTo>
                        <a:pt x="432" y="240"/>
                      </a:moveTo>
                      <a:lnTo>
                        <a:pt x="432" y="42493"/>
                      </a:lnTo>
                    </a:path>
                  </a:pathLst>
                </a:custGeom>
                <a:ln w="28575" cap="flat">
                  <a:solidFill>
                    <a:schemeClr val="accent1"/>
                  </a:solidFill>
                  <a:prstDash val="solid"/>
                  <a:miter/>
                </a:ln>
              </p:spPr>
              <p:txBody>
                <a:bodyPr rtlCol="0" anchor="ctr"/>
                <a:lstStyle/>
                <a:p>
                  <a:endParaRPr lang="en-US"/>
                </a:p>
              </p:txBody>
            </p:sp>
            <p:sp>
              <p:nvSpPr>
                <p:cNvPr id="9421" name="Freeform 9420">
                  <a:extLst>
                    <a:ext uri="{FF2B5EF4-FFF2-40B4-BE49-F238E27FC236}">
                      <a16:creationId xmlns:a16="http://schemas.microsoft.com/office/drawing/2014/main" id="{2FB08B31-238A-B5CC-FB5D-978FB98D449F}"/>
                    </a:ext>
                  </a:extLst>
                </p:cNvPr>
                <p:cNvSpPr/>
                <p:nvPr/>
              </p:nvSpPr>
              <p:spPr>
                <a:xfrm>
                  <a:off x="9285180" y="3537441"/>
                  <a:ext cx="44720" cy="4433"/>
                </a:xfrm>
                <a:custGeom>
                  <a:avLst/>
                  <a:gdLst>
                    <a:gd name="connsiteX0" fmla="*/ 45153 w 44720"/>
                    <a:gd name="connsiteY0" fmla="*/ 240 h 4433"/>
                    <a:gd name="connsiteX1" fmla="*/ 432 w 44720"/>
                    <a:gd name="connsiteY1" fmla="*/ 240 h 4433"/>
                  </a:gdLst>
                  <a:ahLst/>
                  <a:cxnLst>
                    <a:cxn ang="0">
                      <a:pos x="connsiteX0" y="connsiteY0"/>
                    </a:cxn>
                    <a:cxn ang="0">
                      <a:pos x="connsiteX1" y="connsiteY1"/>
                    </a:cxn>
                  </a:cxnLst>
                  <a:rect l="l" t="t" r="r" b="b"/>
                  <a:pathLst>
                    <a:path w="44720" h="4433">
                      <a:moveTo>
                        <a:pt x="45153" y="240"/>
                      </a:moveTo>
                      <a:lnTo>
                        <a:pt x="432" y="240"/>
                      </a:lnTo>
                    </a:path>
                  </a:pathLst>
                </a:custGeom>
                <a:ln w="28575" cap="flat">
                  <a:solidFill>
                    <a:schemeClr val="accent1"/>
                  </a:solidFill>
                  <a:prstDash val="solid"/>
                  <a:miter/>
                </a:ln>
              </p:spPr>
              <p:txBody>
                <a:bodyPr rtlCol="0" anchor="ctr"/>
                <a:lstStyle/>
                <a:p>
                  <a:endParaRPr lang="en-US"/>
                </a:p>
              </p:txBody>
            </p:sp>
          </p:grpSp>
          <p:grpSp>
            <p:nvGrpSpPr>
              <p:cNvPr id="9422" name="Graphic 1">
                <a:extLst>
                  <a:ext uri="{FF2B5EF4-FFF2-40B4-BE49-F238E27FC236}">
                    <a16:creationId xmlns:a16="http://schemas.microsoft.com/office/drawing/2014/main" id="{20A7F4F5-FCA1-E833-B5B2-1D84B3CC29C5}"/>
                  </a:ext>
                </a:extLst>
              </p:cNvPr>
              <p:cNvGrpSpPr/>
              <p:nvPr/>
            </p:nvGrpSpPr>
            <p:grpSpPr>
              <a:xfrm>
                <a:off x="8926825" y="3468589"/>
                <a:ext cx="91440" cy="137160"/>
                <a:chOff x="9113148" y="3516293"/>
                <a:chExt cx="44720" cy="42252"/>
              </a:xfrm>
            </p:grpSpPr>
            <p:sp>
              <p:nvSpPr>
                <p:cNvPr id="9423" name="Freeform 9422">
                  <a:extLst>
                    <a:ext uri="{FF2B5EF4-FFF2-40B4-BE49-F238E27FC236}">
                      <a16:creationId xmlns:a16="http://schemas.microsoft.com/office/drawing/2014/main" id="{CC14D961-A343-648D-86FF-F1CA904A79EA}"/>
                    </a:ext>
                  </a:extLst>
                </p:cNvPr>
                <p:cNvSpPr/>
                <p:nvPr/>
              </p:nvSpPr>
              <p:spPr>
                <a:xfrm>
                  <a:off x="9135532" y="3516293"/>
                  <a:ext cx="4692" cy="42252"/>
                </a:xfrm>
                <a:custGeom>
                  <a:avLst/>
                  <a:gdLst>
                    <a:gd name="connsiteX0" fmla="*/ 395 w 4692"/>
                    <a:gd name="connsiteY0" fmla="*/ 240 h 42252"/>
                    <a:gd name="connsiteX1" fmla="*/ 395 w 4692"/>
                    <a:gd name="connsiteY1" fmla="*/ 42493 h 42252"/>
                  </a:gdLst>
                  <a:ahLst/>
                  <a:cxnLst>
                    <a:cxn ang="0">
                      <a:pos x="connsiteX0" y="connsiteY0"/>
                    </a:cxn>
                    <a:cxn ang="0">
                      <a:pos x="connsiteX1" y="connsiteY1"/>
                    </a:cxn>
                  </a:cxnLst>
                  <a:rect l="l" t="t" r="r" b="b"/>
                  <a:pathLst>
                    <a:path w="4692" h="42252">
                      <a:moveTo>
                        <a:pt x="395" y="240"/>
                      </a:moveTo>
                      <a:lnTo>
                        <a:pt x="395" y="42493"/>
                      </a:lnTo>
                    </a:path>
                  </a:pathLst>
                </a:custGeom>
                <a:ln w="28575" cap="flat">
                  <a:solidFill>
                    <a:schemeClr val="accent1"/>
                  </a:solidFill>
                  <a:prstDash val="solid"/>
                  <a:miter/>
                </a:ln>
              </p:spPr>
              <p:txBody>
                <a:bodyPr rtlCol="0" anchor="ctr"/>
                <a:lstStyle/>
                <a:p>
                  <a:endParaRPr lang="en-US"/>
                </a:p>
              </p:txBody>
            </p:sp>
            <p:sp>
              <p:nvSpPr>
                <p:cNvPr id="9424" name="Freeform 9423">
                  <a:extLst>
                    <a:ext uri="{FF2B5EF4-FFF2-40B4-BE49-F238E27FC236}">
                      <a16:creationId xmlns:a16="http://schemas.microsoft.com/office/drawing/2014/main" id="{20274FB6-40D7-8E1D-E049-29062A059B91}"/>
                    </a:ext>
                  </a:extLst>
                </p:cNvPr>
                <p:cNvSpPr/>
                <p:nvPr/>
              </p:nvSpPr>
              <p:spPr>
                <a:xfrm>
                  <a:off x="9113148" y="3537441"/>
                  <a:ext cx="44720" cy="4433"/>
                </a:xfrm>
                <a:custGeom>
                  <a:avLst/>
                  <a:gdLst>
                    <a:gd name="connsiteX0" fmla="*/ 45116 w 44720"/>
                    <a:gd name="connsiteY0" fmla="*/ 240 h 4433"/>
                    <a:gd name="connsiteX1" fmla="*/ 395 w 44720"/>
                    <a:gd name="connsiteY1" fmla="*/ 240 h 4433"/>
                  </a:gdLst>
                  <a:ahLst/>
                  <a:cxnLst>
                    <a:cxn ang="0">
                      <a:pos x="connsiteX0" y="connsiteY0"/>
                    </a:cxn>
                    <a:cxn ang="0">
                      <a:pos x="connsiteX1" y="connsiteY1"/>
                    </a:cxn>
                  </a:cxnLst>
                  <a:rect l="l" t="t" r="r" b="b"/>
                  <a:pathLst>
                    <a:path w="44720" h="4433">
                      <a:moveTo>
                        <a:pt x="45116" y="240"/>
                      </a:moveTo>
                      <a:lnTo>
                        <a:pt x="395" y="240"/>
                      </a:lnTo>
                    </a:path>
                  </a:pathLst>
                </a:custGeom>
                <a:ln w="28575" cap="flat">
                  <a:solidFill>
                    <a:schemeClr val="accent1"/>
                  </a:solidFill>
                  <a:prstDash val="solid"/>
                  <a:miter/>
                </a:ln>
              </p:spPr>
              <p:txBody>
                <a:bodyPr rtlCol="0" anchor="ctr"/>
                <a:lstStyle/>
                <a:p>
                  <a:endParaRPr lang="en-US"/>
                </a:p>
              </p:txBody>
            </p:sp>
          </p:grpSp>
          <p:grpSp>
            <p:nvGrpSpPr>
              <p:cNvPr id="9425" name="Graphic 1">
                <a:extLst>
                  <a:ext uri="{FF2B5EF4-FFF2-40B4-BE49-F238E27FC236}">
                    <a16:creationId xmlns:a16="http://schemas.microsoft.com/office/drawing/2014/main" id="{8AAE7BE3-58A5-9AC6-4969-FAD40D968290}"/>
                  </a:ext>
                </a:extLst>
              </p:cNvPr>
              <p:cNvGrpSpPr/>
              <p:nvPr/>
            </p:nvGrpSpPr>
            <p:grpSpPr>
              <a:xfrm>
                <a:off x="9308431" y="3753582"/>
                <a:ext cx="91440" cy="137160"/>
                <a:chOff x="9494754" y="3801286"/>
                <a:chExt cx="44720" cy="42252"/>
              </a:xfrm>
            </p:grpSpPr>
            <p:sp>
              <p:nvSpPr>
                <p:cNvPr id="9426" name="Freeform 9425">
                  <a:extLst>
                    <a:ext uri="{FF2B5EF4-FFF2-40B4-BE49-F238E27FC236}">
                      <a16:creationId xmlns:a16="http://schemas.microsoft.com/office/drawing/2014/main" id="{217AFD81-68AF-F1AD-21BF-3A3BC792EC45}"/>
                    </a:ext>
                  </a:extLst>
                </p:cNvPr>
                <p:cNvSpPr/>
                <p:nvPr/>
              </p:nvSpPr>
              <p:spPr>
                <a:xfrm>
                  <a:off x="9517138" y="3801286"/>
                  <a:ext cx="4692" cy="42252"/>
                </a:xfrm>
                <a:custGeom>
                  <a:avLst/>
                  <a:gdLst>
                    <a:gd name="connsiteX0" fmla="*/ 477 w 4692"/>
                    <a:gd name="connsiteY0" fmla="*/ 305 h 42252"/>
                    <a:gd name="connsiteX1" fmla="*/ 477 w 4692"/>
                    <a:gd name="connsiteY1" fmla="*/ 42557 h 42252"/>
                  </a:gdLst>
                  <a:ahLst/>
                  <a:cxnLst>
                    <a:cxn ang="0">
                      <a:pos x="connsiteX0" y="connsiteY0"/>
                    </a:cxn>
                    <a:cxn ang="0">
                      <a:pos x="connsiteX1" y="connsiteY1"/>
                    </a:cxn>
                  </a:cxnLst>
                  <a:rect l="l" t="t" r="r" b="b"/>
                  <a:pathLst>
                    <a:path w="4692" h="42252">
                      <a:moveTo>
                        <a:pt x="477" y="305"/>
                      </a:moveTo>
                      <a:lnTo>
                        <a:pt x="477" y="42557"/>
                      </a:lnTo>
                    </a:path>
                  </a:pathLst>
                </a:custGeom>
                <a:ln w="28575" cap="flat">
                  <a:solidFill>
                    <a:schemeClr val="accent1"/>
                  </a:solidFill>
                  <a:prstDash val="solid"/>
                  <a:miter/>
                </a:ln>
              </p:spPr>
              <p:txBody>
                <a:bodyPr rtlCol="0" anchor="ctr"/>
                <a:lstStyle/>
                <a:p>
                  <a:endParaRPr lang="en-US"/>
                </a:p>
              </p:txBody>
            </p:sp>
            <p:sp>
              <p:nvSpPr>
                <p:cNvPr id="9427" name="Freeform 9426">
                  <a:extLst>
                    <a:ext uri="{FF2B5EF4-FFF2-40B4-BE49-F238E27FC236}">
                      <a16:creationId xmlns:a16="http://schemas.microsoft.com/office/drawing/2014/main" id="{3B2AA98B-3C7C-7B37-7694-B41133D6835B}"/>
                    </a:ext>
                  </a:extLst>
                </p:cNvPr>
                <p:cNvSpPr/>
                <p:nvPr/>
              </p:nvSpPr>
              <p:spPr>
                <a:xfrm>
                  <a:off x="9494754" y="3822434"/>
                  <a:ext cx="44720" cy="4433"/>
                </a:xfrm>
                <a:custGeom>
                  <a:avLst/>
                  <a:gdLst>
                    <a:gd name="connsiteX0" fmla="*/ 45198 w 44720"/>
                    <a:gd name="connsiteY0" fmla="*/ 305 h 4433"/>
                    <a:gd name="connsiteX1" fmla="*/ 477 w 44720"/>
                    <a:gd name="connsiteY1" fmla="*/ 305 h 4433"/>
                  </a:gdLst>
                  <a:ahLst/>
                  <a:cxnLst>
                    <a:cxn ang="0">
                      <a:pos x="connsiteX0" y="connsiteY0"/>
                    </a:cxn>
                    <a:cxn ang="0">
                      <a:pos x="connsiteX1" y="connsiteY1"/>
                    </a:cxn>
                  </a:cxnLst>
                  <a:rect l="l" t="t" r="r" b="b"/>
                  <a:pathLst>
                    <a:path w="44720" h="4433">
                      <a:moveTo>
                        <a:pt x="45198" y="305"/>
                      </a:moveTo>
                      <a:lnTo>
                        <a:pt x="477" y="305"/>
                      </a:lnTo>
                    </a:path>
                  </a:pathLst>
                </a:custGeom>
                <a:ln w="28575" cap="flat">
                  <a:solidFill>
                    <a:schemeClr val="accent1"/>
                  </a:solidFill>
                  <a:prstDash val="solid"/>
                  <a:miter/>
                </a:ln>
              </p:spPr>
              <p:txBody>
                <a:bodyPr rtlCol="0" anchor="ctr"/>
                <a:lstStyle/>
                <a:p>
                  <a:endParaRPr lang="en-US"/>
                </a:p>
              </p:txBody>
            </p:sp>
          </p:grpSp>
        </p:grpSp>
        <p:sp>
          <p:nvSpPr>
            <p:cNvPr id="9428" name="Freeform 9427">
              <a:extLst>
                <a:ext uri="{FF2B5EF4-FFF2-40B4-BE49-F238E27FC236}">
                  <a16:creationId xmlns:a16="http://schemas.microsoft.com/office/drawing/2014/main" id="{962CFB27-DC30-C52D-66CC-47B79AB71796}"/>
                </a:ext>
              </a:extLst>
            </p:cNvPr>
            <p:cNvSpPr/>
            <p:nvPr/>
          </p:nvSpPr>
          <p:spPr>
            <a:xfrm>
              <a:off x="7084427" y="2472221"/>
              <a:ext cx="2341773" cy="2203063"/>
            </a:xfrm>
            <a:custGeom>
              <a:avLst/>
              <a:gdLst>
                <a:gd name="connsiteX0" fmla="*/ 0 w 2341773"/>
                <a:gd name="connsiteY0" fmla="*/ 0 h 2203063"/>
                <a:gd name="connsiteX1" fmla="*/ 502489 w 2341773"/>
                <a:gd name="connsiteY1" fmla="*/ 0 h 2203063"/>
                <a:gd name="connsiteX2" fmla="*/ 502489 w 2341773"/>
                <a:gd name="connsiteY2" fmla="*/ 110574 h 2203063"/>
                <a:gd name="connsiteX3" fmla="*/ 678839 w 2341773"/>
                <a:gd name="connsiteY3" fmla="*/ 110574 h 2203063"/>
                <a:gd name="connsiteX4" fmla="*/ 678839 w 2341773"/>
                <a:gd name="connsiteY4" fmla="*/ 234405 h 2203063"/>
                <a:gd name="connsiteX5" fmla="*/ 953453 w 2341773"/>
                <a:gd name="connsiteY5" fmla="*/ 234405 h 2203063"/>
                <a:gd name="connsiteX6" fmla="*/ 953453 w 2341773"/>
                <a:gd name="connsiteY6" fmla="*/ 365640 h 2203063"/>
                <a:gd name="connsiteX7" fmla="*/ 1055659 w 2341773"/>
                <a:gd name="connsiteY7" fmla="*/ 365640 h 2203063"/>
                <a:gd name="connsiteX8" fmla="*/ 1055659 w 2341773"/>
                <a:gd name="connsiteY8" fmla="*/ 498338 h 2203063"/>
                <a:gd name="connsiteX9" fmla="*/ 1157114 w 2341773"/>
                <a:gd name="connsiteY9" fmla="*/ 498338 h 2203063"/>
                <a:gd name="connsiteX10" fmla="*/ 1157114 w 2341773"/>
                <a:gd name="connsiteY10" fmla="*/ 629529 h 2203063"/>
                <a:gd name="connsiteX11" fmla="*/ 1246039 w 2341773"/>
                <a:gd name="connsiteY11" fmla="*/ 629529 h 2203063"/>
                <a:gd name="connsiteX12" fmla="*/ 1246039 w 2341773"/>
                <a:gd name="connsiteY12" fmla="*/ 760010 h 2203063"/>
                <a:gd name="connsiteX13" fmla="*/ 1531259 w 2341773"/>
                <a:gd name="connsiteY13" fmla="*/ 760010 h 2203063"/>
                <a:gd name="connsiteX14" fmla="*/ 1531259 w 2341773"/>
                <a:gd name="connsiteY14" fmla="*/ 903039 h 2203063"/>
                <a:gd name="connsiteX15" fmla="*/ 1789871 w 2341773"/>
                <a:gd name="connsiteY15" fmla="*/ 903039 h 2203063"/>
                <a:gd name="connsiteX16" fmla="*/ 1789871 w 2341773"/>
                <a:gd name="connsiteY16" fmla="*/ 1065221 h 2203063"/>
                <a:gd name="connsiteX17" fmla="*/ 2218638 w 2341773"/>
                <a:gd name="connsiteY17" fmla="*/ 1065221 h 2203063"/>
                <a:gd name="connsiteX18" fmla="*/ 2218638 w 2341773"/>
                <a:gd name="connsiteY18" fmla="*/ 1350125 h 2203063"/>
                <a:gd name="connsiteX19" fmla="*/ 2318498 w 2341773"/>
                <a:gd name="connsiteY19" fmla="*/ 1350125 h 2203063"/>
                <a:gd name="connsiteX20" fmla="*/ 2318498 w 2341773"/>
                <a:gd name="connsiteY20" fmla="*/ 1777304 h 2203063"/>
                <a:gd name="connsiteX21" fmla="*/ 2341773 w 2341773"/>
                <a:gd name="connsiteY21" fmla="*/ 1777304 h 2203063"/>
                <a:gd name="connsiteX22" fmla="*/ 2341773 w 2341773"/>
                <a:gd name="connsiteY22" fmla="*/ 2203064 h 2203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341773" h="2203063">
                  <a:moveTo>
                    <a:pt x="0" y="0"/>
                  </a:moveTo>
                  <a:lnTo>
                    <a:pt x="502489" y="0"/>
                  </a:lnTo>
                  <a:lnTo>
                    <a:pt x="502489" y="110574"/>
                  </a:lnTo>
                  <a:lnTo>
                    <a:pt x="678839" y="110574"/>
                  </a:lnTo>
                  <a:lnTo>
                    <a:pt x="678839" y="234405"/>
                  </a:lnTo>
                  <a:lnTo>
                    <a:pt x="953453" y="234405"/>
                  </a:lnTo>
                  <a:lnTo>
                    <a:pt x="953453" y="365640"/>
                  </a:lnTo>
                  <a:lnTo>
                    <a:pt x="1055659" y="365640"/>
                  </a:lnTo>
                  <a:lnTo>
                    <a:pt x="1055659" y="498338"/>
                  </a:lnTo>
                  <a:lnTo>
                    <a:pt x="1157114" y="498338"/>
                  </a:lnTo>
                  <a:lnTo>
                    <a:pt x="1157114" y="629529"/>
                  </a:lnTo>
                  <a:lnTo>
                    <a:pt x="1246039" y="629529"/>
                  </a:lnTo>
                  <a:lnTo>
                    <a:pt x="1246039" y="760010"/>
                  </a:lnTo>
                  <a:lnTo>
                    <a:pt x="1531259" y="760010"/>
                  </a:lnTo>
                  <a:lnTo>
                    <a:pt x="1531259" y="903039"/>
                  </a:lnTo>
                  <a:lnTo>
                    <a:pt x="1789871" y="903039"/>
                  </a:lnTo>
                  <a:lnTo>
                    <a:pt x="1789871" y="1065221"/>
                  </a:lnTo>
                  <a:lnTo>
                    <a:pt x="2218638" y="1065221"/>
                  </a:lnTo>
                  <a:lnTo>
                    <a:pt x="2218638" y="1350125"/>
                  </a:lnTo>
                  <a:lnTo>
                    <a:pt x="2318498" y="1350125"/>
                  </a:lnTo>
                  <a:lnTo>
                    <a:pt x="2318498" y="1777304"/>
                  </a:lnTo>
                  <a:lnTo>
                    <a:pt x="2341773" y="1777304"/>
                  </a:lnTo>
                  <a:lnTo>
                    <a:pt x="2341773" y="2203064"/>
                  </a:lnTo>
                </a:path>
              </a:pathLst>
            </a:custGeom>
            <a:noFill/>
            <a:ln w="28575" cap="flat">
              <a:solidFill>
                <a:schemeClr val="accent1"/>
              </a:solidFill>
              <a:prstDash val="solid"/>
              <a:miter/>
            </a:ln>
          </p:spPr>
          <p:txBody>
            <a:bodyPr rtlCol="0" anchor="ctr"/>
            <a:lstStyle/>
            <a:p>
              <a:endParaRPr lang="en-US"/>
            </a:p>
          </p:txBody>
        </p:sp>
      </p:grpSp>
      <p:sp>
        <p:nvSpPr>
          <p:cNvPr id="4" name="TextBox 3">
            <a:extLst>
              <a:ext uri="{FF2B5EF4-FFF2-40B4-BE49-F238E27FC236}">
                <a16:creationId xmlns:a16="http://schemas.microsoft.com/office/drawing/2014/main" id="{5EDD75BC-6C21-F3A3-B109-B7B569356F19}"/>
              </a:ext>
            </a:extLst>
          </p:cNvPr>
          <p:cNvSpPr txBox="1"/>
          <p:nvPr/>
        </p:nvSpPr>
        <p:spPr>
          <a:xfrm>
            <a:off x="9294653" y="2563309"/>
            <a:ext cx="2143582" cy="523220"/>
          </a:xfrm>
          <a:prstGeom prst="rect">
            <a:avLst/>
          </a:prstGeom>
          <a:noFill/>
        </p:spPr>
        <p:txBody>
          <a:bodyPr wrap="square" rtlCol="0">
            <a:spAutoFit/>
          </a:bodyPr>
          <a:lstStyle/>
          <a:p>
            <a:r>
              <a:rPr lang="en-US" sz="1400" b="1" dirty="0">
                <a:solidFill>
                  <a:schemeClr val="bg1"/>
                </a:solidFill>
                <a:latin typeface="+mn-lt"/>
                <a:cs typeface="Arial" panose="020B0604020202020204" pitchFamily="34" charset="0"/>
              </a:rPr>
              <a:t>Median OS: </a:t>
            </a:r>
            <a:br>
              <a:rPr lang="en-US" sz="1400" b="1" dirty="0">
                <a:solidFill>
                  <a:schemeClr val="bg1"/>
                </a:solidFill>
                <a:latin typeface="+mn-lt"/>
                <a:cs typeface="Arial" panose="020B0604020202020204" pitchFamily="34" charset="0"/>
              </a:rPr>
            </a:br>
            <a:r>
              <a:rPr lang="en-US" sz="1400" b="0" dirty="0">
                <a:solidFill>
                  <a:schemeClr val="bg1"/>
                </a:solidFill>
                <a:latin typeface="+mn-lt"/>
                <a:cs typeface="Arial" panose="020B0604020202020204" pitchFamily="34" charset="0"/>
              </a:rPr>
              <a:t>12.2 mo (95% CI: 6.4-NE)</a:t>
            </a:r>
          </a:p>
        </p:txBody>
      </p:sp>
      <p:sp>
        <p:nvSpPr>
          <p:cNvPr id="9252" name="Text Placeholder 2">
            <a:extLst>
              <a:ext uri="{FF2B5EF4-FFF2-40B4-BE49-F238E27FC236}">
                <a16:creationId xmlns:a16="http://schemas.microsoft.com/office/drawing/2014/main" id="{4A16CACE-6400-0CF3-F99E-7D0CE428791E}"/>
              </a:ext>
            </a:extLst>
          </p:cNvPr>
          <p:cNvSpPr txBox="1">
            <a:spLocks/>
          </p:cNvSpPr>
          <p:nvPr/>
        </p:nvSpPr>
        <p:spPr>
          <a:xfrm rot="16200000">
            <a:off x="5389770" y="3335100"/>
            <a:ext cx="2218326" cy="471177"/>
          </a:xfrm>
          <a:prstGeom prst="rect">
            <a:avLst/>
          </a:prstGeom>
          <a:noFill/>
        </p:spPr>
        <p:txBody>
          <a:bodyPr vert="horz" lIns="121920" tIns="60960" rIns="121920" bIns="60960" rtlCol="0">
            <a:noAutofit/>
          </a:bodyPr>
          <a:lstStyle>
            <a:lvl1pPr marL="0" indent="0" algn="l" rtl="0" eaLnBrk="0" fontAlgn="base" hangingPunct="0">
              <a:spcBef>
                <a:spcPct val="20000"/>
              </a:spcBef>
              <a:spcAft>
                <a:spcPct val="0"/>
              </a:spcAft>
              <a:buClr>
                <a:srgbClr val="00B0F0"/>
              </a:buClr>
              <a:buFontTx/>
              <a:buNone/>
              <a:defRPr kumimoji="1" lang="en-US" sz="2333" kern="1200" dirty="0" smtClean="0">
                <a:solidFill>
                  <a:schemeClr val="tx1"/>
                </a:solidFill>
                <a:latin typeface="Arial" pitchFamily="34" charset="0"/>
                <a:ea typeface="ＭＳ Ｐゴシック" charset="0"/>
                <a:cs typeface="Arial" pitchFamily="34" charset="0"/>
              </a:defRPr>
            </a:lvl1pPr>
            <a:lvl2pPr marL="574123" indent="-193138" algn="l" rtl="0" eaLnBrk="0" fontAlgn="base" hangingPunct="0">
              <a:spcBef>
                <a:spcPct val="20000"/>
              </a:spcBef>
              <a:spcAft>
                <a:spcPct val="0"/>
              </a:spcAft>
              <a:buClr>
                <a:srgbClr val="00B0F0"/>
              </a:buClr>
              <a:buFont typeface="Arial" pitchFamily="34" charset="0"/>
              <a:buChar char="•"/>
              <a:defRPr kumimoji="1" lang="en-US" sz="2000" kern="1200" dirty="0" smtClean="0">
                <a:solidFill>
                  <a:schemeClr val="tx1"/>
                </a:solidFill>
                <a:latin typeface="Arial" pitchFamily="34" charset="0"/>
                <a:ea typeface="ＭＳ Ｐゴシック" charset="0"/>
                <a:cs typeface="Arial" pitchFamily="34" charset="0"/>
              </a:defRPr>
            </a:lvl2pPr>
            <a:lvl3pPr marL="855893" indent="-187847" algn="l" rtl="0" eaLnBrk="0" fontAlgn="base" hangingPunct="0">
              <a:spcBef>
                <a:spcPct val="20000"/>
              </a:spcBef>
              <a:spcAft>
                <a:spcPct val="0"/>
              </a:spcAft>
              <a:buClr>
                <a:srgbClr val="00B0F0"/>
              </a:buClr>
              <a:buFont typeface="Arial" pitchFamily="34" charset="0"/>
              <a:buChar char="•"/>
              <a:defRPr kumimoji="1" lang="en-US" sz="1667" kern="1200" dirty="0" smtClean="0">
                <a:solidFill>
                  <a:schemeClr val="tx1"/>
                </a:solidFill>
                <a:latin typeface="Arial" pitchFamily="34" charset="0"/>
                <a:ea typeface="ＭＳ Ｐゴシック" charset="0"/>
                <a:cs typeface="Arial" pitchFamily="34" charset="0"/>
              </a:defRPr>
            </a:lvl3pPr>
            <a:lvl4pPr marL="1148246" indent="-198430" algn="l" rtl="0" eaLnBrk="0" fontAlgn="base" hangingPunct="0">
              <a:spcBef>
                <a:spcPct val="20000"/>
              </a:spcBef>
              <a:spcAft>
                <a:spcPct val="0"/>
              </a:spcAft>
              <a:buClr>
                <a:srgbClr val="00B0F0"/>
              </a:buClr>
              <a:buFont typeface="Arial" pitchFamily="34" charset="0"/>
              <a:buChar char="•"/>
              <a:defRPr kumimoji="1" lang="en-US" sz="1667" kern="1200" dirty="0" smtClean="0">
                <a:solidFill>
                  <a:schemeClr val="tx1"/>
                </a:solidFill>
                <a:latin typeface="Arial" pitchFamily="34" charset="0"/>
                <a:ea typeface="ＭＳ Ｐゴシック" charset="0"/>
                <a:cs typeface="Arial" pitchFamily="34" charset="0"/>
              </a:defRPr>
            </a:lvl4pPr>
            <a:lvl5pPr marL="1714431" indent="-190492" algn="l" rtl="0" eaLnBrk="1" fontAlgn="base" hangingPunct="1">
              <a:spcBef>
                <a:spcPct val="20000"/>
              </a:spcBef>
              <a:spcAft>
                <a:spcPct val="0"/>
              </a:spcAft>
              <a:buClr>
                <a:srgbClr val="00B0F0"/>
              </a:buClr>
              <a:buFont typeface="Arial" pitchFamily="34" charset="0"/>
              <a:buChar char="•"/>
              <a:defRPr kumimoji="1" sz="2000" kern="1200">
                <a:solidFill>
                  <a:schemeClr val="tx1"/>
                </a:solidFill>
                <a:latin typeface="+mn-lt"/>
                <a:ea typeface="+mn-ea"/>
                <a:cs typeface="+mn-cs"/>
              </a:defRPr>
            </a:lvl5pPr>
            <a:lvl6pPr marL="2992774" indent="-272071" algn="l" defTabSz="1088281" rtl="0" eaLnBrk="1" latinLnBrk="0" hangingPunct="1">
              <a:spcBef>
                <a:spcPct val="20000"/>
              </a:spcBef>
              <a:buFont typeface="Arial" pitchFamily="34" charset="0"/>
              <a:buChar char="•"/>
              <a:defRPr kumimoji="1" sz="2417" kern="1200">
                <a:solidFill>
                  <a:schemeClr val="tx1"/>
                </a:solidFill>
                <a:latin typeface="+mn-lt"/>
                <a:ea typeface="+mn-ea"/>
                <a:cs typeface="+mn-cs"/>
              </a:defRPr>
            </a:lvl6pPr>
            <a:lvl7pPr marL="3536916" indent="-272071" algn="l" defTabSz="1088281" rtl="0" eaLnBrk="1" latinLnBrk="0" hangingPunct="1">
              <a:spcBef>
                <a:spcPct val="20000"/>
              </a:spcBef>
              <a:buFont typeface="Arial" pitchFamily="34" charset="0"/>
              <a:buChar char="•"/>
              <a:defRPr kumimoji="1" sz="2417" kern="1200">
                <a:solidFill>
                  <a:schemeClr val="tx1"/>
                </a:solidFill>
                <a:latin typeface="+mn-lt"/>
                <a:ea typeface="+mn-ea"/>
                <a:cs typeface="+mn-cs"/>
              </a:defRPr>
            </a:lvl7pPr>
            <a:lvl8pPr marL="4081057" indent="-272071" algn="l" defTabSz="1088281" rtl="0" eaLnBrk="1" latinLnBrk="0" hangingPunct="1">
              <a:spcBef>
                <a:spcPct val="20000"/>
              </a:spcBef>
              <a:buFont typeface="Arial" pitchFamily="34" charset="0"/>
              <a:buChar char="•"/>
              <a:defRPr kumimoji="1" sz="2417" kern="1200">
                <a:solidFill>
                  <a:schemeClr val="tx1"/>
                </a:solidFill>
                <a:latin typeface="+mn-lt"/>
                <a:ea typeface="+mn-ea"/>
                <a:cs typeface="+mn-cs"/>
              </a:defRPr>
            </a:lvl8pPr>
            <a:lvl9pPr marL="4625198" indent="-272071" algn="l" defTabSz="1088281" rtl="0" eaLnBrk="1" latinLnBrk="0" hangingPunct="1">
              <a:spcBef>
                <a:spcPct val="20000"/>
              </a:spcBef>
              <a:buFont typeface="Arial" pitchFamily="34" charset="0"/>
              <a:buChar char="•"/>
              <a:defRPr kumimoji="1" sz="2417" kern="1200">
                <a:solidFill>
                  <a:schemeClr val="tx1"/>
                </a:solidFill>
                <a:latin typeface="+mn-lt"/>
                <a:ea typeface="+mn-ea"/>
                <a:cs typeface="+mn-cs"/>
              </a:defRPr>
            </a:lvl9pPr>
          </a:lstStyle>
          <a:p>
            <a:pPr algn="ctr" defTabSz="1219170">
              <a:spcBef>
                <a:spcPts val="0"/>
              </a:spcBef>
              <a:spcAft>
                <a:spcPts val="1333"/>
              </a:spcAft>
            </a:pPr>
            <a:r>
              <a:rPr lang="en-US" sz="1600" b="1" dirty="0">
                <a:solidFill>
                  <a:schemeClr val="bg1"/>
                </a:solidFill>
                <a:latin typeface="+mn-lt"/>
                <a:sym typeface="Arial"/>
              </a:rPr>
              <a:t>OS Probability</a:t>
            </a:r>
            <a:br>
              <a:rPr lang="en-US" sz="1600" b="1" dirty="0">
                <a:solidFill>
                  <a:schemeClr val="bg1"/>
                </a:solidFill>
                <a:latin typeface="+mn-lt"/>
                <a:sym typeface="Arial"/>
              </a:rPr>
            </a:br>
            <a:endParaRPr lang="en-US" sz="1600" b="1" baseline="30000" dirty="0">
              <a:solidFill>
                <a:schemeClr val="bg1"/>
              </a:solidFill>
              <a:latin typeface="+mn-lt"/>
              <a:sym typeface="Arial"/>
            </a:endParaRPr>
          </a:p>
        </p:txBody>
      </p:sp>
      <p:sp>
        <p:nvSpPr>
          <p:cNvPr id="9253" name="Text Placeholder 2">
            <a:extLst>
              <a:ext uri="{FF2B5EF4-FFF2-40B4-BE49-F238E27FC236}">
                <a16:creationId xmlns:a16="http://schemas.microsoft.com/office/drawing/2014/main" id="{4AEE5639-262D-E310-B007-47D272D666CC}"/>
              </a:ext>
            </a:extLst>
          </p:cNvPr>
          <p:cNvSpPr txBox="1">
            <a:spLocks/>
          </p:cNvSpPr>
          <p:nvPr/>
        </p:nvSpPr>
        <p:spPr>
          <a:xfrm>
            <a:off x="8698626" y="4937719"/>
            <a:ext cx="1319175" cy="369332"/>
          </a:xfrm>
          <a:prstGeom prst="rect">
            <a:avLst/>
          </a:prstGeom>
          <a:noFill/>
        </p:spPr>
        <p:txBody>
          <a:bodyPr vert="horz" wrap="square" lIns="121920" tIns="60960" rIns="121920" bIns="60960" rtlCol="0">
            <a:spAutoFit/>
          </a:bodyPr>
          <a:lstStyle>
            <a:defPPr>
              <a:defRPr lang="en-US"/>
            </a:defPPr>
            <a:lvl1pPr marL="0" indent="0" algn="ctr" defTabSz="1219170">
              <a:spcBef>
                <a:spcPts val="0"/>
              </a:spcBef>
              <a:spcAft>
                <a:spcPts val="1333"/>
              </a:spcAft>
              <a:buClr>
                <a:srgbClr val="00B0F0"/>
              </a:buClr>
              <a:buFontTx/>
              <a:buNone/>
              <a:defRPr kumimoji="1" sz="1400">
                <a:solidFill>
                  <a:schemeClr val="bg1"/>
                </a:solidFill>
                <a:latin typeface="+mn-lt"/>
                <a:ea typeface="ＭＳ Ｐゴシック" charset="0"/>
              </a:defRPr>
            </a:lvl1pPr>
            <a:lvl2pPr marL="574123" indent="-193138">
              <a:spcBef>
                <a:spcPct val="20000"/>
              </a:spcBef>
              <a:buClr>
                <a:srgbClr val="00B0F0"/>
              </a:buClr>
              <a:buFont typeface="Arial" pitchFamily="34" charset="0"/>
              <a:buChar char="•"/>
              <a:defRPr kumimoji="1" sz="2000">
                <a:ea typeface="ＭＳ Ｐゴシック" charset="0"/>
              </a:defRPr>
            </a:lvl2pPr>
            <a:lvl3pPr marL="855893" indent="-187847">
              <a:spcBef>
                <a:spcPct val="20000"/>
              </a:spcBef>
              <a:buClr>
                <a:srgbClr val="00B0F0"/>
              </a:buClr>
              <a:buFont typeface="Arial" pitchFamily="34" charset="0"/>
              <a:buChar char="•"/>
              <a:defRPr kumimoji="1" sz="1667">
                <a:ea typeface="ＭＳ Ｐゴシック" charset="0"/>
              </a:defRPr>
            </a:lvl3pPr>
            <a:lvl4pPr marL="1148246" indent="-198430">
              <a:spcBef>
                <a:spcPct val="20000"/>
              </a:spcBef>
              <a:buClr>
                <a:srgbClr val="00B0F0"/>
              </a:buClr>
              <a:buFont typeface="Arial" pitchFamily="34" charset="0"/>
              <a:buChar char="•"/>
              <a:defRPr kumimoji="1" sz="1667">
                <a:ea typeface="ＭＳ Ｐゴシック" charset="0"/>
              </a:defRPr>
            </a:lvl4pPr>
            <a:lvl5pPr marL="1714431" indent="-190492" eaLnBrk="1" hangingPunct="1">
              <a:spcBef>
                <a:spcPct val="20000"/>
              </a:spcBef>
              <a:buClr>
                <a:srgbClr val="00B0F0"/>
              </a:buClr>
              <a:buFont typeface="Arial" pitchFamily="34" charset="0"/>
              <a:buChar char="•"/>
              <a:defRPr kumimoji="1" sz="2000">
                <a:latin typeface="+mn-lt"/>
                <a:cs typeface="+mn-cs"/>
              </a:defRPr>
            </a:lvl5pPr>
            <a:lvl6pPr marL="2992774" indent="-272071" defTabSz="1088281">
              <a:spcBef>
                <a:spcPct val="20000"/>
              </a:spcBef>
              <a:buFont typeface="Arial" pitchFamily="34" charset="0"/>
              <a:buChar char="•"/>
              <a:defRPr kumimoji="1" sz="2417">
                <a:latin typeface="+mn-lt"/>
                <a:cs typeface="+mn-cs"/>
              </a:defRPr>
            </a:lvl6pPr>
            <a:lvl7pPr marL="3536916" indent="-272071" defTabSz="1088281">
              <a:spcBef>
                <a:spcPct val="20000"/>
              </a:spcBef>
              <a:buFont typeface="Arial" pitchFamily="34" charset="0"/>
              <a:buChar char="•"/>
              <a:defRPr kumimoji="1" sz="2417">
                <a:latin typeface="+mn-lt"/>
                <a:cs typeface="+mn-cs"/>
              </a:defRPr>
            </a:lvl7pPr>
            <a:lvl8pPr marL="4081057" indent="-272071" defTabSz="1088281">
              <a:spcBef>
                <a:spcPct val="20000"/>
              </a:spcBef>
              <a:buFont typeface="Arial" pitchFamily="34" charset="0"/>
              <a:buChar char="•"/>
              <a:defRPr kumimoji="1" sz="2417">
                <a:latin typeface="+mn-lt"/>
                <a:cs typeface="+mn-cs"/>
              </a:defRPr>
            </a:lvl8pPr>
            <a:lvl9pPr marL="4625198" indent="-272071" defTabSz="1088281">
              <a:spcBef>
                <a:spcPct val="20000"/>
              </a:spcBef>
              <a:buFont typeface="Arial" pitchFamily="34" charset="0"/>
              <a:buChar char="•"/>
              <a:defRPr kumimoji="1" sz="2417">
                <a:latin typeface="+mn-lt"/>
                <a:cs typeface="+mn-cs"/>
              </a:defRPr>
            </a:lvl9pPr>
          </a:lstStyle>
          <a:p>
            <a:r>
              <a:rPr lang="en-US" sz="1600" dirty="0">
                <a:sym typeface="Arial"/>
              </a:rPr>
              <a:t>Mo</a:t>
            </a:r>
          </a:p>
        </p:txBody>
      </p:sp>
      <p:grpSp>
        <p:nvGrpSpPr>
          <p:cNvPr id="9255" name="Group 9254">
            <a:extLst>
              <a:ext uri="{FF2B5EF4-FFF2-40B4-BE49-F238E27FC236}">
                <a16:creationId xmlns:a16="http://schemas.microsoft.com/office/drawing/2014/main" id="{3616A52E-BFA0-8274-F946-F4BF3F817DF7}"/>
              </a:ext>
            </a:extLst>
          </p:cNvPr>
          <p:cNvGrpSpPr/>
          <p:nvPr/>
        </p:nvGrpSpPr>
        <p:grpSpPr>
          <a:xfrm>
            <a:off x="7008735" y="2471715"/>
            <a:ext cx="1579232" cy="2214578"/>
            <a:chOff x="5408943" y="2238375"/>
            <a:chExt cx="1579232" cy="2600325"/>
          </a:xfrm>
        </p:grpSpPr>
        <p:sp>
          <p:nvSpPr>
            <p:cNvPr id="9268" name="Freeform: Shape 146">
              <a:extLst>
                <a:ext uri="{FF2B5EF4-FFF2-40B4-BE49-F238E27FC236}">
                  <a16:creationId xmlns:a16="http://schemas.microsoft.com/office/drawing/2014/main" id="{A5B52F23-A235-E00D-4010-3D3B7940F20C}"/>
                </a:ext>
              </a:extLst>
            </p:cNvPr>
            <p:cNvSpPr/>
            <p:nvPr/>
          </p:nvSpPr>
          <p:spPr>
            <a:xfrm>
              <a:off x="5482101" y="2239875"/>
              <a:ext cx="1506074" cy="2590269"/>
            </a:xfrm>
            <a:custGeom>
              <a:avLst/>
              <a:gdLst>
                <a:gd name="connsiteX0" fmla="*/ 0 w 9233"/>
                <a:gd name="connsiteY0" fmla="*/ 0 h 2933024"/>
                <a:gd name="connsiteX1" fmla="*/ 0 w 9233"/>
                <a:gd name="connsiteY1" fmla="*/ 2933025 h 2933024"/>
              </a:gdLst>
              <a:ahLst/>
              <a:cxnLst>
                <a:cxn ang="0">
                  <a:pos x="connsiteX0" y="connsiteY0"/>
                </a:cxn>
                <a:cxn ang="0">
                  <a:pos x="connsiteX1" y="connsiteY1"/>
                </a:cxn>
              </a:cxnLst>
              <a:rect l="l" t="t" r="r" b="b"/>
              <a:pathLst>
                <a:path w="9233" h="2933024">
                  <a:moveTo>
                    <a:pt x="0" y="0"/>
                  </a:moveTo>
                  <a:lnTo>
                    <a:pt x="0" y="2933025"/>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grpSp>
          <p:nvGrpSpPr>
            <p:cNvPr id="9269" name="Group 9268">
              <a:extLst>
                <a:ext uri="{FF2B5EF4-FFF2-40B4-BE49-F238E27FC236}">
                  <a16:creationId xmlns:a16="http://schemas.microsoft.com/office/drawing/2014/main" id="{EAE088CA-0A98-EF08-7471-D3112234D1C6}"/>
                </a:ext>
              </a:extLst>
            </p:cNvPr>
            <p:cNvGrpSpPr/>
            <p:nvPr/>
          </p:nvGrpSpPr>
          <p:grpSpPr>
            <a:xfrm>
              <a:off x="5408943" y="2238375"/>
              <a:ext cx="72000" cy="2600325"/>
              <a:chOff x="5400477" y="2238375"/>
              <a:chExt cx="81624" cy="2600325"/>
            </a:xfrm>
          </p:grpSpPr>
          <p:sp>
            <p:nvSpPr>
              <p:cNvPr id="9270" name="Freeform: Shape 147">
                <a:extLst>
                  <a:ext uri="{FF2B5EF4-FFF2-40B4-BE49-F238E27FC236}">
                    <a16:creationId xmlns:a16="http://schemas.microsoft.com/office/drawing/2014/main" id="{9E302007-AAC5-4021-C29F-B18C5E6355F9}"/>
                  </a:ext>
                </a:extLst>
              </p:cNvPr>
              <p:cNvSpPr/>
              <p:nvPr/>
            </p:nvSpPr>
            <p:spPr>
              <a:xfrm>
                <a:off x="5400477" y="4830144"/>
                <a:ext cx="81624"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271" name="Freeform: Shape 148">
                <a:extLst>
                  <a:ext uri="{FF2B5EF4-FFF2-40B4-BE49-F238E27FC236}">
                    <a16:creationId xmlns:a16="http://schemas.microsoft.com/office/drawing/2014/main" id="{3624C99A-98EC-B7A6-B959-C3D5333CC434}"/>
                  </a:ext>
                </a:extLst>
              </p:cNvPr>
              <p:cNvSpPr/>
              <p:nvPr/>
            </p:nvSpPr>
            <p:spPr>
              <a:xfrm>
                <a:off x="5400477" y="4570968"/>
                <a:ext cx="81624"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272" name="Freeform: Shape 149">
                <a:extLst>
                  <a:ext uri="{FF2B5EF4-FFF2-40B4-BE49-F238E27FC236}">
                    <a16:creationId xmlns:a16="http://schemas.microsoft.com/office/drawing/2014/main" id="{CB1611AF-0ECB-BDA0-A183-009016ACF07E}"/>
                  </a:ext>
                </a:extLst>
              </p:cNvPr>
              <p:cNvSpPr/>
              <p:nvPr/>
            </p:nvSpPr>
            <p:spPr>
              <a:xfrm>
                <a:off x="5400477" y="4311791"/>
                <a:ext cx="81624"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273" name="Freeform: Shape 150">
                <a:extLst>
                  <a:ext uri="{FF2B5EF4-FFF2-40B4-BE49-F238E27FC236}">
                    <a16:creationId xmlns:a16="http://schemas.microsoft.com/office/drawing/2014/main" id="{DDC2DD7E-73A2-2125-246E-58FC796A7C8E}"/>
                  </a:ext>
                </a:extLst>
              </p:cNvPr>
              <p:cNvSpPr/>
              <p:nvPr/>
            </p:nvSpPr>
            <p:spPr>
              <a:xfrm>
                <a:off x="5400477" y="4052614"/>
                <a:ext cx="81624"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274" name="Freeform: Shape 151">
                <a:extLst>
                  <a:ext uri="{FF2B5EF4-FFF2-40B4-BE49-F238E27FC236}">
                    <a16:creationId xmlns:a16="http://schemas.microsoft.com/office/drawing/2014/main" id="{27BDBB6E-18FE-8333-7268-6B5DD5EACA98}"/>
                  </a:ext>
                </a:extLst>
              </p:cNvPr>
              <p:cNvSpPr/>
              <p:nvPr/>
            </p:nvSpPr>
            <p:spPr>
              <a:xfrm>
                <a:off x="5400477" y="3793437"/>
                <a:ext cx="81624"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275" name="Freeform: Shape 153">
                <a:extLst>
                  <a:ext uri="{FF2B5EF4-FFF2-40B4-BE49-F238E27FC236}">
                    <a16:creationId xmlns:a16="http://schemas.microsoft.com/office/drawing/2014/main" id="{D512D46B-320D-691C-11B0-59C870506AB6}"/>
                  </a:ext>
                </a:extLst>
              </p:cNvPr>
              <p:cNvSpPr/>
              <p:nvPr/>
            </p:nvSpPr>
            <p:spPr>
              <a:xfrm>
                <a:off x="5400477" y="3534260"/>
                <a:ext cx="81624"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276" name="Freeform: Shape 154">
                <a:extLst>
                  <a:ext uri="{FF2B5EF4-FFF2-40B4-BE49-F238E27FC236}">
                    <a16:creationId xmlns:a16="http://schemas.microsoft.com/office/drawing/2014/main" id="{29848DF8-319D-874F-F92E-69D4C45151FD}"/>
                  </a:ext>
                </a:extLst>
              </p:cNvPr>
              <p:cNvSpPr/>
              <p:nvPr/>
            </p:nvSpPr>
            <p:spPr>
              <a:xfrm>
                <a:off x="5400477" y="3015906"/>
                <a:ext cx="81624"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277" name="Freeform: Shape 155">
                <a:extLst>
                  <a:ext uri="{FF2B5EF4-FFF2-40B4-BE49-F238E27FC236}">
                    <a16:creationId xmlns:a16="http://schemas.microsoft.com/office/drawing/2014/main" id="{FD57873E-B086-DF40-4FC7-C457B851C7AF}"/>
                  </a:ext>
                </a:extLst>
              </p:cNvPr>
              <p:cNvSpPr/>
              <p:nvPr/>
            </p:nvSpPr>
            <p:spPr>
              <a:xfrm>
                <a:off x="5400477" y="2497552"/>
                <a:ext cx="81624"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278" name="Freeform: Shape 156">
                <a:extLst>
                  <a:ext uri="{FF2B5EF4-FFF2-40B4-BE49-F238E27FC236}">
                    <a16:creationId xmlns:a16="http://schemas.microsoft.com/office/drawing/2014/main" id="{2077EA4D-0953-E7D7-5613-266A0BA5CDC7}"/>
                  </a:ext>
                </a:extLst>
              </p:cNvPr>
              <p:cNvSpPr/>
              <p:nvPr/>
            </p:nvSpPr>
            <p:spPr>
              <a:xfrm>
                <a:off x="5400477" y="2238375"/>
                <a:ext cx="81624"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279" name="Freeform: Shape 155">
                <a:extLst>
                  <a:ext uri="{FF2B5EF4-FFF2-40B4-BE49-F238E27FC236}">
                    <a16:creationId xmlns:a16="http://schemas.microsoft.com/office/drawing/2014/main" id="{5B0B746B-A847-B702-7807-CC24E27166C1}"/>
                  </a:ext>
                </a:extLst>
              </p:cNvPr>
              <p:cNvSpPr/>
              <p:nvPr/>
            </p:nvSpPr>
            <p:spPr>
              <a:xfrm>
                <a:off x="5400477" y="2756729"/>
                <a:ext cx="81624"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280" name="Freeform: Shape 154">
                <a:extLst>
                  <a:ext uri="{FF2B5EF4-FFF2-40B4-BE49-F238E27FC236}">
                    <a16:creationId xmlns:a16="http://schemas.microsoft.com/office/drawing/2014/main" id="{D9F1C23B-E893-7BCA-DEBF-8833B740058E}"/>
                  </a:ext>
                </a:extLst>
              </p:cNvPr>
              <p:cNvSpPr/>
              <p:nvPr/>
            </p:nvSpPr>
            <p:spPr>
              <a:xfrm>
                <a:off x="5400477" y="3275083"/>
                <a:ext cx="81624"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grpSp>
      </p:grpSp>
      <p:grpSp>
        <p:nvGrpSpPr>
          <p:cNvPr id="9256" name="Group 9255">
            <a:extLst>
              <a:ext uri="{FF2B5EF4-FFF2-40B4-BE49-F238E27FC236}">
                <a16:creationId xmlns:a16="http://schemas.microsoft.com/office/drawing/2014/main" id="{81E74023-48E5-B348-0B40-46747218FE76}"/>
              </a:ext>
            </a:extLst>
          </p:cNvPr>
          <p:cNvGrpSpPr/>
          <p:nvPr/>
        </p:nvGrpSpPr>
        <p:grpSpPr>
          <a:xfrm>
            <a:off x="6471570" y="2378041"/>
            <a:ext cx="478401" cy="2424614"/>
            <a:chOff x="1072053" y="2392949"/>
            <a:chExt cx="183932" cy="2846946"/>
          </a:xfrm>
        </p:grpSpPr>
        <p:sp>
          <p:nvSpPr>
            <p:cNvPr id="9257" name="TextBox 9256">
              <a:extLst>
                <a:ext uri="{FF2B5EF4-FFF2-40B4-BE49-F238E27FC236}">
                  <a16:creationId xmlns:a16="http://schemas.microsoft.com/office/drawing/2014/main" id="{ADC39A6F-5827-811F-9699-4FBA3162A675}"/>
                </a:ext>
              </a:extLst>
            </p:cNvPr>
            <p:cNvSpPr txBox="1"/>
            <p:nvPr/>
          </p:nvSpPr>
          <p:spPr>
            <a:xfrm>
              <a:off x="1072053" y="2392949"/>
              <a:ext cx="183932" cy="252971"/>
            </a:xfrm>
            <a:prstGeom prst="rect">
              <a:avLst/>
            </a:prstGeom>
            <a:noFill/>
          </p:spPr>
          <p:txBody>
            <a:bodyPr wrap="square" lIns="0" tIns="0" rIns="0" bIns="0" rtlCol="0">
              <a:spAutoFit/>
            </a:bodyPr>
            <a:lstStyle/>
            <a:p>
              <a:pPr algn="r"/>
              <a:r>
                <a:rPr lang="en-US" sz="1400" b="0" dirty="0">
                  <a:solidFill>
                    <a:schemeClr val="bg1"/>
                  </a:solidFill>
                  <a:latin typeface="+mn-lt"/>
                  <a:cs typeface="Arial" panose="020B0604020202020204" pitchFamily="34" charset="0"/>
                </a:rPr>
                <a:t>1.0</a:t>
              </a:r>
            </a:p>
          </p:txBody>
        </p:sp>
        <p:sp>
          <p:nvSpPr>
            <p:cNvPr id="9258" name="TextBox 9257">
              <a:extLst>
                <a:ext uri="{FF2B5EF4-FFF2-40B4-BE49-F238E27FC236}">
                  <a16:creationId xmlns:a16="http://schemas.microsoft.com/office/drawing/2014/main" id="{5461E9C8-0E45-B27C-798B-B7473354A543}"/>
                </a:ext>
              </a:extLst>
            </p:cNvPr>
            <p:cNvSpPr txBox="1"/>
            <p:nvPr/>
          </p:nvSpPr>
          <p:spPr>
            <a:xfrm>
              <a:off x="1072053" y="2653299"/>
              <a:ext cx="183932" cy="252971"/>
            </a:xfrm>
            <a:prstGeom prst="rect">
              <a:avLst/>
            </a:prstGeom>
            <a:noFill/>
          </p:spPr>
          <p:txBody>
            <a:bodyPr wrap="square" lIns="0" tIns="0" rIns="0" bIns="0" rtlCol="0">
              <a:spAutoFit/>
            </a:bodyPr>
            <a:lstStyle/>
            <a:p>
              <a:pPr algn="r"/>
              <a:r>
                <a:rPr lang="en-US" sz="1400" b="0" dirty="0">
                  <a:solidFill>
                    <a:schemeClr val="bg1"/>
                  </a:solidFill>
                  <a:latin typeface="+mn-lt"/>
                  <a:cs typeface="Arial" panose="020B0604020202020204" pitchFamily="34" charset="0"/>
                </a:rPr>
                <a:t>0.9</a:t>
              </a:r>
            </a:p>
          </p:txBody>
        </p:sp>
        <p:sp>
          <p:nvSpPr>
            <p:cNvPr id="9259" name="TextBox 9258">
              <a:extLst>
                <a:ext uri="{FF2B5EF4-FFF2-40B4-BE49-F238E27FC236}">
                  <a16:creationId xmlns:a16="http://schemas.microsoft.com/office/drawing/2014/main" id="{87F30CC5-D3B4-1486-AFF2-69EC699EB734}"/>
                </a:ext>
              </a:extLst>
            </p:cNvPr>
            <p:cNvSpPr txBox="1"/>
            <p:nvPr/>
          </p:nvSpPr>
          <p:spPr>
            <a:xfrm>
              <a:off x="1072053" y="2913648"/>
              <a:ext cx="183932" cy="252971"/>
            </a:xfrm>
            <a:prstGeom prst="rect">
              <a:avLst/>
            </a:prstGeom>
            <a:noFill/>
          </p:spPr>
          <p:txBody>
            <a:bodyPr wrap="square" lIns="0" tIns="0" rIns="0" bIns="0" rtlCol="0">
              <a:spAutoFit/>
            </a:bodyPr>
            <a:lstStyle/>
            <a:p>
              <a:pPr algn="r"/>
              <a:r>
                <a:rPr lang="en-US" sz="1400" b="0" dirty="0">
                  <a:solidFill>
                    <a:schemeClr val="bg1"/>
                  </a:solidFill>
                  <a:latin typeface="+mn-lt"/>
                  <a:cs typeface="Arial" panose="020B0604020202020204" pitchFamily="34" charset="0"/>
                </a:rPr>
                <a:t>0.8</a:t>
              </a:r>
            </a:p>
          </p:txBody>
        </p:sp>
        <p:sp>
          <p:nvSpPr>
            <p:cNvPr id="9260" name="TextBox 9259">
              <a:extLst>
                <a:ext uri="{FF2B5EF4-FFF2-40B4-BE49-F238E27FC236}">
                  <a16:creationId xmlns:a16="http://schemas.microsoft.com/office/drawing/2014/main" id="{5CDACAF8-C911-83CD-1D97-82EABCE3D044}"/>
                </a:ext>
              </a:extLst>
            </p:cNvPr>
            <p:cNvSpPr txBox="1"/>
            <p:nvPr/>
          </p:nvSpPr>
          <p:spPr>
            <a:xfrm>
              <a:off x="1072053" y="3173999"/>
              <a:ext cx="183932" cy="252971"/>
            </a:xfrm>
            <a:prstGeom prst="rect">
              <a:avLst/>
            </a:prstGeom>
            <a:noFill/>
          </p:spPr>
          <p:txBody>
            <a:bodyPr wrap="square" lIns="0" tIns="0" rIns="0" bIns="0" rtlCol="0">
              <a:spAutoFit/>
            </a:bodyPr>
            <a:lstStyle/>
            <a:p>
              <a:pPr algn="r"/>
              <a:r>
                <a:rPr lang="en-US" sz="1400" b="0" dirty="0">
                  <a:solidFill>
                    <a:schemeClr val="bg1"/>
                  </a:solidFill>
                  <a:latin typeface="+mn-lt"/>
                  <a:cs typeface="Arial" panose="020B0604020202020204" pitchFamily="34" charset="0"/>
                </a:rPr>
                <a:t>0.7</a:t>
              </a:r>
            </a:p>
          </p:txBody>
        </p:sp>
        <p:sp>
          <p:nvSpPr>
            <p:cNvPr id="9261" name="TextBox 9260">
              <a:extLst>
                <a:ext uri="{FF2B5EF4-FFF2-40B4-BE49-F238E27FC236}">
                  <a16:creationId xmlns:a16="http://schemas.microsoft.com/office/drawing/2014/main" id="{0E17AAE1-2FCE-0CDB-1E4E-EE386CF45FE5}"/>
                </a:ext>
              </a:extLst>
            </p:cNvPr>
            <p:cNvSpPr txBox="1"/>
            <p:nvPr/>
          </p:nvSpPr>
          <p:spPr>
            <a:xfrm>
              <a:off x="1072053" y="3434349"/>
              <a:ext cx="183932" cy="252971"/>
            </a:xfrm>
            <a:prstGeom prst="rect">
              <a:avLst/>
            </a:prstGeom>
            <a:noFill/>
          </p:spPr>
          <p:txBody>
            <a:bodyPr wrap="square" lIns="0" tIns="0" rIns="0" bIns="0" rtlCol="0">
              <a:spAutoFit/>
            </a:bodyPr>
            <a:lstStyle/>
            <a:p>
              <a:pPr algn="r"/>
              <a:r>
                <a:rPr lang="en-US" sz="1400" b="0" dirty="0">
                  <a:solidFill>
                    <a:schemeClr val="bg1"/>
                  </a:solidFill>
                  <a:latin typeface="+mn-lt"/>
                  <a:cs typeface="Arial" panose="020B0604020202020204" pitchFamily="34" charset="0"/>
                </a:rPr>
                <a:t>0.6</a:t>
              </a:r>
            </a:p>
          </p:txBody>
        </p:sp>
        <p:sp>
          <p:nvSpPr>
            <p:cNvPr id="9262" name="TextBox 9261">
              <a:extLst>
                <a:ext uri="{FF2B5EF4-FFF2-40B4-BE49-F238E27FC236}">
                  <a16:creationId xmlns:a16="http://schemas.microsoft.com/office/drawing/2014/main" id="{88D5B791-90A2-C03D-9F55-DE9DAFFAF103}"/>
                </a:ext>
              </a:extLst>
            </p:cNvPr>
            <p:cNvSpPr txBox="1"/>
            <p:nvPr/>
          </p:nvSpPr>
          <p:spPr>
            <a:xfrm>
              <a:off x="1072053" y="3691524"/>
              <a:ext cx="183932" cy="252971"/>
            </a:xfrm>
            <a:prstGeom prst="rect">
              <a:avLst/>
            </a:prstGeom>
            <a:noFill/>
          </p:spPr>
          <p:txBody>
            <a:bodyPr wrap="square" lIns="0" tIns="0" rIns="0" bIns="0" rtlCol="0">
              <a:spAutoFit/>
            </a:bodyPr>
            <a:lstStyle/>
            <a:p>
              <a:pPr algn="r"/>
              <a:r>
                <a:rPr lang="en-US" sz="1400" b="0" dirty="0">
                  <a:solidFill>
                    <a:schemeClr val="bg1"/>
                  </a:solidFill>
                  <a:latin typeface="+mn-lt"/>
                  <a:cs typeface="Arial" panose="020B0604020202020204" pitchFamily="34" charset="0"/>
                </a:rPr>
                <a:t>0.5</a:t>
              </a:r>
            </a:p>
          </p:txBody>
        </p:sp>
        <p:sp>
          <p:nvSpPr>
            <p:cNvPr id="9263" name="TextBox 9262">
              <a:extLst>
                <a:ext uri="{FF2B5EF4-FFF2-40B4-BE49-F238E27FC236}">
                  <a16:creationId xmlns:a16="http://schemas.microsoft.com/office/drawing/2014/main" id="{1ABC913E-065E-5DE5-79B5-E1D0D562DA21}"/>
                </a:ext>
              </a:extLst>
            </p:cNvPr>
            <p:cNvSpPr txBox="1"/>
            <p:nvPr/>
          </p:nvSpPr>
          <p:spPr>
            <a:xfrm>
              <a:off x="1072053" y="3955049"/>
              <a:ext cx="183932" cy="252971"/>
            </a:xfrm>
            <a:prstGeom prst="rect">
              <a:avLst/>
            </a:prstGeom>
            <a:noFill/>
          </p:spPr>
          <p:txBody>
            <a:bodyPr wrap="square" lIns="0" tIns="0" rIns="0" bIns="0" rtlCol="0">
              <a:spAutoFit/>
            </a:bodyPr>
            <a:lstStyle/>
            <a:p>
              <a:pPr algn="r"/>
              <a:r>
                <a:rPr lang="en-US" sz="1400" b="0" dirty="0">
                  <a:solidFill>
                    <a:schemeClr val="bg1"/>
                  </a:solidFill>
                  <a:latin typeface="+mn-lt"/>
                  <a:cs typeface="Arial" panose="020B0604020202020204" pitchFamily="34" charset="0"/>
                </a:rPr>
                <a:t>0.4</a:t>
              </a:r>
            </a:p>
          </p:txBody>
        </p:sp>
        <p:sp>
          <p:nvSpPr>
            <p:cNvPr id="9264" name="TextBox 9263">
              <a:extLst>
                <a:ext uri="{FF2B5EF4-FFF2-40B4-BE49-F238E27FC236}">
                  <a16:creationId xmlns:a16="http://schemas.microsoft.com/office/drawing/2014/main" id="{6E567235-8DF2-3434-B5CD-D39FB743BF2C}"/>
                </a:ext>
              </a:extLst>
            </p:cNvPr>
            <p:cNvSpPr txBox="1"/>
            <p:nvPr/>
          </p:nvSpPr>
          <p:spPr>
            <a:xfrm>
              <a:off x="1072053" y="4212223"/>
              <a:ext cx="183932" cy="252971"/>
            </a:xfrm>
            <a:prstGeom prst="rect">
              <a:avLst/>
            </a:prstGeom>
            <a:noFill/>
          </p:spPr>
          <p:txBody>
            <a:bodyPr wrap="square" lIns="0" tIns="0" rIns="0" bIns="0" rtlCol="0">
              <a:spAutoFit/>
            </a:bodyPr>
            <a:lstStyle/>
            <a:p>
              <a:pPr algn="r"/>
              <a:r>
                <a:rPr lang="en-US" sz="1400" b="0" dirty="0">
                  <a:solidFill>
                    <a:schemeClr val="bg1"/>
                  </a:solidFill>
                  <a:latin typeface="+mn-lt"/>
                  <a:cs typeface="Arial" panose="020B0604020202020204" pitchFamily="34" charset="0"/>
                </a:rPr>
                <a:t>0.3</a:t>
              </a:r>
            </a:p>
          </p:txBody>
        </p:sp>
        <p:sp>
          <p:nvSpPr>
            <p:cNvPr id="9265" name="TextBox 9264">
              <a:extLst>
                <a:ext uri="{FF2B5EF4-FFF2-40B4-BE49-F238E27FC236}">
                  <a16:creationId xmlns:a16="http://schemas.microsoft.com/office/drawing/2014/main" id="{CF1D2E65-165C-910B-6097-17497ECB3147}"/>
                </a:ext>
              </a:extLst>
            </p:cNvPr>
            <p:cNvSpPr txBox="1"/>
            <p:nvPr/>
          </p:nvSpPr>
          <p:spPr>
            <a:xfrm>
              <a:off x="1072053" y="4469399"/>
              <a:ext cx="183932" cy="252971"/>
            </a:xfrm>
            <a:prstGeom prst="rect">
              <a:avLst/>
            </a:prstGeom>
            <a:noFill/>
          </p:spPr>
          <p:txBody>
            <a:bodyPr wrap="square" lIns="0" tIns="0" rIns="0" bIns="0" rtlCol="0">
              <a:spAutoFit/>
            </a:bodyPr>
            <a:lstStyle/>
            <a:p>
              <a:pPr algn="r"/>
              <a:r>
                <a:rPr lang="en-US" sz="1400" b="0" dirty="0">
                  <a:solidFill>
                    <a:schemeClr val="bg1"/>
                  </a:solidFill>
                  <a:latin typeface="+mn-lt"/>
                  <a:cs typeface="Arial" panose="020B0604020202020204" pitchFamily="34" charset="0"/>
                </a:rPr>
                <a:t>0.2</a:t>
              </a:r>
            </a:p>
          </p:txBody>
        </p:sp>
        <p:sp>
          <p:nvSpPr>
            <p:cNvPr id="9266" name="TextBox 9265">
              <a:extLst>
                <a:ext uri="{FF2B5EF4-FFF2-40B4-BE49-F238E27FC236}">
                  <a16:creationId xmlns:a16="http://schemas.microsoft.com/office/drawing/2014/main" id="{E4597D16-5FC4-1941-7E3B-AB98DD2579A3}"/>
                </a:ext>
              </a:extLst>
            </p:cNvPr>
            <p:cNvSpPr txBox="1"/>
            <p:nvPr/>
          </p:nvSpPr>
          <p:spPr>
            <a:xfrm>
              <a:off x="1072053" y="4726574"/>
              <a:ext cx="183932" cy="252971"/>
            </a:xfrm>
            <a:prstGeom prst="rect">
              <a:avLst/>
            </a:prstGeom>
            <a:noFill/>
          </p:spPr>
          <p:txBody>
            <a:bodyPr wrap="square" lIns="0" tIns="0" rIns="0" bIns="0" rtlCol="0">
              <a:spAutoFit/>
            </a:bodyPr>
            <a:lstStyle/>
            <a:p>
              <a:pPr algn="r"/>
              <a:r>
                <a:rPr lang="en-US" sz="1400" b="0" dirty="0">
                  <a:solidFill>
                    <a:schemeClr val="bg1"/>
                  </a:solidFill>
                  <a:latin typeface="+mn-lt"/>
                  <a:cs typeface="Arial" panose="020B0604020202020204" pitchFamily="34" charset="0"/>
                </a:rPr>
                <a:t>0.1</a:t>
              </a:r>
            </a:p>
          </p:txBody>
        </p:sp>
        <p:sp>
          <p:nvSpPr>
            <p:cNvPr id="9267" name="TextBox 9266">
              <a:extLst>
                <a:ext uri="{FF2B5EF4-FFF2-40B4-BE49-F238E27FC236}">
                  <a16:creationId xmlns:a16="http://schemas.microsoft.com/office/drawing/2014/main" id="{97C828A5-5810-84A2-497D-58647A4FD599}"/>
                </a:ext>
              </a:extLst>
            </p:cNvPr>
            <p:cNvSpPr txBox="1"/>
            <p:nvPr/>
          </p:nvSpPr>
          <p:spPr>
            <a:xfrm>
              <a:off x="1072053" y="4986924"/>
              <a:ext cx="183932" cy="252971"/>
            </a:xfrm>
            <a:prstGeom prst="rect">
              <a:avLst/>
            </a:prstGeom>
            <a:noFill/>
          </p:spPr>
          <p:txBody>
            <a:bodyPr wrap="square" lIns="0" tIns="0" rIns="0" bIns="0" rtlCol="0">
              <a:spAutoFit/>
            </a:bodyPr>
            <a:lstStyle/>
            <a:p>
              <a:pPr algn="r"/>
              <a:r>
                <a:rPr lang="en-US" sz="1400" b="0" dirty="0">
                  <a:solidFill>
                    <a:schemeClr val="bg1"/>
                  </a:solidFill>
                  <a:latin typeface="+mn-lt"/>
                  <a:cs typeface="Arial" panose="020B0604020202020204" pitchFamily="34" charset="0"/>
                </a:rPr>
                <a:t>0.0</a:t>
              </a:r>
            </a:p>
          </p:txBody>
        </p:sp>
      </p:grpSp>
      <p:sp>
        <p:nvSpPr>
          <p:cNvPr id="9283" name="TextBox 9282">
            <a:extLst>
              <a:ext uri="{FF2B5EF4-FFF2-40B4-BE49-F238E27FC236}">
                <a16:creationId xmlns:a16="http://schemas.microsoft.com/office/drawing/2014/main" id="{6E86E22E-38E4-61DC-6C77-7B6B7CD0DBF8}"/>
              </a:ext>
            </a:extLst>
          </p:cNvPr>
          <p:cNvSpPr txBox="1"/>
          <p:nvPr/>
        </p:nvSpPr>
        <p:spPr>
          <a:xfrm>
            <a:off x="6983907" y="4773706"/>
            <a:ext cx="210659"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0</a:t>
            </a:r>
          </a:p>
        </p:txBody>
      </p:sp>
      <p:sp>
        <p:nvSpPr>
          <p:cNvPr id="9284" name="TextBox 9283">
            <a:extLst>
              <a:ext uri="{FF2B5EF4-FFF2-40B4-BE49-F238E27FC236}">
                <a16:creationId xmlns:a16="http://schemas.microsoft.com/office/drawing/2014/main" id="{DB35A9FF-A574-7B0C-2261-44CEEFE7E13B}"/>
              </a:ext>
            </a:extLst>
          </p:cNvPr>
          <p:cNvSpPr txBox="1"/>
          <p:nvPr/>
        </p:nvSpPr>
        <p:spPr>
          <a:xfrm>
            <a:off x="7167661" y="4773706"/>
            <a:ext cx="210659"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1</a:t>
            </a:r>
          </a:p>
        </p:txBody>
      </p:sp>
      <p:sp>
        <p:nvSpPr>
          <p:cNvPr id="9285" name="TextBox 9284">
            <a:extLst>
              <a:ext uri="{FF2B5EF4-FFF2-40B4-BE49-F238E27FC236}">
                <a16:creationId xmlns:a16="http://schemas.microsoft.com/office/drawing/2014/main" id="{7BDBF5AD-B480-32FA-F637-BCF39EEF64D2}"/>
              </a:ext>
            </a:extLst>
          </p:cNvPr>
          <p:cNvSpPr txBox="1"/>
          <p:nvPr/>
        </p:nvSpPr>
        <p:spPr>
          <a:xfrm>
            <a:off x="7351415" y="4773706"/>
            <a:ext cx="210659"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2</a:t>
            </a:r>
          </a:p>
        </p:txBody>
      </p:sp>
      <p:sp>
        <p:nvSpPr>
          <p:cNvPr id="9286" name="TextBox 9285">
            <a:extLst>
              <a:ext uri="{FF2B5EF4-FFF2-40B4-BE49-F238E27FC236}">
                <a16:creationId xmlns:a16="http://schemas.microsoft.com/office/drawing/2014/main" id="{FC87BE90-4300-1507-C6F1-098E41211827}"/>
              </a:ext>
            </a:extLst>
          </p:cNvPr>
          <p:cNvSpPr txBox="1"/>
          <p:nvPr/>
        </p:nvSpPr>
        <p:spPr>
          <a:xfrm>
            <a:off x="7525645" y="4773706"/>
            <a:ext cx="210659"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3</a:t>
            </a:r>
          </a:p>
        </p:txBody>
      </p:sp>
      <p:sp>
        <p:nvSpPr>
          <p:cNvPr id="9287" name="TextBox 9286">
            <a:extLst>
              <a:ext uri="{FF2B5EF4-FFF2-40B4-BE49-F238E27FC236}">
                <a16:creationId xmlns:a16="http://schemas.microsoft.com/office/drawing/2014/main" id="{B0878859-E4BD-4359-8268-B906B883EB29}"/>
              </a:ext>
            </a:extLst>
          </p:cNvPr>
          <p:cNvSpPr txBox="1"/>
          <p:nvPr/>
        </p:nvSpPr>
        <p:spPr>
          <a:xfrm>
            <a:off x="7706224" y="4773706"/>
            <a:ext cx="210659"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4</a:t>
            </a:r>
          </a:p>
        </p:txBody>
      </p:sp>
      <p:sp>
        <p:nvSpPr>
          <p:cNvPr id="9288" name="TextBox 9287">
            <a:extLst>
              <a:ext uri="{FF2B5EF4-FFF2-40B4-BE49-F238E27FC236}">
                <a16:creationId xmlns:a16="http://schemas.microsoft.com/office/drawing/2014/main" id="{22054C1D-5549-5EAD-B9D5-82AA30BEB431}"/>
              </a:ext>
            </a:extLst>
          </p:cNvPr>
          <p:cNvSpPr txBox="1"/>
          <p:nvPr/>
        </p:nvSpPr>
        <p:spPr>
          <a:xfrm>
            <a:off x="7889978" y="4773706"/>
            <a:ext cx="210659"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5</a:t>
            </a:r>
          </a:p>
        </p:txBody>
      </p:sp>
      <p:sp>
        <p:nvSpPr>
          <p:cNvPr id="9289" name="TextBox 9288">
            <a:extLst>
              <a:ext uri="{FF2B5EF4-FFF2-40B4-BE49-F238E27FC236}">
                <a16:creationId xmlns:a16="http://schemas.microsoft.com/office/drawing/2014/main" id="{280B1736-C5BA-1A94-9F9F-35B1F47610AA}"/>
              </a:ext>
            </a:extLst>
          </p:cNvPr>
          <p:cNvSpPr txBox="1"/>
          <p:nvPr/>
        </p:nvSpPr>
        <p:spPr>
          <a:xfrm>
            <a:off x="8073732" y="4773706"/>
            <a:ext cx="210659"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6</a:t>
            </a:r>
          </a:p>
        </p:txBody>
      </p:sp>
      <p:sp>
        <p:nvSpPr>
          <p:cNvPr id="9290" name="TextBox 9289">
            <a:extLst>
              <a:ext uri="{FF2B5EF4-FFF2-40B4-BE49-F238E27FC236}">
                <a16:creationId xmlns:a16="http://schemas.microsoft.com/office/drawing/2014/main" id="{E7A258BC-A353-0931-A2F1-0D1524A9CF98}"/>
              </a:ext>
            </a:extLst>
          </p:cNvPr>
          <p:cNvSpPr txBox="1"/>
          <p:nvPr/>
        </p:nvSpPr>
        <p:spPr>
          <a:xfrm>
            <a:off x="8254311" y="4773706"/>
            <a:ext cx="210659"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7</a:t>
            </a:r>
          </a:p>
        </p:txBody>
      </p:sp>
      <p:sp>
        <p:nvSpPr>
          <p:cNvPr id="9291" name="TextBox 9290">
            <a:extLst>
              <a:ext uri="{FF2B5EF4-FFF2-40B4-BE49-F238E27FC236}">
                <a16:creationId xmlns:a16="http://schemas.microsoft.com/office/drawing/2014/main" id="{5A7D1863-53C6-E696-87B1-AA67193B9043}"/>
              </a:ext>
            </a:extLst>
          </p:cNvPr>
          <p:cNvSpPr txBox="1"/>
          <p:nvPr/>
        </p:nvSpPr>
        <p:spPr>
          <a:xfrm>
            <a:off x="8431716" y="4773706"/>
            <a:ext cx="210659"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8</a:t>
            </a:r>
          </a:p>
        </p:txBody>
      </p:sp>
      <p:sp>
        <p:nvSpPr>
          <p:cNvPr id="9292" name="TextBox 9291">
            <a:extLst>
              <a:ext uri="{FF2B5EF4-FFF2-40B4-BE49-F238E27FC236}">
                <a16:creationId xmlns:a16="http://schemas.microsoft.com/office/drawing/2014/main" id="{01EA9D52-9B9F-34A7-080E-61E472BD9550}"/>
              </a:ext>
            </a:extLst>
          </p:cNvPr>
          <p:cNvSpPr txBox="1"/>
          <p:nvPr/>
        </p:nvSpPr>
        <p:spPr>
          <a:xfrm>
            <a:off x="8615470" y="4773706"/>
            <a:ext cx="210659"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9</a:t>
            </a:r>
          </a:p>
        </p:txBody>
      </p:sp>
      <p:sp>
        <p:nvSpPr>
          <p:cNvPr id="9293" name="TextBox 9292">
            <a:extLst>
              <a:ext uri="{FF2B5EF4-FFF2-40B4-BE49-F238E27FC236}">
                <a16:creationId xmlns:a16="http://schemas.microsoft.com/office/drawing/2014/main" id="{519CA786-C947-E7F6-43B9-79E903B8F744}"/>
              </a:ext>
            </a:extLst>
          </p:cNvPr>
          <p:cNvSpPr txBox="1"/>
          <p:nvPr/>
        </p:nvSpPr>
        <p:spPr>
          <a:xfrm>
            <a:off x="8796049" y="4773706"/>
            <a:ext cx="210659"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10</a:t>
            </a:r>
          </a:p>
        </p:txBody>
      </p:sp>
      <p:sp>
        <p:nvSpPr>
          <p:cNvPr id="9294" name="TextBox 9293">
            <a:extLst>
              <a:ext uri="{FF2B5EF4-FFF2-40B4-BE49-F238E27FC236}">
                <a16:creationId xmlns:a16="http://schemas.microsoft.com/office/drawing/2014/main" id="{9A611635-DCBB-4C56-7B10-E1F20E793276}"/>
              </a:ext>
            </a:extLst>
          </p:cNvPr>
          <p:cNvSpPr txBox="1"/>
          <p:nvPr/>
        </p:nvSpPr>
        <p:spPr>
          <a:xfrm>
            <a:off x="8976628" y="4773706"/>
            <a:ext cx="210659"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11</a:t>
            </a:r>
          </a:p>
        </p:txBody>
      </p:sp>
      <p:sp>
        <p:nvSpPr>
          <p:cNvPr id="9295" name="TextBox 9294">
            <a:extLst>
              <a:ext uri="{FF2B5EF4-FFF2-40B4-BE49-F238E27FC236}">
                <a16:creationId xmlns:a16="http://schemas.microsoft.com/office/drawing/2014/main" id="{75166BE4-F739-B01E-C1AD-C806E68BC6C6}"/>
              </a:ext>
            </a:extLst>
          </p:cNvPr>
          <p:cNvSpPr txBox="1"/>
          <p:nvPr/>
        </p:nvSpPr>
        <p:spPr>
          <a:xfrm>
            <a:off x="9157207" y="4773706"/>
            <a:ext cx="210659"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12</a:t>
            </a:r>
          </a:p>
        </p:txBody>
      </p:sp>
      <p:sp>
        <p:nvSpPr>
          <p:cNvPr id="9296" name="TextBox 9295">
            <a:extLst>
              <a:ext uri="{FF2B5EF4-FFF2-40B4-BE49-F238E27FC236}">
                <a16:creationId xmlns:a16="http://schemas.microsoft.com/office/drawing/2014/main" id="{5775B4D2-4207-FD70-EB10-8F816A0E7E95}"/>
              </a:ext>
            </a:extLst>
          </p:cNvPr>
          <p:cNvSpPr txBox="1"/>
          <p:nvPr/>
        </p:nvSpPr>
        <p:spPr>
          <a:xfrm>
            <a:off x="9521541" y="4773706"/>
            <a:ext cx="210659"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14</a:t>
            </a:r>
          </a:p>
        </p:txBody>
      </p:sp>
      <p:sp>
        <p:nvSpPr>
          <p:cNvPr id="9297" name="TextBox 9296">
            <a:extLst>
              <a:ext uri="{FF2B5EF4-FFF2-40B4-BE49-F238E27FC236}">
                <a16:creationId xmlns:a16="http://schemas.microsoft.com/office/drawing/2014/main" id="{39059FF2-E71A-DB36-5FC4-E50428F67563}"/>
              </a:ext>
            </a:extLst>
          </p:cNvPr>
          <p:cNvSpPr txBox="1"/>
          <p:nvPr/>
        </p:nvSpPr>
        <p:spPr>
          <a:xfrm>
            <a:off x="9885874" y="4773706"/>
            <a:ext cx="210659"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16</a:t>
            </a:r>
          </a:p>
        </p:txBody>
      </p:sp>
      <p:sp>
        <p:nvSpPr>
          <p:cNvPr id="9298" name="TextBox 9297">
            <a:extLst>
              <a:ext uri="{FF2B5EF4-FFF2-40B4-BE49-F238E27FC236}">
                <a16:creationId xmlns:a16="http://schemas.microsoft.com/office/drawing/2014/main" id="{585ACF76-D08F-EF30-7577-230EE6939EF3}"/>
              </a:ext>
            </a:extLst>
          </p:cNvPr>
          <p:cNvSpPr txBox="1"/>
          <p:nvPr/>
        </p:nvSpPr>
        <p:spPr>
          <a:xfrm>
            <a:off x="10427612" y="4773706"/>
            <a:ext cx="210659"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19</a:t>
            </a:r>
          </a:p>
        </p:txBody>
      </p:sp>
      <p:sp>
        <p:nvSpPr>
          <p:cNvPr id="9299" name="TextBox 9298">
            <a:extLst>
              <a:ext uri="{FF2B5EF4-FFF2-40B4-BE49-F238E27FC236}">
                <a16:creationId xmlns:a16="http://schemas.microsoft.com/office/drawing/2014/main" id="{2E360ED1-274D-4B15-2D10-9F3DA41A83B2}"/>
              </a:ext>
            </a:extLst>
          </p:cNvPr>
          <p:cNvSpPr txBox="1"/>
          <p:nvPr/>
        </p:nvSpPr>
        <p:spPr>
          <a:xfrm>
            <a:off x="10795120" y="4773706"/>
            <a:ext cx="210659"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21</a:t>
            </a:r>
          </a:p>
        </p:txBody>
      </p:sp>
      <p:sp>
        <p:nvSpPr>
          <p:cNvPr id="9300" name="TextBox 9299">
            <a:extLst>
              <a:ext uri="{FF2B5EF4-FFF2-40B4-BE49-F238E27FC236}">
                <a16:creationId xmlns:a16="http://schemas.microsoft.com/office/drawing/2014/main" id="{09046A26-001D-EC48-8E7D-C8E03CCD7A48}"/>
              </a:ext>
            </a:extLst>
          </p:cNvPr>
          <p:cNvSpPr txBox="1"/>
          <p:nvPr/>
        </p:nvSpPr>
        <p:spPr>
          <a:xfrm>
            <a:off x="11153103" y="4773706"/>
            <a:ext cx="210659"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23</a:t>
            </a:r>
          </a:p>
        </p:txBody>
      </p:sp>
      <p:sp>
        <p:nvSpPr>
          <p:cNvPr id="9301" name="TextBox 9300">
            <a:extLst>
              <a:ext uri="{FF2B5EF4-FFF2-40B4-BE49-F238E27FC236}">
                <a16:creationId xmlns:a16="http://schemas.microsoft.com/office/drawing/2014/main" id="{D94AC441-DA1E-A881-A9D0-644DE5790844}"/>
              </a:ext>
            </a:extLst>
          </p:cNvPr>
          <p:cNvSpPr txBox="1"/>
          <p:nvPr/>
        </p:nvSpPr>
        <p:spPr>
          <a:xfrm>
            <a:off x="11520624" y="4773706"/>
            <a:ext cx="210659"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25</a:t>
            </a:r>
          </a:p>
        </p:txBody>
      </p:sp>
      <p:sp>
        <p:nvSpPr>
          <p:cNvPr id="9302" name="TextBox 9301">
            <a:extLst>
              <a:ext uri="{FF2B5EF4-FFF2-40B4-BE49-F238E27FC236}">
                <a16:creationId xmlns:a16="http://schemas.microsoft.com/office/drawing/2014/main" id="{D537481F-1BDC-CD96-E7A4-B411492539E2}"/>
              </a:ext>
            </a:extLst>
          </p:cNvPr>
          <p:cNvSpPr txBox="1"/>
          <p:nvPr/>
        </p:nvSpPr>
        <p:spPr>
          <a:xfrm>
            <a:off x="10972524" y="4773706"/>
            <a:ext cx="210659"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22</a:t>
            </a:r>
          </a:p>
        </p:txBody>
      </p:sp>
      <p:sp>
        <p:nvSpPr>
          <p:cNvPr id="9303" name="TextBox 9302">
            <a:extLst>
              <a:ext uri="{FF2B5EF4-FFF2-40B4-BE49-F238E27FC236}">
                <a16:creationId xmlns:a16="http://schemas.microsoft.com/office/drawing/2014/main" id="{8EE1500D-90CE-1560-9E0F-07BC3E69D11C}"/>
              </a:ext>
            </a:extLst>
          </p:cNvPr>
          <p:cNvSpPr txBox="1"/>
          <p:nvPr/>
        </p:nvSpPr>
        <p:spPr>
          <a:xfrm>
            <a:off x="11336858" y="4773706"/>
            <a:ext cx="210659"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24</a:t>
            </a:r>
          </a:p>
        </p:txBody>
      </p:sp>
      <p:sp>
        <p:nvSpPr>
          <p:cNvPr id="9304" name="TextBox 9303">
            <a:extLst>
              <a:ext uri="{FF2B5EF4-FFF2-40B4-BE49-F238E27FC236}">
                <a16:creationId xmlns:a16="http://schemas.microsoft.com/office/drawing/2014/main" id="{699E683E-F7C1-CCB5-6A68-67D0E665456D}"/>
              </a:ext>
            </a:extLst>
          </p:cNvPr>
          <p:cNvSpPr txBox="1"/>
          <p:nvPr/>
        </p:nvSpPr>
        <p:spPr>
          <a:xfrm>
            <a:off x="9340962" y="4773706"/>
            <a:ext cx="210659"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13</a:t>
            </a:r>
          </a:p>
        </p:txBody>
      </p:sp>
      <p:sp>
        <p:nvSpPr>
          <p:cNvPr id="9305" name="TextBox 9304">
            <a:extLst>
              <a:ext uri="{FF2B5EF4-FFF2-40B4-BE49-F238E27FC236}">
                <a16:creationId xmlns:a16="http://schemas.microsoft.com/office/drawing/2014/main" id="{9FF16EC0-1630-F6EA-30AE-0426616FB8FC}"/>
              </a:ext>
            </a:extLst>
          </p:cNvPr>
          <p:cNvSpPr txBox="1"/>
          <p:nvPr/>
        </p:nvSpPr>
        <p:spPr>
          <a:xfrm>
            <a:off x="9705295" y="4773706"/>
            <a:ext cx="210659"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15</a:t>
            </a:r>
          </a:p>
        </p:txBody>
      </p:sp>
      <p:sp>
        <p:nvSpPr>
          <p:cNvPr id="9306" name="TextBox 9305">
            <a:extLst>
              <a:ext uri="{FF2B5EF4-FFF2-40B4-BE49-F238E27FC236}">
                <a16:creationId xmlns:a16="http://schemas.microsoft.com/office/drawing/2014/main" id="{E8F0F01A-71A9-0071-2CF8-2031A3F220C2}"/>
              </a:ext>
            </a:extLst>
          </p:cNvPr>
          <p:cNvSpPr txBox="1"/>
          <p:nvPr/>
        </p:nvSpPr>
        <p:spPr>
          <a:xfrm>
            <a:off x="10069628" y="4773706"/>
            <a:ext cx="210659"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17</a:t>
            </a:r>
          </a:p>
        </p:txBody>
      </p:sp>
      <p:sp>
        <p:nvSpPr>
          <p:cNvPr id="9307" name="TextBox 9306">
            <a:extLst>
              <a:ext uri="{FF2B5EF4-FFF2-40B4-BE49-F238E27FC236}">
                <a16:creationId xmlns:a16="http://schemas.microsoft.com/office/drawing/2014/main" id="{8F268F50-6EF6-125B-C726-475DDEEA2EDF}"/>
              </a:ext>
            </a:extLst>
          </p:cNvPr>
          <p:cNvSpPr txBox="1"/>
          <p:nvPr/>
        </p:nvSpPr>
        <p:spPr>
          <a:xfrm>
            <a:off x="10611366" y="4773706"/>
            <a:ext cx="210659"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20</a:t>
            </a:r>
          </a:p>
        </p:txBody>
      </p:sp>
      <p:sp>
        <p:nvSpPr>
          <p:cNvPr id="9308" name="TextBox 9307">
            <a:extLst>
              <a:ext uri="{FF2B5EF4-FFF2-40B4-BE49-F238E27FC236}">
                <a16:creationId xmlns:a16="http://schemas.microsoft.com/office/drawing/2014/main" id="{78E295EE-6028-E6BE-3E21-370277DBC8F5}"/>
              </a:ext>
            </a:extLst>
          </p:cNvPr>
          <p:cNvSpPr txBox="1"/>
          <p:nvPr/>
        </p:nvSpPr>
        <p:spPr>
          <a:xfrm>
            <a:off x="10243858" y="4773706"/>
            <a:ext cx="210659" cy="215444"/>
          </a:xfrm>
          <a:prstGeom prst="rect">
            <a:avLst/>
          </a:prstGeom>
          <a:noFill/>
        </p:spPr>
        <p:txBody>
          <a:bodyPr wrap="square" lIns="0" tIns="0" rIns="0" bIns="0" rtlCol="0">
            <a:spAutoFit/>
          </a:bodyPr>
          <a:lstStyle/>
          <a:p>
            <a:pPr algn="ctr"/>
            <a:r>
              <a:rPr lang="en-US" sz="1400" b="0" dirty="0">
                <a:solidFill>
                  <a:schemeClr val="bg1"/>
                </a:solidFill>
                <a:latin typeface="+mn-lt"/>
                <a:cs typeface="Arial" panose="020B0604020202020204" pitchFamily="34" charset="0"/>
              </a:rPr>
              <a:t>18</a:t>
            </a:r>
          </a:p>
        </p:txBody>
      </p:sp>
      <p:grpSp>
        <p:nvGrpSpPr>
          <p:cNvPr id="9309" name="Group 9308">
            <a:extLst>
              <a:ext uri="{FF2B5EF4-FFF2-40B4-BE49-F238E27FC236}">
                <a16:creationId xmlns:a16="http://schemas.microsoft.com/office/drawing/2014/main" id="{C5BEBB35-7953-60AF-9C51-C76EC8D6E076}"/>
              </a:ext>
            </a:extLst>
          </p:cNvPr>
          <p:cNvGrpSpPr/>
          <p:nvPr/>
        </p:nvGrpSpPr>
        <p:grpSpPr>
          <a:xfrm>
            <a:off x="7087611" y="4676997"/>
            <a:ext cx="4540455" cy="84495"/>
            <a:chOff x="7261234" y="4706172"/>
            <a:chExt cx="4540455" cy="84495"/>
          </a:xfrm>
        </p:grpSpPr>
        <p:sp>
          <p:nvSpPr>
            <p:cNvPr id="9310" name="Freeform: Shape 152">
              <a:extLst>
                <a:ext uri="{FF2B5EF4-FFF2-40B4-BE49-F238E27FC236}">
                  <a16:creationId xmlns:a16="http://schemas.microsoft.com/office/drawing/2014/main" id="{BC445406-575B-9270-CDA4-11F119EEDC3A}"/>
                </a:ext>
              </a:extLst>
            </p:cNvPr>
            <p:cNvSpPr/>
            <p:nvPr/>
          </p:nvSpPr>
          <p:spPr>
            <a:xfrm>
              <a:off x="7262391" y="4706172"/>
              <a:ext cx="4531151" cy="84495"/>
            </a:xfrm>
            <a:custGeom>
              <a:avLst/>
              <a:gdLst>
                <a:gd name="connsiteX0" fmla="*/ 0 w 7678774"/>
                <a:gd name="connsiteY0" fmla="*/ 0 h 9233"/>
                <a:gd name="connsiteX1" fmla="*/ 7678775 w 7678774"/>
                <a:gd name="connsiteY1" fmla="*/ 0 h 9233"/>
              </a:gdLst>
              <a:ahLst/>
              <a:cxnLst>
                <a:cxn ang="0">
                  <a:pos x="connsiteX0" y="connsiteY0"/>
                </a:cxn>
                <a:cxn ang="0">
                  <a:pos x="connsiteX1" y="connsiteY1"/>
                </a:cxn>
              </a:cxnLst>
              <a:rect l="l" t="t" r="r" b="b"/>
              <a:pathLst>
                <a:path w="7678774" h="9233">
                  <a:moveTo>
                    <a:pt x="0" y="0"/>
                  </a:moveTo>
                  <a:lnTo>
                    <a:pt x="7678775"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grpSp>
          <p:nvGrpSpPr>
            <p:cNvPr id="9311" name="Group 9310">
              <a:extLst>
                <a:ext uri="{FF2B5EF4-FFF2-40B4-BE49-F238E27FC236}">
                  <a16:creationId xmlns:a16="http://schemas.microsoft.com/office/drawing/2014/main" id="{D0D1886A-F108-B264-2CE1-FD625A42E75B}"/>
                </a:ext>
              </a:extLst>
            </p:cNvPr>
            <p:cNvGrpSpPr/>
            <p:nvPr/>
          </p:nvGrpSpPr>
          <p:grpSpPr>
            <a:xfrm>
              <a:off x="7261234" y="4707502"/>
              <a:ext cx="4540455" cy="72000"/>
              <a:chOff x="7261234" y="4707502"/>
              <a:chExt cx="4540455" cy="72000"/>
            </a:xfrm>
          </p:grpSpPr>
          <p:sp>
            <p:nvSpPr>
              <p:cNvPr id="9312" name="Freeform: Shape 147">
                <a:extLst>
                  <a:ext uri="{FF2B5EF4-FFF2-40B4-BE49-F238E27FC236}">
                    <a16:creationId xmlns:a16="http://schemas.microsoft.com/office/drawing/2014/main" id="{D0B03C09-6F2C-79BA-D7CC-E6D3A90D1847}"/>
                  </a:ext>
                </a:extLst>
              </p:cNvPr>
              <p:cNvSpPr/>
              <p:nvPr/>
            </p:nvSpPr>
            <p:spPr>
              <a:xfrm rot="16200000">
                <a:off x="9586100" y="4739224"/>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313" name="Freeform: Shape 148">
                <a:extLst>
                  <a:ext uri="{FF2B5EF4-FFF2-40B4-BE49-F238E27FC236}">
                    <a16:creationId xmlns:a16="http://schemas.microsoft.com/office/drawing/2014/main" id="{6431402F-D47C-6A7E-E3C9-AAA9BACE5282}"/>
                  </a:ext>
                </a:extLst>
              </p:cNvPr>
              <p:cNvSpPr/>
              <p:nvPr/>
            </p:nvSpPr>
            <p:spPr>
              <a:xfrm rot="16200000">
                <a:off x="9404824" y="4739224"/>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314" name="Freeform: Shape 149">
                <a:extLst>
                  <a:ext uri="{FF2B5EF4-FFF2-40B4-BE49-F238E27FC236}">
                    <a16:creationId xmlns:a16="http://schemas.microsoft.com/office/drawing/2014/main" id="{68F98B67-B074-68D2-59ED-AD59CDA9BF5B}"/>
                  </a:ext>
                </a:extLst>
              </p:cNvPr>
              <p:cNvSpPr/>
              <p:nvPr/>
            </p:nvSpPr>
            <p:spPr>
              <a:xfrm rot="16200000">
                <a:off x="9223548" y="4739224"/>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315" name="Freeform: Shape 150">
                <a:extLst>
                  <a:ext uri="{FF2B5EF4-FFF2-40B4-BE49-F238E27FC236}">
                    <a16:creationId xmlns:a16="http://schemas.microsoft.com/office/drawing/2014/main" id="{C75B9348-A84D-79E1-142B-17B254C76045}"/>
                  </a:ext>
                </a:extLst>
              </p:cNvPr>
              <p:cNvSpPr/>
              <p:nvPr/>
            </p:nvSpPr>
            <p:spPr>
              <a:xfrm rot="16200000">
                <a:off x="9042272" y="4739224"/>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316" name="Freeform: Shape 151">
                <a:extLst>
                  <a:ext uri="{FF2B5EF4-FFF2-40B4-BE49-F238E27FC236}">
                    <a16:creationId xmlns:a16="http://schemas.microsoft.com/office/drawing/2014/main" id="{7B80AA57-11F5-01A8-4F10-0458D75D5EDE}"/>
                  </a:ext>
                </a:extLst>
              </p:cNvPr>
              <p:cNvSpPr/>
              <p:nvPr/>
            </p:nvSpPr>
            <p:spPr>
              <a:xfrm rot="16200000">
                <a:off x="7410788" y="4739224"/>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317" name="Freeform: Shape 153">
                <a:extLst>
                  <a:ext uri="{FF2B5EF4-FFF2-40B4-BE49-F238E27FC236}">
                    <a16:creationId xmlns:a16="http://schemas.microsoft.com/office/drawing/2014/main" id="{D5B2DC94-4F96-B4B9-4E64-DF93A69ED0DB}"/>
                  </a:ext>
                </a:extLst>
              </p:cNvPr>
              <p:cNvSpPr/>
              <p:nvPr/>
            </p:nvSpPr>
            <p:spPr>
              <a:xfrm rot="16200000">
                <a:off x="8317168" y="4739224"/>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318" name="Freeform: Shape 154">
                <a:extLst>
                  <a:ext uri="{FF2B5EF4-FFF2-40B4-BE49-F238E27FC236}">
                    <a16:creationId xmlns:a16="http://schemas.microsoft.com/office/drawing/2014/main" id="{00E9273E-BC94-E3DC-6C0B-18476CC8770F}"/>
                  </a:ext>
                </a:extLst>
              </p:cNvPr>
              <p:cNvSpPr/>
              <p:nvPr/>
            </p:nvSpPr>
            <p:spPr>
              <a:xfrm rot="16200000">
                <a:off x="7954616" y="4739224"/>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319" name="Freeform: Shape 155">
                <a:extLst>
                  <a:ext uri="{FF2B5EF4-FFF2-40B4-BE49-F238E27FC236}">
                    <a16:creationId xmlns:a16="http://schemas.microsoft.com/office/drawing/2014/main" id="{4985F449-7D69-947C-F375-85A59B1EF1F7}"/>
                  </a:ext>
                </a:extLst>
              </p:cNvPr>
              <p:cNvSpPr/>
              <p:nvPr/>
            </p:nvSpPr>
            <p:spPr>
              <a:xfrm rot="16200000">
                <a:off x="7592064" y="4739224"/>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320" name="Freeform: Shape 156">
                <a:extLst>
                  <a:ext uri="{FF2B5EF4-FFF2-40B4-BE49-F238E27FC236}">
                    <a16:creationId xmlns:a16="http://schemas.microsoft.com/office/drawing/2014/main" id="{A34DDF7B-E850-D3DD-8026-3A0A533739AA}"/>
                  </a:ext>
                </a:extLst>
              </p:cNvPr>
              <p:cNvSpPr/>
              <p:nvPr/>
            </p:nvSpPr>
            <p:spPr>
              <a:xfrm rot="16200000">
                <a:off x="7229512" y="4739224"/>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321" name="Freeform: Shape 155">
                <a:extLst>
                  <a:ext uri="{FF2B5EF4-FFF2-40B4-BE49-F238E27FC236}">
                    <a16:creationId xmlns:a16="http://schemas.microsoft.com/office/drawing/2014/main" id="{FD90E2A9-E814-CACB-2B69-25E9A2350CAE}"/>
                  </a:ext>
                </a:extLst>
              </p:cNvPr>
              <p:cNvSpPr/>
              <p:nvPr/>
            </p:nvSpPr>
            <p:spPr>
              <a:xfrm rot="16200000">
                <a:off x="7773340" y="4739224"/>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322" name="Freeform: Shape 154">
                <a:extLst>
                  <a:ext uri="{FF2B5EF4-FFF2-40B4-BE49-F238E27FC236}">
                    <a16:creationId xmlns:a16="http://schemas.microsoft.com/office/drawing/2014/main" id="{7FFBBEA7-639E-CB31-580D-2368AD223994}"/>
                  </a:ext>
                </a:extLst>
              </p:cNvPr>
              <p:cNvSpPr/>
              <p:nvPr/>
            </p:nvSpPr>
            <p:spPr>
              <a:xfrm rot="16200000">
                <a:off x="8135892" y="4739224"/>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323" name="Freeform: Shape 150">
                <a:extLst>
                  <a:ext uri="{FF2B5EF4-FFF2-40B4-BE49-F238E27FC236}">
                    <a16:creationId xmlns:a16="http://schemas.microsoft.com/office/drawing/2014/main" id="{CD98881B-2B9E-6277-8702-56B8D703D75A}"/>
                  </a:ext>
                </a:extLst>
              </p:cNvPr>
              <p:cNvSpPr/>
              <p:nvPr/>
            </p:nvSpPr>
            <p:spPr>
              <a:xfrm rot="16200000">
                <a:off x="8498444" y="4739224"/>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324" name="Freeform: Shape 150">
                <a:extLst>
                  <a:ext uri="{FF2B5EF4-FFF2-40B4-BE49-F238E27FC236}">
                    <a16:creationId xmlns:a16="http://schemas.microsoft.com/office/drawing/2014/main" id="{9DEEA3E0-BFF2-974E-4A0F-7F9E704C2CB8}"/>
                  </a:ext>
                </a:extLst>
              </p:cNvPr>
              <p:cNvSpPr/>
              <p:nvPr/>
            </p:nvSpPr>
            <p:spPr>
              <a:xfrm rot="16200000">
                <a:off x="8679720" y="4739224"/>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325" name="Freeform: Shape 150">
                <a:extLst>
                  <a:ext uri="{FF2B5EF4-FFF2-40B4-BE49-F238E27FC236}">
                    <a16:creationId xmlns:a16="http://schemas.microsoft.com/office/drawing/2014/main" id="{9356F025-F9D8-C80C-B298-46430BF190B5}"/>
                  </a:ext>
                </a:extLst>
              </p:cNvPr>
              <p:cNvSpPr/>
              <p:nvPr/>
            </p:nvSpPr>
            <p:spPr>
              <a:xfrm rot="16200000">
                <a:off x="8860996" y="4739224"/>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326" name="Freeform: Shape 147">
                <a:extLst>
                  <a:ext uri="{FF2B5EF4-FFF2-40B4-BE49-F238E27FC236}">
                    <a16:creationId xmlns:a16="http://schemas.microsoft.com/office/drawing/2014/main" id="{AB616E7D-289B-7E46-AD5A-AAA600A23B7D}"/>
                  </a:ext>
                </a:extLst>
              </p:cNvPr>
              <p:cNvSpPr/>
              <p:nvPr/>
            </p:nvSpPr>
            <p:spPr>
              <a:xfrm rot="16200000">
                <a:off x="9948652" y="4739224"/>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327" name="Freeform: Shape 147">
                <a:extLst>
                  <a:ext uri="{FF2B5EF4-FFF2-40B4-BE49-F238E27FC236}">
                    <a16:creationId xmlns:a16="http://schemas.microsoft.com/office/drawing/2014/main" id="{034F3F74-61B4-FC8D-35E0-3C73AB2EBD93}"/>
                  </a:ext>
                </a:extLst>
              </p:cNvPr>
              <p:cNvSpPr/>
              <p:nvPr/>
            </p:nvSpPr>
            <p:spPr>
              <a:xfrm rot="16200000">
                <a:off x="10311204" y="4739224"/>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328" name="Freeform: Shape 147">
                <a:extLst>
                  <a:ext uri="{FF2B5EF4-FFF2-40B4-BE49-F238E27FC236}">
                    <a16:creationId xmlns:a16="http://schemas.microsoft.com/office/drawing/2014/main" id="{D0FC5FC0-A708-C09D-D253-7547489B4C34}"/>
                  </a:ext>
                </a:extLst>
              </p:cNvPr>
              <p:cNvSpPr/>
              <p:nvPr/>
            </p:nvSpPr>
            <p:spPr>
              <a:xfrm rot="16200000">
                <a:off x="10855032" y="4739224"/>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329" name="Freeform: Shape 147">
                <a:extLst>
                  <a:ext uri="{FF2B5EF4-FFF2-40B4-BE49-F238E27FC236}">
                    <a16:creationId xmlns:a16="http://schemas.microsoft.com/office/drawing/2014/main" id="{B8676968-F1FF-6E53-F192-1A36CD8B1FAC}"/>
                  </a:ext>
                </a:extLst>
              </p:cNvPr>
              <p:cNvSpPr/>
              <p:nvPr/>
            </p:nvSpPr>
            <p:spPr>
              <a:xfrm rot="16200000">
                <a:off x="11398860" y="4739224"/>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330" name="Freeform: Shape 147">
                <a:extLst>
                  <a:ext uri="{FF2B5EF4-FFF2-40B4-BE49-F238E27FC236}">
                    <a16:creationId xmlns:a16="http://schemas.microsoft.com/office/drawing/2014/main" id="{DC23D158-A4DD-99C9-F2D8-4AC99E41E5FE}"/>
                  </a:ext>
                </a:extLst>
              </p:cNvPr>
              <p:cNvSpPr/>
              <p:nvPr/>
            </p:nvSpPr>
            <p:spPr>
              <a:xfrm rot="16200000">
                <a:off x="11761411" y="4739224"/>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331" name="Freeform: Shape 147">
                <a:extLst>
                  <a:ext uri="{FF2B5EF4-FFF2-40B4-BE49-F238E27FC236}">
                    <a16:creationId xmlns:a16="http://schemas.microsoft.com/office/drawing/2014/main" id="{BE4CCFFC-AF26-9059-5166-E035FBE6221C}"/>
                  </a:ext>
                </a:extLst>
              </p:cNvPr>
              <p:cNvSpPr/>
              <p:nvPr/>
            </p:nvSpPr>
            <p:spPr>
              <a:xfrm rot="16200000">
                <a:off x="11580136" y="4739224"/>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332" name="Freeform: Shape 147">
                <a:extLst>
                  <a:ext uri="{FF2B5EF4-FFF2-40B4-BE49-F238E27FC236}">
                    <a16:creationId xmlns:a16="http://schemas.microsoft.com/office/drawing/2014/main" id="{AC0338AD-4FC2-37DC-1C30-78E9ED55C7B1}"/>
                  </a:ext>
                </a:extLst>
              </p:cNvPr>
              <p:cNvSpPr/>
              <p:nvPr/>
            </p:nvSpPr>
            <p:spPr>
              <a:xfrm rot="16200000">
                <a:off x="11217584" y="4739224"/>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333" name="Freeform: Shape 147">
                <a:extLst>
                  <a:ext uri="{FF2B5EF4-FFF2-40B4-BE49-F238E27FC236}">
                    <a16:creationId xmlns:a16="http://schemas.microsoft.com/office/drawing/2014/main" id="{4CC2CE53-3711-FDB0-A9B8-5AB9136D8DFC}"/>
                  </a:ext>
                </a:extLst>
              </p:cNvPr>
              <p:cNvSpPr/>
              <p:nvPr/>
            </p:nvSpPr>
            <p:spPr>
              <a:xfrm rot="16200000">
                <a:off x="11036308" y="4739224"/>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334" name="Freeform: Shape 147">
                <a:extLst>
                  <a:ext uri="{FF2B5EF4-FFF2-40B4-BE49-F238E27FC236}">
                    <a16:creationId xmlns:a16="http://schemas.microsoft.com/office/drawing/2014/main" id="{6D822BE4-C4F9-0D20-449C-A24E1623CF85}"/>
                  </a:ext>
                </a:extLst>
              </p:cNvPr>
              <p:cNvSpPr/>
              <p:nvPr/>
            </p:nvSpPr>
            <p:spPr>
              <a:xfrm rot="16200000">
                <a:off x="10673756" y="4739224"/>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335" name="Freeform: Shape 147">
                <a:extLst>
                  <a:ext uri="{FF2B5EF4-FFF2-40B4-BE49-F238E27FC236}">
                    <a16:creationId xmlns:a16="http://schemas.microsoft.com/office/drawing/2014/main" id="{4F4C94D7-1C3F-4632-CF72-9D2A83003330}"/>
                  </a:ext>
                </a:extLst>
              </p:cNvPr>
              <p:cNvSpPr/>
              <p:nvPr/>
            </p:nvSpPr>
            <p:spPr>
              <a:xfrm rot="16200000">
                <a:off x="10492480" y="4739224"/>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336" name="Freeform: Shape 147">
                <a:extLst>
                  <a:ext uri="{FF2B5EF4-FFF2-40B4-BE49-F238E27FC236}">
                    <a16:creationId xmlns:a16="http://schemas.microsoft.com/office/drawing/2014/main" id="{4BC6F646-F6E8-45AA-EB99-AFC4F7F82582}"/>
                  </a:ext>
                </a:extLst>
              </p:cNvPr>
              <p:cNvSpPr/>
              <p:nvPr/>
            </p:nvSpPr>
            <p:spPr>
              <a:xfrm rot="16200000">
                <a:off x="10129928" y="4739224"/>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sp>
            <p:nvSpPr>
              <p:cNvPr id="9337" name="Freeform: Shape 147">
                <a:extLst>
                  <a:ext uri="{FF2B5EF4-FFF2-40B4-BE49-F238E27FC236}">
                    <a16:creationId xmlns:a16="http://schemas.microsoft.com/office/drawing/2014/main" id="{A9DD3C95-8878-5ADE-4764-D7040D96936C}"/>
                  </a:ext>
                </a:extLst>
              </p:cNvPr>
              <p:cNvSpPr/>
              <p:nvPr/>
            </p:nvSpPr>
            <p:spPr>
              <a:xfrm rot="16200000">
                <a:off x="9767376" y="4739224"/>
                <a:ext cx="72000"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rtlCol="0" anchor="ctr"/>
              <a:lstStyle/>
              <a:p>
                <a:pPr defTabSz="1219170">
                  <a:buClr>
                    <a:srgbClr val="000000"/>
                  </a:buClr>
                </a:pPr>
                <a:endParaRPr lang="en-US" sz="1867" kern="0" dirty="0">
                  <a:solidFill>
                    <a:schemeClr val="bg1"/>
                  </a:solidFill>
                  <a:latin typeface="+mn-lt"/>
                  <a:cs typeface="Arial"/>
                  <a:sym typeface="Arial"/>
                </a:endParaRPr>
              </a:p>
            </p:txBody>
          </p:sp>
        </p:grpSp>
      </p:grpSp>
      <p:grpSp>
        <p:nvGrpSpPr>
          <p:cNvPr id="9395" name="Group 9394">
            <a:extLst>
              <a:ext uri="{FF2B5EF4-FFF2-40B4-BE49-F238E27FC236}">
                <a16:creationId xmlns:a16="http://schemas.microsoft.com/office/drawing/2014/main" id="{A25427C6-BF24-AD4A-9D85-F9288EBBE0C7}"/>
              </a:ext>
            </a:extLst>
          </p:cNvPr>
          <p:cNvGrpSpPr/>
          <p:nvPr/>
        </p:nvGrpSpPr>
        <p:grpSpPr>
          <a:xfrm>
            <a:off x="6225523" y="4983698"/>
            <a:ext cx="5484144" cy="553998"/>
            <a:chOff x="6399146" y="4909199"/>
            <a:chExt cx="5484144" cy="553998"/>
          </a:xfrm>
        </p:grpSpPr>
        <p:sp>
          <p:nvSpPr>
            <p:cNvPr id="9339" name="TextBox 9338">
              <a:extLst>
                <a:ext uri="{FF2B5EF4-FFF2-40B4-BE49-F238E27FC236}">
                  <a16:creationId xmlns:a16="http://schemas.microsoft.com/office/drawing/2014/main" id="{AAAF2A25-07C8-A1F9-8D4B-027611C563BC}"/>
                </a:ext>
              </a:extLst>
            </p:cNvPr>
            <p:cNvSpPr txBox="1"/>
            <p:nvPr/>
          </p:nvSpPr>
          <p:spPr>
            <a:xfrm>
              <a:off x="7165578" y="5278531"/>
              <a:ext cx="186425"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21</a:t>
              </a:r>
            </a:p>
          </p:txBody>
        </p:sp>
        <p:sp>
          <p:nvSpPr>
            <p:cNvPr id="9340" name="TextBox 9339">
              <a:extLst>
                <a:ext uri="{FF2B5EF4-FFF2-40B4-BE49-F238E27FC236}">
                  <a16:creationId xmlns:a16="http://schemas.microsoft.com/office/drawing/2014/main" id="{1906B48F-58F4-998A-F3D2-0E6BE0CB5E0D}"/>
                </a:ext>
              </a:extLst>
            </p:cNvPr>
            <p:cNvSpPr txBox="1"/>
            <p:nvPr/>
          </p:nvSpPr>
          <p:spPr>
            <a:xfrm>
              <a:off x="7346829" y="5278531"/>
              <a:ext cx="186425"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21</a:t>
              </a:r>
            </a:p>
          </p:txBody>
        </p:sp>
        <p:sp>
          <p:nvSpPr>
            <p:cNvPr id="9341" name="TextBox 9340">
              <a:extLst>
                <a:ext uri="{FF2B5EF4-FFF2-40B4-BE49-F238E27FC236}">
                  <a16:creationId xmlns:a16="http://schemas.microsoft.com/office/drawing/2014/main" id="{8325DDA0-E20A-420B-22A0-DBB28F0ACF08}"/>
                </a:ext>
              </a:extLst>
            </p:cNvPr>
            <p:cNvSpPr txBox="1"/>
            <p:nvPr/>
          </p:nvSpPr>
          <p:spPr>
            <a:xfrm>
              <a:off x="7528080" y="5278531"/>
              <a:ext cx="186425"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21</a:t>
              </a:r>
            </a:p>
          </p:txBody>
        </p:sp>
        <p:sp>
          <p:nvSpPr>
            <p:cNvPr id="9342" name="TextBox 9341">
              <a:extLst>
                <a:ext uri="{FF2B5EF4-FFF2-40B4-BE49-F238E27FC236}">
                  <a16:creationId xmlns:a16="http://schemas.microsoft.com/office/drawing/2014/main" id="{54DDD588-B18D-7347-B24A-67DE232D07E7}"/>
                </a:ext>
              </a:extLst>
            </p:cNvPr>
            <p:cNvSpPr txBox="1"/>
            <p:nvPr/>
          </p:nvSpPr>
          <p:spPr>
            <a:xfrm>
              <a:off x="7709331" y="5278531"/>
              <a:ext cx="186425"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18</a:t>
              </a:r>
            </a:p>
          </p:txBody>
        </p:sp>
        <p:sp>
          <p:nvSpPr>
            <p:cNvPr id="9343" name="TextBox 9342">
              <a:extLst>
                <a:ext uri="{FF2B5EF4-FFF2-40B4-BE49-F238E27FC236}">
                  <a16:creationId xmlns:a16="http://schemas.microsoft.com/office/drawing/2014/main" id="{23F6891B-B62F-30E9-3CAE-91CD701587CA}"/>
                </a:ext>
              </a:extLst>
            </p:cNvPr>
            <p:cNvSpPr txBox="1"/>
            <p:nvPr/>
          </p:nvSpPr>
          <p:spPr>
            <a:xfrm>
              <a:off x="7890582" y="5278531"/>
              <a:ext cx="186425"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16</a:t>
              </a:r>
            </a:p>
          </p:txBody>
        </p:sp>
        <p:sp>
          <p:nvSpPr>
            <p:cNvPr id="9344" name="TextBox 9343">
              <a:extLst>
                <a:ext uri="{FF2B5EF4-FFF2-40B4-BE49-F238E27FC236}">
                  <a16:creationId xmlns:a16="http://schemas.microsoft.com/office/drawing/2014/main" id="{8C7BBE4D-FE6D-0D7A-D96C-D25C09E8F0E5}"/>
                </a:ext>
              </a:extLst>
            </p:cNvPr>
            <p:cNvSpPr txBox="1"/>
            <p:nvPr/>
          </p:nvSpPr>
          <p:spPr>
            <a:xfrm>
              <a:off x="8071833" y="5278531"/>
              <a:ext cx="186425"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15</a:t>
              </a:r>
            </a:p>
          </p:txBody>
        </p:sp>
        <p:sp>
          <p:nvSpPr>
            <p:cNvPr id="9345" name="TextBox 9344">
              <a:extLst>
                <a:ext uri="{FF2B5EF4-FFF2-40B4-BE49-F238E27FC236}">
                  <a16:creationId xmlns:a16="http://schemas.microsoft.com/office/drawing/2014/main" id="{1EC5DDB7-9D81-6B28-B15D-F08C5A4ABD1B}"/>
                </a:ext>
              </a:extLst>
            </p:cNvPr>
            <p:cNvSpPr txBox="1"/>
            <p:nvPr/>
          </p:nvSpPr>
          <p:spPr>
            <a:xfrm>
              <a:off x="8253084" y="5278531"/>
              <a:ext cx="186425"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13</a:t>
              </a:r>
            </a:p>
          </p:txBody>
        </p:sp>
        <p:sp>
          <p:nvSpPr>
            <p:cNvPr id="9346" name="TextBox 9345">
              <a:extLst>
                <a:ext uri="{FF2B5EF4-FFF2-40B4-BE49-F238E27FC236}">
                  <a16:creationId xmlns:a16="http://schemas.microsoft.com/office/drawing/2014/main" id="{32E9EBD1-0CBB-8D45-1F3A-753BB42C0CFB}"/>
                </a:ext>
              </a:extLst>
            </p:cNvPr>
            <p:cNvSpPr txBox="1"/>
            <p:nvPr/>
          </p:nvSpPr>
          <p:spPr>
            <a:xfrm>
              <a:off x="8434335" y="5278531"/>
              <a:ext cx="186425"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11</a:t>
              </a:r>
            </a:p>
          </p:txBody>
        </p:sp>
        <p:sp>
          <p:nvSpPr>
            <p:cNvPr id="9347" name="TextBox 9346">
              <a:extLst>
                <a:ext uri="{FF2B5EF4-FFF2-40B4-BE49-F238E27FC236}">
                  <a16:creationId xmlns:a16="http://schemas.microsoft.com/office/drawing/2014/main" id="{E6581F79-FF17-7DA1-F6CC-AB75E063FA80}"/>
                </a:ext>
              </a:extLst>
            </p:cNvPr>
            <p:cNvSpPr txBox="1"/>
            <p:nvPr/>
          </p:nvSpPr>
          <p:spPr>
            <a:xfrm>
              <a:off x="8615586" y="5278531"/>
              <a:ext cx="186425"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10</a:t>
              </a:r>
            </a:p>
          </p:txBody>
        </p:sp>
        <p:sp>
          <p:nvSpPr>
            <p:cNvPr id="9348" name="TextBox 9347">
              <a:extLst>
                <a:ext uri="{FF2B5EF4-FFF2-40B4-BE49-F238E27FC236}">
                  <a16:creationId xmlns:a16="http://schemas.microsoft.com/office/drawing/2014/main" id="{C90B3865-1AF0-1E2D-157C-E16CC66849E8}"/>
                </a:ext>
              </a:extLst>
            </p:cNvPr>
            <p:cNvSpPr txBox="1"/>
            <p:nvPr/>
          </p:nvSpPr>
          <p:spPr>
            <a:xfrm>
              <a:off x="8796837" y="5278531"/>
              <a:ext cx="186425"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8</a:t>
              </a:r>
            </a:p>
          </p:txBody>
        </p:sp>
        <p:sp>
          <p:nvSpPr>
            <p:cNvPr id="9349" name="TextBox 9348">
              <a:extLst>
                <a:ext uri="{FF2B5EF4-FFF2-40B4-BE49-F238E27FC236}">
                  <a16:creationId xmlns:a16="http://schemas.microsoft.com/office/drawing/2014/main" id="{C906A2E1-CB28-45FB-F24D-B98D45ADFBFD}"/>
                </a:ext>
              </a:extLst>
            </p:cNvPr>
            <p:cNvSpPr txBox="1"/>
            <p:nvPr/>
          </p:nvSpPr>
          <p:spPr>
            <a:xfrm>
              <a:off x="8978088" y="5278531"/>
              <a:ext cx="186425"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7</a:t>
              </a:r>
            </a:p>
          </p:txBody>
        </p:sp>
        <p:sp>
          <p:nvSpPr>
            <p:cNvPr id="9350" name="TextBox 9349">
              <a:extLst>
                <a:ext uri="{FF2B5EF4-FFF2-40B4-BE49-F238E27FC236}">
                  <a16:creationId xmlns:a16="http://schemas.microsoft.com/office/drawing/2014/main" id="{712189CD-7347-E5E4-1829-8BD590A4546E}"/>
                </a:ext>
              </a:extLst>
            </p:cNvPr>
            <p:cNvSpPr txBox="1"/>
            <p:nvPr/>
          </p:nvSpPr>
          <p:spPr>
            <a:xfrm>
              <a:off x="9159339" y="5278531"/>
              <a:ext cx="186425"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6</a:t>
              </a:r>
            </a:p>
          </p:txBody>
        </p:sp>
        <p:sp>
          <p:nvSpPr>
            <p:cNvPr id="9351" name="TextBox 9350">
              <a:extLst>
                <a:ext uri="{FF2B5EF4-FFF2-40B4-BE49-F238E27FC236}">
                  <a16:creationId xmlns:a16="http://schemas.microsoft.com/office/drawing/2014/main" id="{D19B9DF5-2A40-C89D-7E71-44789315C882}"/>
                </a:ext>
              </a:extLst>
            </p:cNvPr>
            <p:cNvSpPr txBox="1"/>
            <p:nvPr/>
          </p:nvSpPr>
          <p:spPr>
            <a:xfrm>
              <a:off x="9340590" y="5278531"/>
              <a:ext cx="186425"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4</a:t>
              </a:r>
            </a:p>
          </p:txBody>
        </p:sp>
        <p:sp>
          <p:nvSpPr>
            <p:cNvPr id="9352" name="TextBox 9351">
              <a:extLst>
                <a:ext uri="{FF2B5EF4-FFF2-40B4-BE49-F238E27FC236}">
                  <a16:creationId xmlns:a16="http://schemas.microsoft.com/office/drawing/2014/main" id="{15ED1BC3-50D2-E8BE-1A36-CBF35EE7CDA0}"/>
                </a:ext>
              </a:extLst>
            </p:cNvPr>
            <p:cNvSpPr txBox="1"/>
            <p:nvPr/>
          </p:nvSpPr>
          <p:spPr>
            <a:xfrm>
              <a:off x="9703092" y="5278531"/>
              <a:ext cx="186425"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0</a:t>
              </a:r>
            </a:p>
          </p:txBody>
        </p:sp>
        <p:sp>
          <p:nvSpPr>
            <p:cNvPr id="9353" name="TextBox 9352">
              <a:extLst>
                <a:ext uri="{FF2B5EF4-FFF2-40B4-BE49-F238E27FC236}">
                  <a16:creationId xmlns:a16="http://schemas.microsoft.com/office/drawing/2014/main" id="{6F86B499-D185-0912-8906-089CA7A5BF81}"/>
                </a:ext>
              </a:extLst>
            </p:cNvPr>
            <p:cNvSpPr txBox="1"/>
            <p:nvPr/>
          </p:nvSpPr>
          <p:spPr>
            <a:xfrm>
              <a:off x="10065594" y="5278531"/>
              <a:ext cx="186425"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0</a:t>
              </a:r>
            </a:p>
          </p:txBody>
        </p:sp>
        <p:sp>
          <p:nvSpPr>
            <p:cNvPr id="9354" name="TextBox 9353">
              <a:extLst>
                <a:ext uri="{FF2B5EF4-FFF2-40B4-BE49-F238E27FC236}">
                  <a16:creationId xmlns:a16="http://schemas.microsoft.com/office/drawing/2014/main" id="{0A8A7042-9FE0-76B2-606F-DE4DF26C84C4}"/>
                </a:ext>
              </a:extLst>
            </p:cNvPr>
            <p:cNvSpPr txBox="1"/>
            <p:nvPr/>
          </p:nvSpPr>
          <p:spPr>
            <a:xfrm>
              <a:off x="10609347" y="5278531"/>
              <a:ext cx="186425"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0</a:t>
              </a:r>
            </a:p>
          </p:txBody>
        </p:sp>
        <p:sp>
          <p:nvSpPr>
            <p:cNvPr id="9355" name="TextBox 9354">
              <a:extLst>
                <a:ext uri="{FF2B5EF4-FFF2-40B4-BE49-F238E27FC236}">
                  <a16:creationId xmlns:a16="http://schemas.microsoft.com/office/drawing/2014/main" id="{B1492033-3CDE-3BBC-6DC5-3C060001012F}"/>
                </a:ext>
              </a:extLst>
            </p:cNvPr>
            <p:cNvSpPr txBox="1"/>
            <p:nvPr/>
          </p:nvSpPr>
          <p:spPr>
            <a:xfrm>
              <a:off x="10971849" y="5278531"/>
              <a:ext cx="186425"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0</a:t>
              </a:r>
            </a:p>
          </p:txBody>
        </p:sp>
        <p:sp>
          <p:nvSpPr>
            <p:cNvPr id="9356" name="TextBox 9355">
              <a:extLst>
                <a:ext uri="{FF2B5EF4-FFF2-40B4-BE49-F238E27FC236}">
                  <a16:creationId xmlns:a16="http://schemas.microsoft.com/office/drawing/2014/main" id="{0E1D6908-C6B2-9849-87E8-6F8731FF0704}"/>
                </a:ext>
              </a:extLst>
            </p:cNvPr>
            <p:cNvSpPr txBox="1"/>
            <p:nvPr/>
          </p:nvSpPr>
          <p:spPr>
            <a:xfrm>
              <a:off x="11334351" y="5278531"/>
              <a:ext cx="186425"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0</a:t>
              </a:r>
            </a:p>
          </p:txBody>
        </p:sp>
        <p:sp>
          <p:nvSpPr>
            <p:cNvPr id="9357" name="TextBox 9356">
              <a:extLst>
                <a:ext uri="{FF2B5EF4-FFF2-40B4-BE49-F238E27FC236}">
                  <a16:creationId xmlns:a16="http://schemas.microsoft.com/office/drawing/2014/main" id="{94CDAF4D-1B7E-4B7B-342E-797DAE5C6CA4}"/>
                </a:ext>
              </a:extLst>
            </p:cNvPr>
            <p:cNvSpPr txBox="1"/>
            <p:nvPr/>
          </p:nvSpPr>
          <p:spPr>
            <a:xfrm>
              <a:off x="11696865" y="5278531"/>
              <a:ext cx="186425"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0</a:t>
              </a:r>
            </a:p>
          </p:txBody>
        </p:sp>
        <p:sp>
          <p:nvSpPr>
            <p:cNvPr id="9358" name="TextBox 9357">
              <a:extLst>
                <a:ext uri="{FF2B5EF4-FFF2-40B4-BE49-F238E27FC236}">
                  <a16:creationId xmlns:a16="http://schemas.microsoft.com/office/drawing/2014/main" id="{591DC605-5F7F-31F9-1A14-05C69270E49C}"/>
                </a:ext>
              </a:extLst>
            </p:cNvPr>
            <p:cNvSpPr txBox="1"/>
            <p:nvPr/>
          </p:nvSpPr>
          <p:spPr>
            <a:xfrm>
              <a:off x="11153100" y="5278531"/>
              <a:ext cx="186425"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0</a:t>
              </a:r>
            </a:p>
          </p:txBody>
        </p:sp>
        <p:sp>
          <p:nvSpPr>
            <p:cNvPr id="9359" name="TextBox 9358">
              <a:extLst>
                <a:ext uri="{FF2B5EF4-FFF2-40B4-BE49-F238E27FC236}">
                  <a16:creationId xmlns:a16="http://schemas.microsoft.com/office/drawing/2014/main" id="{4119A6D1-4DA7-D3CB-AAC4-FB10FABF5871}"/>
                </a:ext>
              </a:extLst>
            </p:cNvPr>
            <p:cNvSpPr txBox="1"/>
            <p:nvPr/>
          </p:nvSpPr>
          <p:spPr>
            <a:xfrm>
              <a:off x="11515602" y="5278531"/>
              <a:ext cx="186425"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0</a:t>
              </a:r>
            </a:p>
          </p:txBody>
        </p:sp>
        <p:sp>
          <p:nvSpPr>
            <p:cNvPr id="9360" name="TextBox 9359">
              <a:extLst>
                <a:ext uri="{FF2B5EF4-FFF2-40B4-BE49-F238E27FC236}">
                  <a16:creationId xmlns:a16="http://schemas.microsoft.com/office/drawing/2014/main" id="{73A55CFE-E4A5-5356-8E5E-DAFBC76D1824}"/>
                </a:ext>
              </a:extLst>
            </p:cNvPr>
            <p:cNvSpPr txBox="1"/>
            <p:nvPr/>
          </p:nvSpPr>
          <p:spPr>
            <a:xfrm>
              <a:off x="9521841" y="5278531"/>
              <a:ext cx="186425"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0</a:t>
              </a:r>
            </a:p>
          </p:txBody>
        </p:sp>
        <p:sp>
          <p:nvSpPr>
            <p:cNvPr id="9361" name="TextBox 9360">
              <a:extLst>
                <a:ext uri="{FF2B5EF4-FFF2-40B4-BE49-F238E27FC236}">
                  <a16:creationId xmlns:a16="http://schemas.microsoft.com/office/drawing/2014/main" id="{E75BC1BF-759E-E194-2157-6A8600A1D06F}"/>
                </a:ext>
              </a:extLst>
            </p:cNvPr>
            <p:cNvSpPr txBox="1"/>
            <p:nvPr/>
          </p:nvSpPr>
          <p:spPr>
            <a:xfrm>
              <a:off x="9884343" y="5278531"/>
              <a:ext cx="186425"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0</a:t>
              </a:r>
            </a:p>
          </p:txBody>
        </p:sp>
        <p:sp>
          <p:nvSpPr>
            <p:cNvPr id="9362" name="TextBox 9361">
              <a:extLst>
                <a:ext uri="{FF2B5EF4-FFF2-40B4-BE49-F238E27FC236}">
                  <a16:creationId xmlns:a16="http://schemas.microsoft.com/office/drawing/2014/main" id="{845D98E8-ECDF-D5A1-5828-12A1BB3B4715}"/>
                </a:ext>
              </a:extLst>
            </p:cNvPr>
            <p:cNvSpPr txBox="1"/>
            <p:nvPr/>
          </p:nvSpPr>
          <p:spPr>
            <a:xfrm>
              <a:off x="10246845" y="5278531"/>
              <a:ext cx="186425"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0</a:t>
              </a:r>
            </a:p>
          </p:txBody>
        </p:sp>
        <p:sp>
          <p:nvSpPr>
            <p:cNvPr id="9363" name="TextBox 9362">
              <a:extLst>
                <a:ext uri="{FF2B5EF4-FFF2-40B4-BE49-F238E27FC236}">
                  <a16:creationId xmlns:a16="http://schemas.microsoft.com/office/drawing/2014/main" id="{7E35F5BA-AA5C-A8F6-C416-09A65A04ED69}"/>
                </a:ext>
              </a:extLst>
            </p:cNvPr>
            <p:cNvSpPr txBox="1"/>
            <p:nvPr/>
          </p:nvSpPr>
          <p:spPr>
            <a:xfrm>
              <a:off x="10790598" y="5278531"/>
              <a:ext cx="186425"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0</a:t>
              </a:r>
            </a:p>
          </p:txBody>
        </p:sp>
        <p:sp>
          <p:nvSpPr>
            <p:cNvPr id="9364" name="TextBox 9363">
              <a:extLst>
                <a:ext uri="{FF2B5EF4-FFF2-40B4-BE49-F238E27FC236}">
                  <a16:creationId xmlns:a16="http://schemas.microsoft.com/office/drawing/2014/main" id="{D00B7E8B-EB75-623E-A042-A77463B93363}"/>
                </a:ext>
              </a:extLst>
            </p:cNvPr>
            <p:cNvSpPr txBox="1"/>
            <p:nvPr/>
          </p:nvSpPr>
          <p:spPr>
            <a:xfrm>
              <a:off x="10428096" y="5278531"/>
              <a:ext cx="186425" cy="184666"/>
            </a:xfrm>
            <a:prstGeom prst="rect">
              <a:avLst/>
            </a:prstGeom>
            <a:noFill/>
          </p:spPr>
          <p:txBody>
            <a:bodyPr wrap="square" lIns="0" tIns="0" rIns="0" bIns="0" rtlCol="0">
              <a:spAutoFit/>
            </a:bodyPr>
            <a:lstStyle/>
            <a:p>
              <a:pPr algn="ctr"/>
              <a:r>
                <a:rPr lang="en-US" sz="1200" b="0" dirty="0">
                  <a:solidFill>
                    <a:schemeClr val="bg1"/>
                  </a:solidFill>
                  <a:latin typeface="+mn-lt"/>
                  <a:cs typeface="Arial" panose="020B0604020202020204" pitchFamily="34" charset="0"/>
                </a:rPr>
                <a:t>0</a:t>
              </a:r>
            </a:p>
          </p:txBody>
        </p:sp>
        <p:sp>
          <p:nvSpPr>
            <p:cNvPr id="9366" name="TextBox 9365">
              <a:extLst>
                <a:ext uri="{FF2B5EF4-FFF2-40B4-BE49-F238E27FC236}">
                  <a16:creationId xmlns:a16="http://schemas.microsoft.com/office/drawing/2014/main" id="{AEF120CB-4CF4-48F3-0FD3-C5434A55BCAE}"/>
                </a:ext>
              </a:extLst>
            </p:cNvPr>
            <p:cNvSpPr txBox="1"/>
            <p:nvPr/>
          </p:nvSpPr>
          <p:spPr>
            <a:xfrm>
              <a:off x="6399146" y="4909199"/>
              <a:ext cx="714106" cy="553998"/>
            </a:xfrm>
            <a:prstGeom prst="rect">
              <a:avLst/>
            </a:prstGeom>
            <a:noFill/>
          </p:spPr>
          <p:txBody>
            <a:bodyPr wrap="none" lIns="0" tIns="0" rIns="0" bIns="0" rtlCol="0">
              <a:spAutoFit/>
            </a:bodyPr>
            <a:lstStyle/>
            <a:p>
              <a:endParaRPr lang="en-US" sz="1200" b="1" dirty="0">
                <a:solidFill>
                  <a:schemeClr val="bg1"/>
                </a:solidFill>
                <a:latin typeface="+mn-lt"/>
                <a:cs typeface="Arial" panose="020B0604020202020204" pitchFamily="34" charset="0"/>
              </a:endParaRPr>
            </a:p>
            <a:p>
              <a:r>
                <a:rPr lang="en-US" sz="1200" b="1" dirty="0">
                  <a:solidFill>
                    <a:schemeClr val="bg1"/>
                  </a:solidFill>
                  <a:latin typeface="+mn-lt"/>
                  <a:cs typeface="Arial" panose="020B0604020202020204" pitchFamily="34" charset="0"/>
                </a:rPr>
                <a:t>Patients at </a:t>
              </a:r>
            </a:p>
            <a:p>
              <a:pPr algn="r"/>
              <a:r>
                <a:rPr lang="en-US" sz="1200" b="1" dirty="0">
                  <a:solidFill>
                    <a:schemeClr val="bg1"/>
                  </a:solidFill>
                  <a:latin typeface="+mn-lt"/>
                  <a:cs typeface="Arial" panose="020B0604020202020204" pitchFamily="34" charset="0"/>
                </a:rPr>
                <a:t>Risk, n</a:t>
              </a:r>
            </a:p>
          </p:txBody>
        </p:sp>
      </p:grpSp>
      <p:sp>
        <p:nvSpPr>
          <p:cNvPr id="9368" name="TextBox 9367">
            <a:extLst>
              <a:ext uri="{FF2B5EF4-FFF2-40B4-BE49-F238E27FC236}">
                <a16:creationId xmlns:a16="http://schemas.microsoft.com/office/drawing/2014/main" id="{C41207F7-A03B-C84E-EFB3-5422EAF74B56}"/>
              </a:ext>
            </a:extLst>
          </p:cNvPr>
          <p:cNvSpPr txBox="1"/>
          <p:nvPr/>
        </p:nvSpPr>
        <p:spPr bwMode="auto">
          <a:xfrm>
            <a:off x="7452812" y="1902019"/>
            <a:ext cx="34997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Overall Survival: I-</a:t>
            </a:r>
            <a:r>
              <a:rPr lang="en-US" dirty="0" err="1">
                <a:solidFill>
                  <a:schemeClr val="bg1"/>
                </a:solidFill>
                <a:latin typeface="Calibri" panose="020F0502020204030204" pitchFamily="34" charset="0"/>
              </a:rPr>
              <a:t>DXd</a:t>
            </a:r>
            <a:r>
              <a:rPr lang="en-US" dirty="0">
                <a:solidFill>
                  <a:schemeClr val="bg1"/>
                </a:solidFill>
                <a:latin typeface="Calibri" panose="020F0502020204030204" pitchFamily="34" charset="0"/>
              </a:rPr>
              <a:t> ≥6.4 mg/kg </a:t>
            </a:r>
          </a:p>
        </p:txBody>
      </p:sp>
      <p:grpSp>
        <p:nvGrpSpPr>
          <p:cNvPr id="9432" name="Group 9431">
            <a:extLst>
              <a:ext uri="{FF2B5EF4-FFF2-40B4-BE49-F238E27FC236}">
                <a16:creationId xmlns:a16="http://schemas.microsoft.com/office/drawing/2014/main" id="{0E5D5D4E-654D-FC71-1349-4CAA6080B0C0}"/>
              </a:ext>
            </a:extLst>
          </p:cNvPr>
          <p:cNvGrpSpPr/>
          <p:nvPr/>
        </p:nvGrpSpPr>
        <p:grpSpPr>
          <a:xfrm>
            <a:off x="1355724" y="2402568"/>
            <a:ext cx="2817705" cy="1951108"/>
            <a:chOff x="1355724" y="2402568"/>
            <a:chExt cx="2817705" cy="1951108"/>
          </a:xfrm>
        </p:grpSpPr>
        <p:sp>
          <p:nvSpPr>
            <p:cNvPr id="9369" name="Freeform 9368">
              <a:extLst>
                <a:ext uri="{FF2B5EF4-FFF2-40B4-BE49-F238E27FC236}">
                  <a16:creationId xmlns:a16="http://schemas.microsoft.com/office/drawing/2014/main" id="{7889F168-A1F3-6407-5D7A-015EE74D2B47}"/>
                </a:ext>
              </a:extLst>
            </p:cNvPr>
            <p:cNvSpPr/>
            <p:nvPr/>
          </p:nvSpPr>
          <p:spPr>
            <a:xfrm>
              <a:off x="1378058" y="2472320"/>
              <a:ext cx="2748552" cy="1813948"/>
            </a:xfrm>
            <a:custGeom>
              <a:avLst/>
              <a:gdLst>
                <a:gd name="connsiteX0" fmla="*/ 0 w 2748552"/>
                <a:gd name="connsiteY0" fmla="*/ 0 h 1813948"/>
                <a:gd name="connsiteX1" fmla="*/ 172815 w 2748552"/>
                <a:gd name="connsiteY1" fmla="*/ 0 h 1813948"/>
                <a:gd name="connsiteX2" fmla="*/ 172815 w 2748552"/>
                <a:gd name="connsiteY2" fmla="*/ 111086 h 1813948"/>
                <a:gd name="connsiteX3" fmla="*/ 327463 w 2748552"/>
                <a:gd name="connsiteY3" fmla="*/ 111086 h 1813948"/>
                <a:gd name="connsiteX4" fmla="*/ 327463 w 2748552"/>
                <a:gd name="connsiteY4" fmla="*/ 229566 h 1813948"/>
                <a:gd name="connsiteX5" fmla="*/ 692335 w 2748552"/>
                <a:gd name="connsiteY5" fmla="*/ 229566 h 1813948"/>
                <a:gd name="connsiteX6" fmla="*/ 692335 w 2748552"/>
                <a:gd name="connsiteY6" fmla="*/ 353480 h 1813948"/>
                <a:gd name="connsiteX7" fmla="*/ 933133 w 2748552"/>
                <a:gd name="connsiteY7" fmla="*/ 353480 h 1813948"/>
                <a:gd name="connsiteX8" fmla="*/ 933133 w 2748552"/>
                <a:gd name="connsiteY8" fmla="*/ 484833 h 1813948"/>
                <a:gd name="connsiteX9" fmla="*/ 982950 w 2748552"/>
                <a:gd name="connsiteY9" fmla="*/ 484833 h 1813948"/>
                <a:gd name="connsiteX10" fmla="*/ 982950 w 2748552"/>
                <a:gd name="connsiteY10" fmla="*/ 619125 h 1813948"/>
                <a:gd name="connsiteX11" fmla="*/ 1007859 w 2748552"/>
                <a:gd name="connsiteY11" fmla="*/ 619125 h 1813948"/>
                <a:gd name="connsiteX12" fmla="*/ 1007859 w 2748552"/>
                <a:gd name="connsiteY12" fmla="*/ 752438 h 1813948"/>
                <a:gd name="connsiteX13" fmla="*/ 1083099 w 2748552"/>
                <a:gd name="connsiteY13" fmla="*/ 752438 h 1813948"/>
                <a:gd name="connsiteX14" fmla="*/ 1083099 w 2748552"/>
                <a:gd name="connsiteY14" fmla="*/ 884236 h 1813948"/>
                <a:gd name="connsiteX15" fmla="*/ 1310975 w 2748552"/>
                <a:gd name="connsiteY15" fmla="*/ 884236 h 1813948"/>
                <a:gd name="connsiteX16" fmla="*/ 1310975 w 2748552"/>
                <a:gd name="connsiteY16" fmla="*/ 1017548 h 1813948"/>
                <a:gd name="connsiteX17" fmla="*/ 1386215 w 2748552"/>
                <a:gd name="connsiteY17" fmla="*/ 1017548 h 1813948"/>
                <a:gd name="connsiteX18" fmla="*/ 1386215 w 2748552"/>
                <a:gd name="connsiteY18" fmla="*/ 1148901 h 1813948"/>
                <a:gd name="connsiteX19" fmla="*/ 1453169 w 2748552"/>
                <a:gd name="connsiteY19" fmla="*/ 1148901 h 1813948"/>
                <a:gd name="connsiteX20" fmla="*/ 1453169 w 2748552"/>
                <a:gd name="connsiteY20" fmla="*/ 1282703 h 1813948"/>
                <a:gd name="connsiteX21" fmla="*/ 1758345 w 2748552"/>
                <a:gd name="connsiteY21" fmla="*/ 1282703 h 1813948"/>
                <a:gd name="connsiteX22" fmla="*/ 1758345 w 2748552"/>
                <a:gd name="connsiteY22" fmla="*/ 1416505 h 1813948"/>
                <a:gd name="connsiteX23" fmla="*/ 1907281 w 2748552"/>
                <a:gd name="connsiteY23" fmla="*/ 1416505 h 1813948"/>
                <a:gd name="connsiteX24" fmla="*/ 1907281 w 2748552"/>
                <a:gd name="connsiteY24" fmla="*/ 1548793 h 1813948"/>
                <a:gd name="connsiteX25" fmla="*/ 2029763 w 2748552"/>
                <a:gd name="connsiteY25" fmla="*/ 1548793 h 1813948"/>
                <a:gd name="connsiteX26" fmla="*/ 2029763 w 2748552"/>
                <a:gd name="connsiteY26" fmla="*/ 1683086 h 1813948"/>
                <a:gd name="connsiteX27" fmla="*/ 2170412 w 2748552"/>
                <a:gd name="connsiteY27" fmla="*/ 1683086 h 1813948"/>
                <a:gd name="connsiteX28" fmla="*/ 2170412 w 2748552"/>
                <a:gd name="connsiteY28" fmla="*/ 1813948 h 1813948"/>
                <a:gd name="connsiteX29" fmla="*/ 2748552 w 2748552"/>
                <a:gd name="connsiteY29" fmla="*/ 1813948 h 181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8552" h="1813948">
                  <a:moveTo>
                    <a:pt x="0" y="0"/>
                  </a:moveTo>
                  <a:lnTo>
                    <a:pt x="172815" y="0"/>
                  </a:lnTo>
                  <a:lnTo>
                    <a:pt x="172815" y="111086"/>
                  </a:lnTo>
                  <a:lnTo>
                    <a:pt x="327463" y="111086"/>
                  </a:lnTo>
                  <a:lnTo>
                    <a:pt x="327463" y="229566"/>
                  </a:lnTo>
                  <a:lnTo>
                    <a:pt x="692335" y="229566"/>
                  </a:lnTo>
                  <a:lnTo>
                    <a:pt x="692335" y="353480"/>
                  </a:lnTo>
                  <a:lnTo>
                    <a:pt x="933133" y="353480"/>
                  </a:lnTo>
                  <a:lnTo>
                    <a:pt x="933133" y="484833"/>
                  </a:lnTo>
                  <a:lnTo>
                    <a:pt x="982950" y="484833"/>
                  </a:lnTo>
                  <a:lnTo>
                    <a:pt x="982950" y="619125"/>
                  </a:lnTo>
                  <a:lnTo>
                    <a:pt x="1007859" y="619125"/>
                  </a:lnTo>
                  <a:lnTo>
                    <a:pt x="1007859" y="752438"/>
                  </a:lnTo>
                  <a:lnTo>
                    <a:pt x="1083099" y="752438"/>
                  </a:lnTo>
                  <a:lnTo>
                    <a:pt x="1083099" y="884236"/>
                  </a:lnTo>
                  <a:lnTo>
                    <a:pt x="1310975" y="884236"/>
                  </a:lnTo>
                  <a:lnTo>
                    <a:pt x="1310975" y="1017548"/>
                  </a:lnTo>
                  <a:lnTo>
                    <a:pt x="1386215" y="1017548"/>
                  </a:lnTo>
                  <a:lnTo>
                    <a:pt x="1386215" y="1148901"/>
                  </a:lnTo>
                  <a:lnTo>
                    <a:pt x="1453169" y="1148901"/>
                  </a:lnTo>
                  <a:lnTo>
                    <a:pt x="1453169" y="1282703"/>
                  </a:lnTo>
                  <a:lnTo>
                    <a:pt x="1758345" y="1282703"/>
                  </a:lnTo>
                  <a:lnTo>
                    <a:pt x="1758345" y="1416505"/>
                  </a:lnTo>
                  <a:lnTo>
                    <a:pt x="1907281" y="1416505"/>
                  </a:lnTo>
                  <a:lnTo>
                    <a:pt x="1907281" y="1548793"/>
                  </a:lnTo>
                  <a:lnTo>
                    <a:pt x="2029763" y="1548793"/>
                  </a:lnTo>
                  <a:lnTo>
                    <a:pt x="2029763" y="1683086"/>
                  </a:lnTo>
                  <a:lnTo>
                    <a:pt x="2170412" y="1683086"/>
                  </a:lnTo>
                  <a:lnTo>
                    <a:pt x="2170412" y="1813948"/>
                  </a:lnTo>
                  <a:lnTo>
                    <a:pt x="2748552" y="1813948"/>
                  </a:lnTo>
                </a:path>
              </a:pathLst>
            </a:custGeom>
            <a:noFill/>
            <a:ln w="28575" cap="flat">
              <a:solidFill>
                <a:schemeClr val="accent1"/>
              </a:solidFill>
              <a:prstDash val="solid"/>
              <a:miter/>
            </a:ln>
          </p:spPr>
          <p:txBody>
            <a:bodyPr rtlCol="0" anchor="ctr"/>
            <a:lstStyle/>
            <a:p>
              <a:endParaRPr lang="en-US"/>
            </a:p>
          </p:txBody>
        </p:sp>
        <p:grpSp>
          <p:nvGrpSpPr>
            <p:cNvPr id="9371" name="Graphic 2">
              <a:extLst>
                <a:ext uri="{FF2B5EF4-FFF2-40B4-BE49-F238E27FC236}">
                  <a16:creationId xmlns:a16="http://schemas.microsoft.com/office/drawing/2014/main" id="{BEB95076-76F9-AC0B-5E19-BABDFE26B644}"/>
                </a:ext>
              </a:extLst>
            </p:cNvPr>
            <p:cNvGrpSpPr/>
            <p:nvPr/>
          </p:nvGrpSpPr>
          <p:grpSpPr>
            <a:xfrm>
              <a:off x="1355724" y="2402568"/>
              <a:ext cx="91440" cy="137160"/>
              <a:chOff x="1355725" y="2451074"/>
              <a:chExt cx="44619" cy="42447"/>
            </a:xfrm>
          </p:grpSpPr>
          <p:sp>
            <p:nvSpPr>
              <p:cNvPr id="9372" name="Freeform 9371">
                <a:extLst>
                  <a:ext uri="{FF2B5EF4-FFF2-40B4-BE49-F238E27FC236}">
                    <a16:creationId xmlns:a16="http://schemas.microsoft.com/office/drawing/2014/main" id="{EE27E087-BD48-A2CE-D02B-C1787D1A1B64}"/>
                  </a:ext>
                </a:extLst>
              </p:cNvPr>
              <p:cNvSpPr/>
              <p:nvPr/>
            </p:nvSpPr>
            <p:spPr>
              <a:xfrm>
                <a:off x="1378058" y="2451074"/>
                <a:ext cx="4682" cy="42447"/>
              </a:xfrm>
              <a:custGeom>
                <a:avLst/>
                <a:gdLst>
                  <a:gd name="connsiteX0" fmla="*/ 0 w 4682"/>
                  <a:gd name="connsiteY0" fmla="*/ 0 h 42447"/>
                  <a:gd name="connsiteX1" fmla="*/ 0 w 4682"/>
                  <a:gd name="connsiteY1" fmla="*/ 42448 h 42447"/>
                </a:gdLst>
                <a:ahLst/>
                <a:cxnLst>
                  <a:cxn ang="0">
                    <a:pos x="connsiteX0" y="connsiteY0"/>
                  </a:cxn>
                  <a:cxn ang="0">
                    <a:pos x="connsiteX1" y="connsiteY1"/>
                  </a:cxn>
                </a:cxnLst>
                <a:rect l="l" t="t" r="r" b="b"/>
                <a:pathLst>
                  <a:path w="4682" h="42447">
                    <a:moveTo>
                      <a:pt x="0" y="0"/>
                    </a:moveTo>
                    <a:lnTo>
                      <a:pt x="0" y="42448"/>
                    </a:lnTo>
                  </a:path>
                </a:pathLst>
              </a:custGeom>
              <a:ln w="28575" cap="flat">
                <a:solidFill>
                  <a:schemeClr val="accent1"/>
                </a:solidFill>
                <a:prstDash val="solid"/>
                <a:miter/>
              </a:ln>
            </p:spPr>
            <p:txBody>
              <a:bodyPr rtlCol="0" anchor="ctr"/>
              <a:lstStyle/>
              <a:p>
                <a:endParaRPr lang="en-US"/>
              </a:p>
            </p:txBody>
          </p:sp>
          <p:sp>
            <p:nvSpPr>
              <p:cNvPr id="9373" name="Freeform 9372">
                <a:extLst>
                  <a:ext uri="{FF2B5EF4-FFF2-40B4-BE49-F238E27FC236}">
                    <a16:creationId xmlns:a16="http://schemas.microsoft.com/office/drawing/2014/main" id="{AD58DB60-359D-2595-C0EA-5C01CED80F5C}"/>
                  </a:ext>
                </a:extLst>
              </p:cNvPr>
              <p:cNvSpPr/>
              <p:nvPr/>
            </p:nvSpPr>
            <p:spPr>
              <a:xfrm>
                <a:off x="1355725" y="2472320"/>
                <a:ext cx="44619" cy="4454"/>
              </a:xfrm>
              <a:custGeom>
                <a:avLst/>
                <a:gdLst>
                  <a:gd name="connsiteX0" fmla="*/ 44620 w 44619"/>
                  <a:gd name="connsiteY0" fmla="*/ 0 h 4454"/>
                  <a:gd name="connsiteX1" fmla="*/ 0 w 44619"/>
                  <a:gd name="connsiteY1" fmla="*/ 0 h 4454"/>
                </a:gdLst>
                <a:ahLst/>
                <a:cxnLst>
                  <a:cxn ang="0">
                    <a:pos x="connsiteX0" y="connsiteY0"/>
                  </a:cxn>
                  <a:cxn ang="0">
                    <a:pos x="connsiteX1" y="connsiteY1"/>
                  </a:cxn>
                </a:cxnLst>
                <a:rect l="l" t="t" r="r" b="b"/>
                <a:pathLst>
                  <a:path w="44619" h="4454">
                    <a:moveTo>
                      <a:pt x="44620" y="0"/>
                    </a:moveTo>
                    <a:lnTo>
                      <a:pt x="0" y="0"/>
                    </a:lnTo>
                  </a:path>
                </a:pathLst>
              </a:custGeom>
              <a:ln w="28575" cap="flat">
                <a:solidFill>
                  <a:schemeClr val="accent1"/>
                </a:solidFill>
                <a:prstDash val="solid"/>
                <a:miter/>
              </a:ln>
            </p:spPr>
            <p:txBody>
              <a:bodyPr rtlCol="0" anchor="ctr"/>
              <a:lstStyle/>
              <a:p>
                <a:endParaRPr lang="en-US"/>
              </a:p>
            </p:txBody>
          </p:sp>
        </p:grpSp>
        <p:grpSp>
          <p:nvGrpSpPr>
            <p:cNvPr id="9374" name="Graphic 2">
              <a:extLst>
                <a:ext uri="{FF2B5EF4-FFF2-40B4-BE49-F238E27FC236}">
                  <a16:creationId xmlns:a16="http://schemas.microsoft.com/office/drawing/2014/main" id="{9152AA9E-2090-CFF9-D140-C975807BB760}"/>
                </a:ext>
              </a:extLst>
            </p:cNvPr>
            <p:cNvGrpSpPr/>
            <p:nvPr/>
          </p:nvGrpSpPr>
          <p:grpSpPr>
            <a:xfrm>
              <a:off x="1637021" y="2513654"/>
              <a:ext cx="91440" cy="137160"/>
              <a:chOff x="1637022" y="2562160"/>
              <a:chExt cx="44619" cy="42447"/>
            </a:xfrm>
          </p:grpSpPr>
          <p:sp>
            <p:nvSpPr>
              <p:cNvPr id="9375" name="Freeform 9374">
                <a:extLst>
                  <a:ext uri="{FF2B5EF4-FFF2-40B4-BE49-F238E27FC236}">
                    <a16:creationId xmlns:a16="http://schemas.microsoft.com/office/drawing/2014/main" id="{F543A4EF-BAAB-A098-53A5-E245E501465A}"/>
                  </a:ext>
                </a:extLst>
              </p:cNvPr>
              <p:cNvSpPr/>
              <p:nvPr/>
            </p:nvSpPr>
            <p:spPr>
              <a:xfrm>
                <a:off x="1659356" y="2562160"/>
                <a:ext cx="4682" cy="42447"/>
              </a:xfrm>
              <a:custGeom>
                <a:avLst/>
                <a:gdLst>
                  <a:gd name="connsiteX0" fmla="*/ 60 w 4682"/>
                  <a:gd name="connsiteY0" fmla="*/ 25 h 42447"/>
                  <a:gd name="connsiteX1" fmla="*/ 60 w 4682"/>
                  <a:gd name="connsiteY1" fmla="*/ 42473 h 42447"/>
                </a:gdLst>
                <a:ahLst/>
                <a:cxnLst>
                  <a:cxn ang="0">
                    <a:pos x="connsiteX0" y="connsiteY0"/>
                  </a:cxn>
                  <a:cxn ang="0">
                    <a:pos x="connsiteX1" y="connsiteY1"/>
                  </a:cxn>
                </a:cxnLst>
                <a:rect l="l" t="t" r="r" b="b"/>
                <a:pathLst>
                  <a:path w="4682" h="42447">
                    <a:moveTo>
                      <a:pt x="60" y="25"/>
                    </a:moveTo>
                    <a:lnTo>
                      <a:pt x="60" y="42473"/>
                    </a:lnTo>
                  </a:path>
                </a:pathLst>
              </a:custGeom>
              <a:ln w="28575" cap="flat">
                <a:solidFill>
                  <a:schemeClr val="accent1"/>
                </a:solidFill>
                <a:prstDash val="solid"/>
                <a:miter/>
              </a:ln>
            </p:spPr>
            <p:txBody>
              <a:bodyPr rtlCol="0" anchor="ctr"/>
              <a:lstStyle/>
              <a:p>
                <a:endParaRPr lang="en-US"/>
              </a:p>
            </p:txBody>
          </p:sp>
          <p:sp>
            <p:nvSpPr>
              <p:cNvPr id="9376" name="Freeform 9375">
                <a:extLst>
                  <a:ext uri="{FF2B5EF4-FFF2-40B4-BE49-F238E27FC236}">
                    <a16:creationId xmlns:a16="http://schemas.microsoft.com/office/drawing/2014/main" id="{47A22964-8F53-5F74-3993-6EC7DDF1C2F1}"/>
                  </a:ext>
                </a:extLst>
              </p:cNvPr>
              <p:cNvSpPr/>
              <p:nvPr/>
            </p:nvSpPr>
            <p:spPr>
              <a:xfrm>
                <a:off x="1637022" y="2583406"/>
                <a:ext cx="44619" cy="4454"/>
              </a:xfrm>
              <a:custGeom>
                <a:avLst/>
                <a:gdLst>
                  <a:gd name="connsiteX0" fmla="*/ 44680 w 44619"/>
                  <a:gd name="connsiteY0" fmla="*/ 25 h 4454"/>
                  <a:gd name="connsiteX1" fmla="*/ 60 w 44619"/>
                  <a:gd name="connsiteY1" fmla="*/ 25 h 4454"/>
                </a:gdLst>
                <a:ahLst/>
                <a:cxnLst>
                  <a:cxn ang="0">
                    <a:pos x="connsiteX0" y="connsiteY0"/>
                  </a:cxn>
                  <a:cxn ang="0">
                    <a:pos x="connsiteX1" y="connsiteY1"/>
                  </a:cxn>
                </a:cxnLst>
                <a:rect l="l" t="t" r="r" b="b"/>
                <a:pathLst>
                  <a:path w="44619" h="4454">
                    <a:moveTo>
                      <a:pt x="44680" y="25"/>
                    </a:moveTo>
                    <a:lnTo>
                      <a:pt x="60" y="25"/>
                    </a:lnTo>
                  </a:path>
                </a:pathLst>
              </a:custGeom>
              <a:ln w="28575" cap="flat">
                <a:solidFill>
                  <a:schemeClr val="accent1"/>
                </a:solidFill>
                <a:prstDash val="solid"/>
                <a:miter/>
              </a:ln>
            </p:spPr>
            <p:txBody>
              <a:bodyPr rtlCol="0" anchor="ctr"/>
              <a:lstStyle/>
              <a:p>
                <a:endParaRPr lang="en-US"/>
              </a:p>
            </p:txBody>
          </p:sp>
        </p:grpSp>
        <p:grpSp>
          <p:nvGrpSpPr>
            <p:cNvPr id="9377" name="Graphic 2">
              <a:extLst>
                <a:ext uri="{FF2B5EF4-FFF2-40B4-BE49-F238E27FC236}">
                  <a16:creationId xmlns:a16="http://schemas.microsoft.com/office/drawing/2014/main" id="{AB311B06-C5A7-DBE4-FAD5-C196BAE0778E}"/>
                </a:ext>
              </a:extLst>
            </p:cNvPr>
            <p:cNvGrpSpPr/>
            <p:nvPr/>
          </p:nvGrpSpPr>
          <p:grpSpPr>
            <a:xfrm>
              <a:off x="1816344" y="2632134"/>
              <a:ext cx="91440" cy="137160"/>
              <a:chOff x="1816345" y="2680640"/>
              <a:chExt cx="44619" cy="42447"/>
            </a:xfrm>
          </p:grpSpPr>
          <p:sp>
            <p:nvSpPr>
              <p:cNvPr id="9378" name="Freeform 9377">
                <a:extLst>
                  <a:ext uri="{FF2B5EF4-FFF2-40B4-BE49-F238E27FC236}">
                    <a16:creationId xmlns:a16="http://schemas.microsoft.com/office/drawing/2014/main" id="{7B3A1E5C-D4D2-D097-8B93-67675E11E2E4}"/>
                  </a:ext>
                </a:extLst>
              </p:cNvPr>
              <p:cNvSpPr/>
              <p:nvPr/>
            </p:nvSpPr>
            <p:spPr>
              <a:xfrm>
                <a:off x="1838678" y="2680640"/>
                <a:ext cx="4682" cy="42447"/>
              </a:xfrm>
              <a:custGeom>
                <a:avLst/>
                <a:gdLst>
                  <a:gd name="connsiteX0" fmla="*/ 98 w 4682"/>
                  <a:gd name="connsiteY0" fmla="*/ 52 h 42447"/>
                  <a:gd name="connsiteX1" fmla="*/ 98 w 4682"/>
                  <a:gd name="connsiteY1" fmla="*/ 42499 h 42447"/>
                </a:gdLst>
                <a:ahLst/>
                <a:cxnLst>
                  <a:cxn ang="0">
                    <a:pos x="connsiteX0" y="connsiteY0"/>
                  </a:cxn>
                  <a:cxn ang="0">
                    <a:pos x="connsiteX1" y="connsiteY1"/>
                  </a:cxn>
                </a:cxnLst>
                <a:rect l="l" t="t" r="r" b="b"/>
                <a:pathLst>
                  <a:path w="4682" h="42447">
                    <a:moveTo>
                      <a:pt x="98" y="52"/>
                    </a:moveTo>
                    <a:lnTo>
                      <a:pt x="98" y="42499"/>
                    </a:lnTo>
                  </a:path>
                </a:pathLst>
              </a:custGeom>
              <a:ln w="28575" cap="flat">
                <a:solidFill>
                  <a:schemeClr val="accent1"/>
                </a:solidFill>
                <a:prstDash val="solid"/>
                <a:miter/>
              </a:ln>
            </p:spPr>
            <p:txBody>
              <a:bodyPr rtlCol="0" anchor="ctr"/>
              <a:lstStyle/>
              <a:p>
                <a:endParaRPr lang="en-US"/>
              </a:p>
            </p:txBody>
          </p:sp>
          <p:sp>
            <p:nvSpPr>
              <p:cNvPr id="9379" name="Freeform 9378">
                <a:extLst>
                  <a:ext uri="{FF2B5EF4-FFF2-40B4-BE49-F238E27FC236}">
                    <a16:creationId xmlns:a16="http://schemas.microsoft.com/office/drawing/2014/main" id="{BE933256-5536-3963-23E9-8CEF42299B85}"/>
                  </a:ext>
                </a:extLst>
              </p:cNvPr>
              <p:cNvSpPr/>
              <p:nvPr/>
            </p:nvSpPr>
            <p:spPr>
              <a:xfrm>
                <a:off x="1816345" y="2701886"/>
                <a:ext cx="44619" cy="4454"/>
              </a:xfrm>
              <a:custGeom>
                <a:avLst/>
                <a:gdLst>
                  <a:gd name="connsiteX0" fmla="*/ 44718 w 44619"/>
                  <a:gd name="connsiteY0" fmla="*/ 52 h 4454"/>
                  <a:gd name="connsiteX1" fmla="*/ 98 w 44619"/>
                  <a:gd name="connsiteY1" fmla="*/ 52 h 4454"/>
                </a:gdLst>
                <a:ahLst/>
                <a:cxnLst>
                  <a:cxn ang="0">
                    <a:pos x="connsiteX0" y="connsiteY0"/>
                  </a:cxn>
                  <a:cxn ang="0">
                    <a:pos x="connsiteX1" y="connsiteY1"/>
                  </a:cxn>
                </a:cxnLst>
                <a:rect l="l" t="t" r="r" b="b"/>
                <a:pathLst>
                  <a:path w="44619" h="4454">
                    <a:moveTo>
                      <a:pt x="44718" y="52"/>
                    </a:moveTo>
                    <a:lnTo>
                      <a:pt x="98" y="52"/>
                    </a:lnTo>
                  </a:path>
                </a:pathLst>
              </a:custGeom>
              <a:ln w="28575" cap="flat">
                <a:solidFill>
                  <a:schemeClr val="accent1"/>
                </a:solidFill>
                <a:prstDash val="solid"/>
                <a:miter/>
              </a:ln>
            </p:spPr>
            <p:txBody>
              <a:bodyPr rtlCol="0" anchor="ctr"/>
              <a:lstStyle/>
              <a:p>
                <a:endParaRPr lang="en-US"/>
              </a:p>
            </p:txBody>
          </p:sp>
        </p:grpSp>
        <p:grpSp>
          <p:nvGrpSpPr>
            <p:cNvPr id="9380" name="Graphic 2">
              <a:extLst>
                <a:ext uri="{FF2B5EF4-FFF2-40B4-BE49-F238E27FC236}">
                  <a16:creationId xmlns:a16="http://schemas.microsoft.com/office/drawing/2014/main" id="{2EA208A1-4C4E-2039-E8DF-05B7ED3C0911}"/>
                </a:ext>
              </a:extLst>
            </p:cNvPr>
            <p:cNvGrpSpPr/>
            <p:nvPr/>
          </p:nvGrpSpPr>
          <p:grpSpPr>
            <a:xfrm>
              <a:off x="2048059" y="2756093"/>
              <a:ext cx="91440" cy="137160"/>
              <a:chOff x="2048060" y="2804599"/>
              <a:chExt cx="44619" cy="42447"/>
            </a:xfrm>
          </p:grpSpPr>
          <p:sp>
            <p:nvSpPr>
              <p:cNvPr id="9381" name="Freeform 9380">
                <a:extLst>
                  <a:ext uri="{FF2B5EF4-FFF2-40B4-BE49-F238E27FC236}">
                    <a16:creationId xmlns:a16="http://schemas.microsoft.com/office/drawing/2014/main" id="{7F8BCEA8-9F0A-6EA1-D742-7FA36C13B861}"/>
                  </a:ext>
                </a:extLst>
              </p:cNvPr>
              <p:cNvSpPr/>
              <p:nvPr/>
            </p:nvSpPr>
            <p:spPr>
              <a:xfrm>
                <a:off x="2070393" y="2804599"/>
                <a:ext cx="4682" cy="42447"/>
              </a:xfrm>
              <a:custGeom>
                <a:avLst/>
                <a:gdLst>
                  <a:gd name="connsiteX0" fmla="*/ 148 w 4682"/>
                  <a:gd name="connsiteY0" fmla="*/ 79 h 42447"/>
                  <a:gd name="connsiteX1" fmla="*/ 148 w 4682"/>
                  <a:gd name="connsiteY1" fmla="*/ 42527 h 42447"/>
                </a:gdLst>
                <a:ahLst/>
                <a:cxnLst>
                  <a:cxn ang="0">
                    <a:pos x="connsiteX0" y="connsiteY0"/>
                  </a:cxn>
                  <a:cxn ang="0">
                    <a:pos x="connsiteX1" y="connsiteY1"/>
                  </a:cxn>
                </a:cxnLst>
                <a:rect l="l" t="t" r="r" b="b"/>
                <a:pathLst>
                  <a:path w="4682" h="42447">
                    <a:moveTo>
                      <a:pt x="148" y="79"/>
                    </a:moveTo>
                    <a:lnTo>
                      <a:pt x="148" y="42527"/>
                    </a:lnTo>
                  </a:path>
                </a:pathLst>
              </a:custGeom>
              <a:ln w="28575" cap="flat">
                <a:solidFill>
                  <a:schemeClr val="accent1"/>
                </a:solidFill>
                <a:prstDash val="solid"/>
                <a:miter/>
              </a:ln>
            </p:spPr>
            <p:txBody>
              <a:bodyPr rtlCol="0" anchor="ctr"/>
              <a:lstStyle/>
              <a:p>
                <a:endParaRPr lang="en-US"/>
              </a:p>
            </p:txBody>
          </p:sp>
          <p:sp>
            <p:nvSpPr>
              <p:cNvPr id="9382" name="Freeform 9381">
                <a:extLst>
                  <a:ext uri="{FF2B5EF4-FFF2-40B4-BE49-F238E27FC236}">
                    <a16:creationId xmlns:a16="http://schemas.microsoft.com/office/drawing/2014/main" id="{2825052D-2174-67D3-5426-B684D3231618}"/>
                  </a:ext>
                </a:extLst>
              </p:cNvPr>
              <p:cNvSpPr/>
              <p:nvPr/>
            </p:nvSpPr>
            <p:spPr>
              <a:xfrm>
                <a:off x="2048060" y="2825845"/>
                <a:ext cx="44619" cy="4454"/>
              </a:xfrm>
              <a:custGeom>
                <a:avLst/>
                <a:gdLst>
                  <a:gd name="connsiteX0" fmla="*/ 44768 w 44619"/>
                  <a:gd name="connsiteY0" fmla="*/ 79 h 4454"/>
                  <a:gd name="connsiteX1" fmla="*/ 148 w 44619"/>
                  <a:gd name="connsiteY1" fmla="*/ 79 h 4454"/>
                </a:gdLst>
                <a:ahLst/>
                <a:cxnLst>
                  <a:cxn ang="0">
                    <a:pos x="connsiteX0" y="connsiteY0"/>
                  </a:cxn>
                  <a:cxn ang="0">
                    <a:pos x="connsiteX1" y="connsiteY1"/>
                  </a:cxn>
                </a:cxnLst>
                <a:rect l="l" t="t" r="r" b="b"/>
                <a:pathLst>
                  <a:path w="44619" h="4454">
                    <a:moveTo>
                      <a:pt x="44768" y="79"/>
                    </a:moveTo>
                    <a:lnTo>
                      <a:pt x="148" y="79"/>
                    </a:lnTo>
                  </a:path>
                </a:pathLst>
              </a:custGeom>
              <a:ln w="28575" cap="flat">
                <a:solidFill>
                  <a:schemeClr val="accent1"/>
                </a:solidFill>
                <a:prstDash val="solid"/>
                <a:miter/>
              </a:ln>
            </p:spPr>
            <p:txBody>
              <a:bodyPr rtlCol="0" anchor="ctr"/>
              <a:lstStyle/>
              <a:p>
                <a:endParaRPr lang="en-US"/>
              </a:p>
            </p:txBody>
          </p:sp>
        </p:grpSp>
        <p:grpSp>
          <p:nvGrpSpPr>
            <p:cNvPr id="9383" name="Graphic 2">
              <a:extLst>
                <a:ext uri="{FF2B5EF4-FFF2-40B4-BE49-F238E27FC236}">
                  <a16:creationId xmlns:a16="http://schemas.microsoft.com/office/drawing/2014/main" id="{06F6CEAD-5E47-B0D1-EEDD-73010D1BBA97}"/>
                </a:ext>
              </a:extLst>
            </p:cNvPr>
            <p:cNvGrpSpPr/>
            <p:nvPr/>
          </p:nvGrpSpPr>
          <p:grpSpPr>
            <a:xfrm>
              <a:off x="3775502" y="4216516"/>
              <a:ext cx="91440" cy="137160"/>
              <a:chOff x="3775503" y="4265022"/>
              <a:chExt cx="44619" cy="42447"/>
            </a:xfrm>
          </p:grpSpPr>
          <p:sp>
            <p:nvSpPr>
              <p:cNvPr id="9384" name="Freeform 9383">
                <a:extLst>
                  <a:ext uri="{FF2B5EF4-FFF2-40B4-BE49-F238E27FC236}">
                    <a16:creationId xmlns:a16="http://schemas.microsoft.com/office/drawing/2014/main" id="{AFA114AA-1BB2-8993-6FF1-0228784AA785}"/>
                  </a:ext>
                </a:extLst>
              </p:cNvPr>
              <p:cNvSpPr/>
              <p:nvPr/>
            </p:nvSpPr>
            <p:spPr>
              <a:xfrm>
                <a:off x="3797836" y="4265022"/>
                <a:ext cx="4682" cy="42447"/>
              </a:xfrm>
              <a:custGeom>
                <a:avLst/>
                <a:gdLst>
                  <a:gd name="connsiteX0" fmla="*/ 517 w 4682"/>
                  <a:gd name="connsiteY0" fmla="*/ 407 h 42447"/>
                  <a:gd name="connsiteX1" fmla="*/ 517 w 4682"/>
                  <a:gd name="connsiteY1" fmla="*/ 42855 h 42447"/>
                </a:gdLst>
                <a:ahLst/>
                <a:cxnLst>
                  <a:cxn ang="0">
                    <a:pos x="connsiteX0" y="connsiteY0"/>
                  </a:cxn>
                  <a:cxn ang="0">
                    <a:pos x="connsiteX1" y="connsiteY1"/>
                  </a:cxn>
                </a:cxnLst>
                <a:rect l="l" t="t" r="r" b="b"/>
                <a:pathLst>
                  <a:path w="4682" h="42447">
                    <a:moveTo>
                      <a:pt x="517" y="407"/>
                    </a:moveTo>
                    <a:lnTo>
                      <a:pt x="517" y="42855"/>
                    </a:lnTo>
                  </a:path>
                </a:pathLst>
              </a:custGeom>
              <a:ln w="28575" cap="flat">
                <a:solidFill>
                  <a:schemeClr val="accent1"/>
                </a:solidFill>
                <a:prstDash val="solid"/>
                <a:miter/>
              </a:ln>
            </p:spPr>
            <p:txBody>
              <a:bodyPr rtlCol="0" anchor="ctr"/>
              <a:lstStyle/>
              <a:p>
                <a:endParaRPr lang="en-US"/>
              </a:p>
            </p:txBody>
          </p:sp>
          <p:sp>
            <p:nvSpPr>
              <p:cNvPr id="9385" name="Freeform 9384">
                <a:extLst>
                  <a:ext uri="{FF2B5EF4-FFF2-40B4-BE49-F238E27FC236}">
                    <a16:creationId xmlns:a16="http://schemas.microsoft.com/office/drawing/2014/main" id="{DBC6F199-C400-338B-10A1-0F76E043438E}"/>
                  </a:ext>
                </a:extLst>
              </p:cNvPr>
              <p:cNvSpPr/>
              <p:nvPr/>
            </p:nvSpPr>
            <p:spPr>
              <a:xfrm>
                <a:off x="3775503" y="4286268"/>
                <a:ext cx="44619" cy="4454"/>
              </a:xfrm>
              <a:custGeom>
                <a:avLst/>
                <a:gdLst>
                  <a:gd name="connsiteX0" fmla="*/ 45137 w 44619"/>
                  <a:gd name="connsiteY0" fmla="*/ 407 h 4454"/>
                  <a:gd name="connsiteX1" fmla="*/ 517 w 44619"/>
                  <a:gd name="connsiteY1" fmla="*/ 407 h 4454"/>
                </a:gdLst>
                <a:ahLst/>
                <a:cxnLst>
                  <a:cxn ang="0">
                    <a:pos x="connsiteX0" y="connsiteY0"/>
                  </a:cxn>
                  <a:cxn ang="0">
                    <a:pos x="connsiteX1" y="connsiteY1"/>
                  </a:cxn>
                </a:cxnLst>
                <a:rect l="l" t="t" r="r" b="b"/>
                <a:pathLst>
                  <a:path w="44619" h="4454">
                    <a:moveTo>
                      <a:pt x="45137" y="407"/>
                    </a:moveTo>
                    <a:lnTo>
                      <a:pt x="517" y="407"/>
                    </a:lnTo>
                  </a:path>
                </a:pathLst>
              </a:custGeom>
              <a:ln w="28575" cap="flat">
                <a:solidFill>
                  <a:schemeClr val="accent1"/>
                </a:solidFill>
                <a:prstDash val="solid"/>
                <a:miter/>
              </a:ln>
            </p:spPr>
            <p:txBody>
              <a:bodyPr rtlCol="0" anchor="ctr"/>
              <a:lstStyle/>
              <a:p>
                <a:endParaRPr lang="en-US"/>
              </a:p>
            </p:txBody>
          </p:sp>
        </p:grpSp>
        <p:grpSp>
          <p:nvGrpSpPr>
            <p:cNvPr id="9386" name="Graphic 2">
              <a:extLst>
                <a:ext uri="{FF2B5EF4-FFF2-40B4-BE49-F238E27FC236}">
                  <a16:creationId xmlns:a16="http://schemas.microsoft.com/office/drawing/2014/main" id="{8B56DC52-0F6B-9EDD-9957-2B6603B81454}"/>
                </a:ext>
              </a:extLst>
            </p:cNvPr>
            <p:cNvGrpSpPr/>
            <p:nvPr/>
          </p:nvGrpSpPr>
          <p:grpSpPr>
            <a:xfrm>
              <a:off x="4072625" y="4216516"/>
              <a:ext cx="91440" cy="137160"/>
              <a:chOff x="4072626" y="4265022"/>
              <a:chExt cx="44619" cy="42447"/>
            </a:xfrm>
          </p:grpSpPr>
          <p:sp>
            <p:nvSpPr>
              <p:cNvPr id="9387" name="Freeform 9386">
                <a:extLst>
                  <a:ext uri="{FF2B5EF4-FFF2-40B4-BE49-F238E27FC236}">
                    <a16:creationId xmlns:a16="http://schemas.microsoft.com/office/drawing/2014/main" id="{DB1B2199-CC27-B86E-EE70-85DB11368CB3}"/>
                  </a:ext>
                </a:extLst>
              </p:cNvPr>
              <p:cNvSpPr/>
              <p:nvPr/>
            </p:nvSpPr>
            <p:spPr>
              <a:xfrm>
                <a:off x="4094959" y="4265022"/>
                <a:ext cx="4682" cy="42447"/>
              </a:xfrm>
              <a:custGeom>
                <a:avLst/>
                <a:gdLst>
                  <a:gd name="connsiteX0" fmla="*/ 580 w 4682"/>
                  <a:gd name="connsiteY0" fmla="*/ 407 h 42447"/>
                  <a:gd name="connsiteX1" fmla="*/ 580 w 4682"/>
                  <a:gd name="connsiteY1" fmla="*/ 42855 h 42447"/>
                </a:gdLst>
                <a:ahLst/>
                <a:cxnLst>
                  <a:cxn ang="0">
                    <a:pos x="connsiteX0" y="connsiteY0"/>
                  </a:cxn>
                  <a:cxn ang="0">
                    <a:pos x="connsiteX1" y="connsiteY1"/>
                  </a:cxn>
                </a:cxnLst>
                <a:rect l="l" t="t" r="r" b="b"/>
                <a:pathLst>
                  <a:path w="4682" h="42447">
                    <a:moveTo>
                      <a:pt x="580" y="407"/>
                    </a:moveTo>
                    <a:lnTo>
                      <a:pt x="580" y="42855"/>
                    </a:lnTo>
                  </a:path>
                </a:pathLst>
              </a:custGeom>
              <a:ln w="28575" cap="flat">
                <a:solidFill>
                  <a:schemeClr val="accent1"/>
                </a:solidFill>
                <a:prstDash val="solid"/>
                <a:miter/>
              </a:ln>
            </p:spPr>
            <p:txBody>
              <a:bodyPr rtlCol="0" anchor="ctr"/>
              <a:lstStyle/>
              <a:p>
                <a:endParaRPr lang="en-US"/>
              </a:p>
            </p:txBody>
          </p:sp>
          <p:sp>
            <p:nvSpPr>
              <p:cNvPr id="9388" name="Freeform 9387">
                <a:extLst>
                  <a:ext uri="{FF2B5EF4-FFF2-40B4-BE49-F238E27FC236}">
                    <a16:creationId xmlns:a16="http://schemas.microsoft.com/office/drawing/2014/main" id="{778CDBE2-DD3C-12C9-CB50-D792B3546C4D}"/>
                  </a:ext>
                </a:extLst>
              </p:cNvPr>
              <p:cNvSpPr/>
              <p:nvPr/>
            </p:nvSpPr>
            <p:spPr>
              <a:xfrm>
                <a:off x="4072626" y="4286268"/>
                <a:ext cx="44619" cy="4454"/>
              </a:xfrm>
              <a:custGeom>
                <a:avLst/>
                <a:gdLst>
                  <a:gd name="connsiteX0" fmla="*/ 45200 w 44619"/>
                  <a:gd name="connsiteY0" fmla="*/ 407 h 4454"/>
                  <a:gd name="connsiteX1" fmla="*/ 580 w 44619"/>
                  <a:gd name="connsiteY1" fmla="*/ 407 h 4454"/>
                </a:gdLst>
                <a:ahLst/>
                <a:cxnLst>
                  <a:cxn ang="0">
                    <a:pos x="connsiteX0" y="connsiteY0"/>
                  </a:cxn>
                  <a:cxn ang="0">
                    <a:pos x="connsiteX1" y="connsiteY1"/>
                  </a:cxn>
                </a:cxnLst>
                <a:rect l="l" t="t" r="r" b="b"/>
                <a:pathLst>
                  <a:path w="44619" h="4454">
                    <a:moveTo>
                      <a:pt x="45200" y="407"/>
                    </a:moveTo>
                    <a:lnTo>
                      <a:pt x="580" y="407"/>
                    </a:lnTo>
                  </a:path>
                </a:pathLst>
              </a:custGeom>
              <a:ln w="28575" cap="flat">
                <a:solidFill>
                  <a:schemeClr val="accent1"/>
                </a:solidFill>
                <a:prstDash val="solid"/>
                <a:miter/>
              </a:ln>
            </p:spPr>
            <p:txBody>
              <a:bodyPr rtlCol="0" anchor="ctr"/>
              <a:lstStyle/>
              <a:p>
                <a:endParaRPr lang="en-US"/>
              </a:p>
            </p:txBody>
          </p:sp>
        </p:grpSp>
        <p:grpSp>
          <p:nvGrpSpPr>
            <p:cNvPr id="9389" name="Graphic 2">
              <a:extLst>
                <a:ext uri="{FF2B5EF4-FFF2-40B4-BE49-F238E27FC236}">
                  <a16:creationId xmlns:a16="http://schemas.microsoft.com/office/drawing/2014/main" id="{54C43CD2-F830-97D7-4C3C-2E968948BBB2}"/>
                </a:ext>
              </a:extLst>
            </p:cNvPr>
            <p:cNvGrpSpPr/>
            <p:nvPr/>
          </p:nvGrpSpPr>
          <p:grpSpPr>
            <a:xfrm>
              <a:off x="4081989" y="4216516"/>
              <a:ext cx="91440" cy="137160"/>
              <a:chOff x="4081990" y="4265022"/>
              <a:chExt cx="44619" cy="42447"/>
            </a:xfrm>
          </p:grpSpPr>
          <p:sp>
            <p:nvSpPr>
              <p:cNvPr id="9390" name="Freeform 9389">
                <a:extLst>
                  <a:ext uri="{FF2B5EF4-FFF2-40B4-BE49-F238E27FC236}">
                    <a16:creationId xmlns:a16="http://schemas.microsoft.com/office/drawing/2014/main" id="{B72EC176-BEB0-1804-FCA5-3CAFE304A614}"/>
                  </a:ext>
                </a:extLst>
              </p:cNvPr>
              <p:cNvSpPr/>
              <p:nvPr/>
            </p:nvSpPr>
            <p:spPr>
              <a:xfrm>
                <a:off x="4104323" y="4265022"/>
                <a:ext cx="4682" cy="42447"/>
              </a:xfrm>
              <a:custGeom>
                <a:avLst/>
                <a:gdLst>
                  <a:gd name="connsiteX0" fmla="*/ 582 w 4682"/>
                  <a:gd name="connsiteY0" fmla="*/ 407 h 42447"/>
                  <a:gd name="connsiteX1" fmla="*/ 582 w 4682"/>
                  <a:gd name="connsiteY1" fmla="*/ 42855 h 42447"/>
                </a:gdLst>
                <a:ahLst/>
                <a:cxnLst>
                  <a:cxn ang="0">
                    <a:pos x="connsiteX0" y="connsiteY0"/>
                  </a:cxn>
                  <a:cxn ang="0">
                    <a:pos x="connsiteX1" y="connsiteY1"/>
                  </a:cxn>
                </a:cxnLst>
                <a:rect l="l" t="t" r="r" b="b"/>
                <a:pathLst>
                  <a:path w="4682" h="42447">
                    <a:moveTo>
                      <a:pt x="582" y="407"/>
                    </a:moveTo>
                    <a:lnTo>
                      <a:pt x="582" y="42855"/>
                    </a:lnTo>
                  </a:path>
                </a:pathLst>
              </a:custGeom>
              <a:ln w="28575" cap="flat">
                <a:solidFill>
                  <a:schemeClr val="accent1"/>
                </a:solidFill>
                <a:prstDash val="solid"/>
                <a:miter/>
              </a:ln>
            </p:spPr>
            <p:txBody>
              <a:bodyPr rtlCol="0" anchor="ctr"/>
              <a:lstStyle/>
              <a:p>
                <a:endParaRPr lang="en-US"/>
              </a:p>
            </p:txBody>
          </p:sp>
          <p:sp>
            <p:nvSpPr>
              <p:cNvPr id="9391" name="Freeform 9390">
                <a:extLst>
                  <a:ext uri="{FF2B5EF4-FFF2-40B4-BE49-F238E27FC236}">
                    <a16:creationId xmlns:a16="http://schemas.microsoft.com/office/drawing/2014/main" id="{8D887ABE-103F-7A46-9DEB-D041AA68EAD8}"/>
                  </a:ext>
                </a:extLst>
              </p:cNvPr>
              <p:cNvSpPr/>
              <p:nvPr/>
            </p:nvSpPr>
            <p:spPr>
              <a:xfrm>
                <a:off x="4081990" y="4286268"/>
                <a:ext cx="44619" cy="4454"/>
              </a:xfrm>
              <a:custGeom>
                <a:avLst/>
                <a:gdLst>
                  <a:gd name="connsiteX0" fmla="*/ 45202 w 44619"/>
                  <a:gd name="connsiteY0" fmla="*/ 407 h 4454"/>
                  <a:gd name="connsiteX1" fmla="*/ 582 w 44619"/>
                  <a:gd name="connsiteY1" fmla="*/ 407 h 4454"/>
                </a:gdLst>
                <a:ahLst/>
                <a:cxnLst>
                  <a:cxn ang="0">
                    <a:pos x="connsiteX0" y="connsiteY0"/>
                  </a:cxn>
                  <a:cxn ang="0">
                    <a:pos x="connsiteX1" y="connsiteY1"/>
                  </a:cxn>
                </a:cxnLst>
                <a:rect l="l" t="t" r="r" b="b"/>
                <a:pathLst>
                  <a:path w="44619" h="4454">
                    <a:moveTo>
                      <a:pt x="45202" y="407"/>
                    </a:moveTo>
                    <a:lnTo>
                      <a:pt x="582" y="407"/>
                    </a:lnTo>
                  </a:path>
                </a:pathLst>
              </a:custGeom>
              <a:ln w="28575" cap="flat">
                <a:solidFill>
                  <a:schemeClr val="accent1"/>
                </a:solidFill>
                <a:prstDash val="solid"/>
                <a:miter/>
              </a:ln>
            </p:spPr>
            <p:txBody>
              <a:bodyPr rtlCol="0" anchor="ctr"/>
              <a:lstStyle/>
              <a:p>
                <a:endParaRPr lang="en-US"/>
              </a:p>
            </p:txBody>
          </p:sp>
        </p:grpSp>
      </p:grpSp>
    </p:spTree>
    <p:extLst>
      <p:ext uri="{BB962C8B-B14F-4D97-AF65-F5344CB8AC3E}">
        <p14:creationId xmlns:p14="http://schemas.microsoft.com/office/powerpoint/2010/main" val="4244026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Phase I/II Study of I-DXd in Refractory SCLC: </a:t>
            </a:r>
            <a:br>
              <a:rPr lang="en-US" dirty="0"/>
            </a:br>
            <a:r>
              <a:rPr lang="en-US" dirty="0"/>
              <a:t>Safety Summary</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7636477" y="1513047"/>
            <a:ext cx="4061880" cy="4650686"/>
          </a:xfrm>
        </p:spPr>
        <p:txBody>
          <a:bodyPr/>
          <a:lstStyle/>
          <a:p>
            <a:r>
              <a:rPr lang="en-US" altLang="en-US" sz="2400" dirty="0"/>
              <a:t>TEAEs (I-DXd dose) associated with treatment discontinuation, n = 1 each</a:t>
            </a:r>
          </a:p>
          <a:p>
            <a:pPr lvl="1"/>
            <a:r>
              <a:rPr lang="en-US" altLang="en-US" sz="2000" dirty="0"/>
              <a:t>Grade 1 ILD (8.0 mg/kg)</a:t>
            </a:r>
          </a:p>
          <a:p>
            <a:pPr lvl="1"/>
            <a:r>
              <a:rPr lang="en-US" altLang="en-US" sz="2000" dirty="0"/>
              <a:t>Grade 2 pneumonitis             (8.0 mg/kg)</a:t>
            </a:r>
          </a:p>
          <a:p>
            <a:pPr lvl="1"/>
            <a:r>
              <a:rPr lang="en-US" altLang="en-US" sz="2000" dirty="0"/>
              <a:t>Grade 3 cardiac failure       (16.0 mg/kg)</a:t>
            </a:r>
          </a:p>
          <a:p>
            <a:pPr lvl="1"/>
            <a:r>
              <a:rPr lang="en-US" altLang="en-US" sz="2000" dirty="0"/>
              <a:t>Grade 3 embolism                 (8.0 mg/kg) </a:t>
            </a:r>
          </a:p>
          <a:p>
            <a:pPr lvl="1"/>
            <a:r>
              <a:rPr lang="en-US" altLang="en-US" sz="2000" dirty="0"/>
              <a:t>Grade 5 COVID-19 pneumonia (12.0 mg/kg)</a:t>
            </a:r>
            <a:r>
              <a:rPr lang="en-US" altLang="en-US" sz="2000" baseline="30000" dirty="0"/>
              <a:t>†</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Johnson. WCLC 2023. Abstr OA05.05.</a:t>
            </a:r>
          </a:p>
        </p:txBody>
      </p:sp>
      <p:graphicFrame>
        <p:nvGraphicFramePr>
          <p:cNvPr id="2" name="Group 3">
            <a:extLst>
              <a:ext uri="{FF2B5EF4-FFF2-40B4-BE49-F238E27FC236}">
                <a16:creationId xmlns:a16="http://schemas.microsoft.com/office/drawing/2014/main" id="{31D4B0E5-6877-5B1F-449D-98C192FF9A0D}"/>
              </a:ext>
            </a:extLst>
          </p:cNvPr>
          <p:cNvGraphicFramePr>
            <a:graphicFrameLocks/>
          </p:cNvGraphicFramePr>
          <p:nvPr>
            <p:extLst>
              <p:ext uri="{D42A27DB-BD31-4B8C-83A1-F6EECF244321}">
                <p14:modId xmlns:p14="http://schemas.microsoft.com/office/powerpoint/2010/main" val="1674532065"/>
              </p:ext>
            </p:extLst>
          </p:nvPr>
        </p:nvGraphicFramePr>
        <p:xfrm>
          <a:off x="727077" y="1604963"/>
          <a:ext cx="6822902" cy="3291984"/>
        </p:xfrm>
        <a:graphic>
          <a:graphicData uri="http://schemas.openxmlformats.org/drawingml/2006/table">
            <a:tbl>
              <a:tblPr/>
              <a:tblGrid>
                <a:gridCol w="4623399">
                  <a:extLst>
                    <a:ext uri="{9D8B030D-6E8A-4147-A177-3AD203B41FA5}">
                      <a16:colId xmlns:a16="http://schemas.microsoft.com/office/drawing/2014/main" val="20000"/>
                    </a:ext>
                  </a:extLst>
                </a:gridCol>
                <a:gridCol w="2199503">
                  <a:extLst>
                    <a:ext uri="{9D8B030D-6E8A-4147-A177-3AD203B41FA5}">
                      <a16:colId xmlns:a16="http://schemas.microsoft.com/office/drawing/2014/main" val="20001"/>
                    </a:ext>
                  </a:extLst>
                </a:gridCol>
              </a:tblGrid>
              <a:tr h="2462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Safety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SCLC* (N =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462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I-DXd duration,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 (0.03-12.5)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462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I-DXd cycles,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 (1.0-18.0)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462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TEAE,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46212">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TEAE grade ≥3,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(36.4)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73479620"/>
                  </a:ext>
                </a:extLst>
              </a:tr>
              <a:tr h="246212">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TEAE leading to I-DXd </a:t>
                      </a:r>
                      <a:r>
                        <a:rPr kumimoji="0" lang="en-US" sz="1800" b="0" i="0" u="none" strike="noStrike" cap="none" normalizeH="0" baseline="0" dirty="0">
                          <a:ln>
                            <a:noFill/>
                          </a:ln>
                          <a:solidFill>
                            <a:srgbClr val="07090A"/>
                          </a:solidFill>
                          <a:effectLst/>
                          <a:latin typeface="Calibri" panose="020F0502020204030204" pitchFamily="34" charset="0"/>
                        </a:rPr>
                        <a:t>discontinuation</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(22.7)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55170755"/>
                  </a:ext>
                </a:extLst>
              </a:tr>
              <a:tr h="2462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TEAE leading to I-DXd dose delay,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37776082"/>
                  </a:ext>
                </a:extLst>
              </a:tr>
              <a:tr h="269033">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TEAE leading to I-DXd dose reduction,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22225470"/>
                  </a:ext>
                </a:extLst>
              </a:tr>
              <a:tr h="269033">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TEAE associated with death,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(4.5)</a:t>
                      </a:r>
                      <a:r>
                        <a:rPr kumimoji="0" lang="en-US" sz="1800" b="0" i="0" u="none" strike="noStrike" cap="none" normalizeH="0" baseline="30000" dirty="0">
                          <a:ln>
                            <a:noFill/>
                          </a:ln>
                          <a:solidFill>
                            <a:schemeClr val="bg2">
                              <a:lumMod val="10000"/>
                            </a:schemeClr>
                          </a:solidFill>
                          <a:effectLst/>
                          <a:latin typeface="+mn-lt"/>
                          <a:cs typeface="Arial" panose="020B0604020202020204" pitchFamily="34" charset="0"/>
                        </a:rPr>
                        <a:t>†</a:t>
                      </a:r>
                      <a:endParaRPr kumimoji="0" lang="en-US" sz="1800" b="0" i="0" u="none" strike="noStrike" cap="none" normalizeH="0" baseline="3000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63862696"/>
                  </a:ext>
                </a:extLst>
              </a:tr>
            </a:tbl>
          </a:graphicData>
        </a:graphic>
      </p:graphicFrame>
      <p:sp>
        <p:nvSpPr>
          <p:cNvPr id="3" name="TextBox 2">
            <a:extLst>
              <a:ext uri="{FF2B5EF4-FFF2-40B4-BE49-F238E27FC236}">
                <a16:creationId xmlns:a16="http://schemas.microsoft.com/office/drawing/2014/main" id="{1DCAF7BC-FA5F-ADB2-833C-F0DA8EE96969}"/>
              </a:ext>
            </a:extLst>
          </p:cNvPr>
          <p:cNvSpPr txBox="1"/>
          <p:nvPr/>
        </p:nvSpPr>
        <p:spPr bwMode="auto">
          <a:xfrm>
            <a:off x="709795" y="4896947"/>
            <a:ext cx="603363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n-US" sz="1400" b="0" dirty="0">
                <a:solidFill>
                  <a:schemeClr val="bg1"/>
                </a:solidFill>
                <a:latin typeface="Calibri" panose="020F0502020204030204" pitchFamily="34" charset="0"/>
              </a:rPr>
              <a:t>*I-DXd 3.2-16.0 mg/kg. </a:t>
            </a:r>
          </a:p>
          <a:p>
            <a:pPr marL="0" marR="0" lvl="0" indent="0" algn="l" defTabSz="914400" rtl="0" eaLnBrk="0" fontAlgn="base" latinLnBrk="0" hangingPunct="0">
              <a:lnSpc>
                <a:spcPct val="100000"/>
              </a:lnSpc>
              <a:spcBef>
                <a:spcPts val="0"/>
              </a:spcBef>
              <a:spcAft>
                <a:spcPct val="0"/>
              </a:spcAft>
              <a:buClrTx/>
              <a:buSzTx/>
              <a:buFontTx/>
              <a:buNone/>
              <a:tabLst/>
              <a:defRPr/>
            </a:pPr>
            <a:r>
              <a:rPr lang="en-US" sz="1400" b="0" baseline="30000" dirty="0">
                <a:solidFill>
                  <a:srgbClr val="000000"/>
                </a:solidFill>
                <a:latin typeface="Calibri" panose="020F050202020403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 death due to COVID-19 pneumonia determined not to be related to I-DXd.</a:t>
            </a:r>
          </a:p>
        </p:txBody>
      </p:sp>
    </p:spTree>
    <p:extLst>
      <p:ext uri="{BB962C8B-B14F-4D97-AF65-F5344CB8AC3E}">
        <p14:creationId xmlns:p14="http://schemas.microsoft.com/office/powerpoint/2010/main" val="1662343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Phase I/II Study of I-DXd in Refractory SCLC: </a:t>
            </a:r>
            <a:br>
              <a:rPr lang="en-US" dirty="0"/>
            </a:br>
            <a:r>
              <a:rPr lang="en-US" dirty="0"/>
              <a:t>Adverse Events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7636477" y="1513047"/>
            <a:ext cx="3845728" cy="4650686"/>
          </a:xfrm>
        </p:spPr>
        <p:txBody>
          <a:bodyPr/>
          <a:lstStyle/>
          <a:p>
            <a:r>
              <a:rPr lang="en-US" altLang="en-US" sz="2000" dirty="0"/>
              <a:t>Primary prophylaxis for nausea, vomiting, and IRR not permitted during cycle 1 of dose escalation</a:t>
            </a:r>
          </a:p>
          <a:p>
            <a:pPr>
              <a:spcAft>
                <a:spcPts val="0"/>
              </a:spcAft>
            </a:pPr>
            <a:r>
              <a:rPr lang="en-US" altLang="en-US" sz="2000" dirty="0"/>
              <a:t>3 patients (13.6%) experienced ILD or pneumonitis (grade 1, </a:t>
            </a:r>
            <a:br>
              <a:rPr lang="en-US" altLang="en-US" sz="2000" dirty="0"/>
            </a:br>
            <a:r>
              <a:rPr lang="en-US" altLang="en-US" sz="2000" dirty="0"/>
              <a:t>n = 2; grade 2, n = 1)</a:t>
            </a:r>
          </a:p>
          <a:p>
            <a:pPr lvl="1">
              <a:spcAft>
                <a:spcPts val="0"/>
              </a:spcAft>
            </a:pPr>
            <a:r>
              <a:rPr lang="en-US" altLang="en-US" sz="1800" dirty="0"/>
              <a:t>All events adjudicated by ILD adjudication committee</a:t>
            </a:r>
          </a:p>
          <a:p>
            <a:pPr lvl="1">
              <a:spcAft>
                <a:spcPts val="0"/>
              </a:spcAft>
            </a:pPr>
            <a:r>
              <a:rPr lang="en-US" altLang="en-US" sz="1800" dirty="0"/>
              <a:t>1 adjudicated as drug-related (grade 2, 8.0 mg/kg), and I-DXd was discontinued per protocol</a:t>
            </a:r>
          </a:p>
          <a:p>
            <a:pPr lvl="1">
              <a:spcAft>
                <a:spcPts val="0"/>
              </a:spcAft>
            </a:pPr>
            <a:r>
              <a:rPr lang="en-US" altLang="en-US" sz="1800" dirty="0"/>
              <a:t>ILD considered recovered for   n = 1 grade 1, not recovered for n = 1 each grade 1, grade 2</a:t>
            </a:r>
          </a:p>
          <a:p>
            <a:endParaRPr lang="en-US" altLang="en-US" sz="2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Johnson. WCLC 2023. Abstr OA05.05.</a:t>
            </a:r>
          </a:p>
        </p:txBody>
      </p:sp>
      <p:graphicFrame>
        <p:nvGraphicFramePr>
          <p:cNvPr id="2" name="Group 3">
            <a:extLst>
              <a:ext uri="{FF2B5EF4-FFF2-40B4-BE49-F238E27FC236}">
                <a16:creationId xmlns:a16="http://schemas.microsoft.com/office/drawing/2014/main" id="{31D4B0E5-6877-5B1F-449D-98C192FF9A0D}"/>
              </a:ext>
            </a:extLst>
          </p:cNvPr>
          <p:cNvGraphicFramePr>
            <a:graphicFrameLocks/>
          </p:cNvGraphicFramePr>
          <p:nvPr>
            <p:extLst>
              <p:ext uri="{D42A27DB-BD31-4B8C-83A1-F6EECF244321}">
                <p14:modId xmlns:p14="http://schemas.microsoft.com/office/powerpoint/2010/main" val="402148349"/>
              </p:ext>
            </p:extLst>
          </p:nvPr>
        </p:nvGraphicFramePr>
        <p:xfrm>
          <a:off x="709795" y="1488120"/>
          <a:ext cx="6822902" cy="4830452"/>
        </p:xfrm>
        <a:graphic>
          <a:graphicData uri="http://schemas.openxmlformats.org/drawingml/2006/table">
            <a:tbl>
              <a:tblPr/>
              <a:tblGrid>
                <a:gridCol w="3496296">
                  <a:extLst>
                    <a:ext uri="{9D8B030D-6E8A-4147-A177-3AD203B41FA5}">
                      <a16:colId xmlns:a16="http://schemas.microsoft.com/office/drawing/2014/main" val="20000"/>
                    </a:ext>
                  </a:extLst>
                </a:gridCol>
                <a:gridCol w="1663303">
                  <a:extLst>
                    <a:ext uri="{9D8B030D-6E8A-4147-A177-3AD203B41FA5}">
                      <a16:colId xmlns:a16="http://schemas.microsoft.com/office/drawing/2014/main" val="3486690146"/>
                    </a:ext>
                  </a:extLst>
                </a:gridCol>
                <a:gridCol w="1663303">
                  <a:extLst>
                    <a:ext uri="{9D8B030D-6E8A-4147-A177-3AD203B41FA5}">
                      <a16:colId xmlns:a16="http://schemas.microsoft.com/office/drawing/2014/main" val="20001"/>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mj-lt"/>
                        </a:rPr>
                        <a:t>Most Common TEAEs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mj-lt"/>
                        </a:rPr>
                        <a:t>(Incidence ≥10%), n (%)</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mj-lt"/>
                        </a:rPr>
                        <a:t>SCLC* (N = 22)</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821240325"/>
                  </a:ext>
                </a:extLst>
              </a:tr>
              <a:tr h="15377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Most Common TEAEs (Incidence ≥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j-lt"/>
                        </a:rPr>
                        <a:t>Any Grade</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j-lt"/>
                        </a:rPr>
                        <a:t>Grade ≥ 3</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62603">
                <a:tc>
                  <a:txBody>
                    <a:bodyPr/>
                    <a:lstStyle/>
                    <a:p>
                      <a:pPr marL="0" marR="0">
                        <a:lnSpc>
                          <a:spcPct val="115000"/>
                        </a:lnSpc>
                        <a:spcBef>
                          <a:spcPts val="0"/>
                        </a:spcBef>
                        <a:spcAft>
                          <a:spcPts val="1000"/>
                        </a:spcAft>
                      </a:pPr>
                      <a:r>
                        <a:rPr lang="en-US" sz="1400" dirty="0">
                          <a:solidFill>
                            <a:schemeClr val="bg1"/>
                          </a:solidFill>
                          <a:effectLst/>
                          <a:latin typeface="+mj-lt"/>
                          <a:cs typeface="Arial" panose="020B0604020202020204" pitchFamily="34" charset="0"/>
                        </a:rPr>
                        <a:t>Nausea</a:t>
                      </a:r>
                      <a:endParaRPr lang="en-US" sz="1400" dirty="0">
                        <a:solidFill>
                          <a:schemeClr val="bg1"/>
                        </a:solidFill>
                        <a:effectLst/>
                        <a:latin typeface="+mj-lt"/>
                        <a:ea typeface="Calibri" panose="020F0502020204030204" pitchFamily="34" charset="0"/>
                        <a:cs typeface="Arial" panose="020B0604020202020204" pitchFamily="34" charset="0"/>
                      </a:endParaRP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15000"/>
                        </a:lnSpc>
                        <a:spcBef>
                          <a:spcPts val="0"/>
                        </a:spcBef>
                        <a:spcAft>
                          <a:spcPts val="0"/>
                        </a:spcAft>
                      </a:pPr>
                      <a:r>
                        <a:rPr kumimoji="1" lang="en-US" sz="1400" kern="1200" dirty="0">
                          <a:solidFill>
                            <a:schemeClr val="bg1"/>
                          </a:solidFill>
                          <a:effectLst/>
                          <a:latin typeface="+mj-lt"/>
                          <a:ea typeface="Calibri" panose="020F0502020204030204" pitchFamily="34" charset="0"/>
                          <a:cs typeface="Arial" panose="020B0604020202020204" pitchFamily="34" charset="0"/>
                        </a:rPr>
                        <a:t>13 (59.1)</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15000"/>
                        </a:lnSpc>
                        <a:spcBef>
                          <a:spcPts val="0"/>
                        </a:spcBef>
                        <a:spcAft>
                          <a:spcPts val="0"/>
                        </a:spcAft>
                      </a:pPr>
                      <a:r>
                        <a:rPr kumimoji="1" lang="en-US" sz="1400" kern="1200" dirty="0">
                          <a:solidFill>
                            <a:schemeClr val="bg1"/>
                          </a:solidFill>
                          <a:effectLst/>
                          <a:latin typeface="+mj-lt"/>
                          <a:ea typeface="Calibri" panose="020F0502020204030204" pitchFamily="34" charset="0"/>
                          <a:cs typeface="Arial" panose="020B0604020202020204" pitchFamily="34" charset="0"/>
                        </a:rPr>
                        <a:t>1 (4.5)</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62603">
                <a:tc>
                  <a:txBody>
                    <a:bodyPr/>
                    <a:lstStyle/>
                    <a:p>
                      <a:pPr marL="0" marR="0" lvl="0" indent="0" algn="l" defTabSz="914400" rtl="0" eaLnBrk="1" fontAlgn="auto" latinLnBrk="0" hangingPunct="1">
                        <a:lnSpc>
                          <a:spcPct val="115000"/>
                        </a:lnSpc>
                        <a:spcBef>
                          <a:spcPts val="0"/>
                        </a:spcBef>
                        <a:spcAft>
                          <a:spcPts val="1000"/>
                        </a:spcAft>
                        <a:buClr>
                          <a:srgbClr val="000000"/>
                        </a:buClr>
                        <a:buSzTx/>
                        <a:buFont typeface="Arial"/>
                        <a:buNone/>
                        <a:tabLst/>
                        <a:defRPr/>
                      </a:pPr>
                      <a:r>
                        <a:rPr lang="en-US" sz="1400" dirty="0">
                          <a:solidFill>
                            <a:schemeClr val="bg1"/>
                          </a:solidFill>
                          <a:effectLst/>
                          <a:latin typeface="+mj-lt"/>
                          <a:cs typeface="Arial" panose="020B0604020202020204" pitchFamily="34" charset="0"/>
                        </a:rPr>
                        <a:t>Fatigue</a:t>
                      </a:r>
                      <a:endParaRPr lang="en-US" sz="1400" dirty="0">
                        <a:solidFill>
                          <a:schemeClr val="bg1"/>
                        </a:solidFill>
                        <a:effectLst/>
                        <a:latin typeface="+mj-lt"/>
                        <a:ea typeface="Calibri" panose="020F0502020204030204" pitchFamily="34" charset="0"/>
                        <a:cs typeface="Arial" panose="020B0604020202020204" pitchFamily="34" charset="0"/>
                      </a:endParaRP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15000"/>
                        </a:lnSpc>
                        <a:spcBef>
                          <a:spcPts val="0"/>
                        </a:spcBef>
                        <a:spcAft>
                          <a:spcPts val="0"/>
                        </a:spcAft>
                      </a:pPr>
                      <a:r>
                        <a:rPr kumimoji="1" lang="en-US" sz="1400" kern="1200" dirty="0">
                          <a:solidFill>
                            <a:schemeClr val="bg1"/>
                          </a:solidFill>
                          <a:effectLst/>
                          <a:latin typeface="+mj-lt"/>
                          <a:ea typeface="Calibri" panose="020F0502020204030204" pitchFamily="34" charset="0"/>
                          <a:cs typeface="Arial" panose="020B0604020202020204" pitchFamily="34" charset="0"/>
                        </a:rPr>
                        <a:t>11 (50.0)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15000"/>
                        </a:lnSpc>
                        <a:spcBef>
                          <a:spcPts val="0"/>
                        </a:spcBef>
                        <a:spcAft>
                          <a:spcPts val="0"/>
                        </a:spcAft>
                      </a:pPr>
                      <a:r>
                        <a:rPr kumimoji="1" lang="en-US" sz="1400" kern="1200" dirty="0">
                          <a:solidFill>
                            <a:schemeClr val="bg1"/>
                          </a:solidFill>
                          <a:effectLst/>
                          <a:latin typeface="+mj-lt"/>
                          <a:ea typeface="Calibri" panose="020F0502020204030204" pitchFamily="34" charset="0"/>
                          <a:cs typeface="Arial" panose="020B0604020202020204" pitchFamily="34" charset="0"/>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62603">
                <a:tc>
                  <a:txBody>
                    <a:bodyPr/>
                    <a:lstStyle/>
                    <a:p>
                      <a:pPr marL="0" marR="0" lvl="0" indent="0" algn="l" defTabSz="914400" rtl="0" eaLnBrk="1" fontAlgn="auto" latinLnBrk="0" hangingPunct="1">
                        <a:lnSpc>
                          <a:spcPct val="115000"/>
                        </a:lnSpc>
                        <a:spcBef>
                          <a:spcPts val="0"/>
                        </a:spcBef>
                        <a:spcAft>
                          <a:spcPts val="1000"/>
                        </a:spcAft>
                        <a:buClr>
                          <a:srgbClr val="000000"/>
                        </a:buClr>
                        <a:buSzTx/>
                        <a:buFont typeface="Arial"/>
                        <a:buNone/>
                        <a:tabLst/>
                        <a:defRPr/>
                      </a:pPr>
                      <a:r>
                        <a:rPr lang="en-US" sz="1400" dirty="0">
                          <a:solidFill>
                            <a:schemeClr val="bg1"/>
                          </a:solidFill>
                          <a:effectLst/>
                          <a:latin typeface="+mj-lt"/>
                          <a:cs typeface="Arial" panose="020B0604020202020204" pitchFamily="34" charset="0"/>
                        </a:rPr>
                        <a:t>Anemia</a:t>
                      </a:r>
                      <a:endParaRPr lang="en-US" sz="1400" dirty="0">
                        <a:solidFill>
                          <a:schemeClr val="bg1"/>
                        </a:solidFill>
                        <a:effectLst/>
                        <a:latin typeface="+mj-lt"/>
                        <a:ea typeface="Calibri" panose="020F0502020204030204" pitchFamily="34" charset="0"/>
                        <a:cs typeface="Arial" panose="020B0604020202020204" pitchFamily="34" charset="0"/>
                      </a:endParaRP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15000"/>
                        </a:lnSpc>
                        <a:spcBef>
                          <a:spcPts val="0"/>
                        </a:spcBef>
                        <a:spcAft>
                          <a:spcPts val="0"/>
                        </a:spcAft>
                      </a:pPr>
                      <a:r>
                        <a:rPr lang="en-US" sz="1400" dirty="0">
                          <a:solidFill>
                            <a:schemeClr val="bg1"/>
                          </a:solidFill>
                          <a:effectLst/>
                          <a:latin typeface="+mj-lt"/>
                          <a:ea typeface="Calibri" panose="020F0502020204030204" pitchFamily="34" charset="0"/>
                          <a:cs typeface="Arial" panose="020B0604020202020204" pitchFamily="34" charset="0"/>
                        </a:rPr>
                        <a:t>6 (27.3)</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15000"/>
                        </a:lnSpc>
                        <a:spcBef>
                          <a:spcPts val="0"/>
                        </a:spcBef>
                        <a:spcAft>
                          <a:spcPts val="0"/>
                        </a:spcAft>
                      </a:pPr>
                      <a:r>
                        <a:rPr lang="en-US" sz="1400" dirty="0">
                          <a:solidFill>
                            <a:schemeClr val="bg1"/>
                          </a:solidFill>
                          <a:effectLst/>
                          <a:latin typeface="+mj-lt"/>
                          <a:ea typeface="Calibri" panose="020F0502020204030204" pitchFamily="34" charset="0"/>
                          <a:cs typeface="Arial" panose="020B0604020202020204" pitchFamily="34" charset="0"/>
                        </a:rPr>
                        <a:t>1 (4.5)</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62603">
                <a:tc>
                  <a:txBody>
                    <a:bodyPr/>
                    <a:lstStyle/>
                    <a:p>
                      <a:pPr marL="0" marR="0">
                        <a:lnSpc>
                          <a:spcPct val="115000"/>
                        </a:lnSpc>
                        <a:spcBef>
                          <a:spcPts val="0"/>
                        </a:spcBef>
                        <a:spcAft>
                          <a:spcPts val="1000"/>
                        </a:spcAft>
                      </a:pPr>
                      <a:r>
                        <a:rPr lang="en-US" sz="1400" dirty="0">
                          <a:solidFill>
                            <a:schemeClr val="bg1"/>
                          </a:solidFill>
                          <a:effectLst/>
                          <a:latin typeface="+mj-lt"/>
                          <a:cs typeface="Arial" panose="020B0604020202020204" pitchFamily="34" charset="0"/>
                        </a:rPr>
                        <a:t>Vomiting</a:t>
                      </a:r>
                      <a:endParaRPr lang="en-US" sz="1400" dirty="0">
                        <a:solidFill>
                          <a:schemeClr val="bg1"/>
                        </a:solidFill>
                        <a:effectLst/>
                        <a:latin typeface="+mj-lt"/>
                        <a:ea typeface="Calibri" panose="020F0502020204030204" pitchFamily="34" charset="0"/>
                        <a:cs typeface="Arial" panose="020B0604020202020204" pitchFamily="34" charset="0"/>
                      </a:endParaRP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15000"/>
                        </a:lnSpc>
                        <a:spcBef>
                          <a:spcPts val="0"/>
                        </a:spcBef>
                        <a:spcAft>
                          <a:spcPts val="0"/>
                        </a:spcAft>
                      </a:pPr>
                      <a:r>
                        <a:rPr kumimoji="1" lang="en-US" sz="1400" kern="1200" dirty="0">
                          <a:solidFill>
                            <a:schemeClr val="bg1"/>
                          </a:solidFill>
                          <a:effectLst/>
                          <a:latin typeface="+mj-lt"/>
                          <a:ea typeface="Calibri" panose="020F0502020204030204" pitchFamily="34" charset="0"/>
                          <a:cs typeface="Arial" panose="020B0604020202020204" pitchFamily="34" charset="0"/>
                        </a:rPr>
                        <a:t>6 (27.3)</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15000"/>
                        </a:lnSpc>
                        <a:spcBef>
                          <a:spcPts val="0"/>
                        </a:spcBef>
                        <a:spcAft>
                          <a:spcPts val="0"/>
                        </a:spcAft>
                      </a:pPr>
                      <a:r>
                        <a:rPr kumimoji="1" lang="en-US" sz="1400" kern="1200" dirty="0">
                          <a:solidFill>
                            <a:schemeClr val="bg1"/>
                          </a:solidFill>
                          <a:effectLst/>
                          <a:latin typeface="+mn-lt"/>
                          <a:ea typeface="Calibri" panose="020F0502020204030204" pitchFamily="34" charset="0"/>
                          <a:cs typeface="Arial" panose="020B0604020202020204" pitchFamily="34" charset="0"/>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73479620"/>
                  </a:ext>
                </a:extLst>
              </a:tr>
              <a:tr h="162603">
                <a:tc>
                  <a:txBody>
                    <a:bodyPr/>
                    <a:lstStyle/>
                    <a:p>
                      <a:pPr marL="0" marR="0" lvl="0" indent="0" algn="l" defTabSz="914400" rtl="0" eaLnBrk="1" fontAlgn="auto" latinLnBrk="0" hangingPunct="1">
                        <a:lnSpc>
                          <a:spcPct val="115000"/>
                        </a:lnSpc>
                        <a:spcBef>
                          <a:spcPts val="0"/>
                        </a:spcBef>
                        <a:spcAft>
                          <a:spcPts val="1000"/>
                        </a:spcAft>
                        <a:buClr>
                          <a:srgbClr val="000000"/>
                        </a:buClr>
                        <a:buSzTx/>
                        <a:buFont typeface="Arial"/>
                        <a:buNone/>
                        <a:tabLst/>
                        <a:defRPr/>
                      </a:pPr>
                      <a:r>
                        <a:rPr lang="en-US" sz="1400" dirty="0">
                          <a:solidFill>
                            <a:schemeClr val="bg1"/>
                          </a:solidFill>
                          <a:effectLst/>
                          <a:latin typeface="+mj-lt"/>
                          <a:cs typeface="Arial" panose="020B0604020202020204" pitchFamily="34" charset="0"/>
                        </a:rPr>
                        <a:t>Decreased appetite</a:t>
                      </a:r>
                      <a:endParaRPr lang="en-US" sz="1400" dirty="0">
                        <a:solidFill>
                          <a:schemeClr val="bg1"/>
                        </a:solidFill>
                        <a:effectLst/>
                        <a:latin typeface="+mj-lt"/>
                        <a:ea typeface="Calibri" panose="020F0502020204030204" pitchFamily="34" charset="0"/>
                        <a:cs typeface="Arial" panose="020B0604020202020204" pitchFamily="34" charset="0"/>
                      </a:endParaRP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15000"/>
                        </a:lnSpc>
                        <a:spcBef>
                          <a:spcPts val="0"/>
                        </a:spcBef>
                        <a:spcAft>
                          <a:spcPts val="0"/>
                        </a:spcAft>
                      </a:pPr>
                      <a:r>
                        <a:rPr kumimoji="1" lang="en-US" sz="1400" kern="1200" dirty="0">
                          <a:solidFill>
                            <a:schemeClr val="bg1"/>
                          </a:solidFill>
                          <a:effectLst/>
                          <a:latin typeface="+mj-lt"/>
                          <a:ea typeface="Calibri" panose="020F0502020204030204" pitchFamily="34" charset="0"/>
                          <a:cs typeface="Arial" panose="020B0604020202020204" pitchFamily="34" charset="0"/>
                        </a:rPr>
                        <a:t>5 (22.7)</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15000"/>
                        </a:lnSpc>
                        <a:spcBef>
                          <a:spcPts val="0"/>
                        </a:spcBef>
                        <a:spcAft>
                          <a:spcPts val="0"/>
                        </a:spcAft>
                      </a:pPr>
                      <a:r>
                        <a:rPr kumimoji="1" lang="en-US" sz="1400" kern="1200" dirty="0">
                          <a:solidFill>
                            <a:schemeClr val="bg1"/>
                          </a:solidFill>
                          <a:effectLst/>
                          <a:latin typeface="+mj-lt"/>
                          <a:ea typeface="Calibri" panose="020F0502020204030204" pitchFamily="34" charset="0"/>
                          <a:cs typeface="Arial" panose="020B0604020202020204" pitchFamily="34" charset="0"/>
                        </a:rPr>
                        <a:t>1 (4.5)</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55170755"/>
                  </a:ext>
                </a:extLst>
              </a:tr>
              <a:tr h="162603">
                <a:tc>
                  <a:txBody>
                    <a:bodyPr/>
                    <a:lstStyle/>
                    <a:p>
                      <a:pPr marL="0" marR="0">
                        <a:lnSpc>
                          <a:spcPct val="115000"/>
                        </a:lnSpc>
                        <a:spcBef>
                          <a:spcPts val="0"/>
                        </a:spcBef>
                        <a:spcAft>
                          <a:spcPts val="1000"/>
                        </a:spcAft>
                      </a:pPr>
                      <a:r>
                        <a:rPr lang="en-US" sz="1400" dirty="0">
                          <a:solidFill>
                            <a:schemeClr val="bg1"/>
                          </a:solidFill>
                          <a:effectLst/>
                          <a:latin typeface="+mj-lt"/>
                          <a:cs typeface="Arial" panose="020B0604020202020204" pitchFamily="34" charset="0"/>
                        </a:rPr>
                        <a:t>Pyrexia</a:t>
                      </a:r>
                      <a:endParaRPr lang="en-US" sz="1400" dirty="0">
                        <a:solidFill>
                          <a:schemeClr val="bg1"/>
                        </a:solidFill>
                        <a:effectLst/>
                        <a:latin typeface="+mj-lt"/>
                        <a:ea typeface="Calibri" panose="020F0502020204030204" pitchFamily="34" charset="0"/>
                        <a:cs typeface="Arial" panose="020B0604020202020204" pitchFamily="34" charset="0"/>
                      </a:endParaRP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15000"/>
                        </a:lnSpc>
                        <a:spcBef>
                          <a:spcPts val="0"/>
                        </a:spcBef>
                        <a:spcAft>
                          <a:spcPts val="0"/>
                        </a:spcAft>
                      </a:pPr>
                      <a:r>
                        <a:rPr kumimoji="1" lang="en-US" sz="1400" kern="1200" dirty="0">
                          <a:solidFill>
                            <a:schemeClr val="bg1"/>
                          </a:solidFill>
                          <a:effectLst/>
                          <a:latin typeface="+mj-lt"/>
                          <a:ea typeface="Calibri" panose="020F0502020204030204" pitchFamily="34" charset="0"/>
                          <a:cs typeface="Arial" panose="020B0604020202020204" pitchFamily="34" charset="0"/>
                        </a:rPr>
                        <a:t>4 (18.2)</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15000"/>
                        </a:lnSpc>
                        <a:spcBef>
                          <a:spcPts val="0"/>
                        </a:spcBef>
                        <a:spcAft>
                          <a:spcPts val="0"/>
                        </a:spcAft>
                      </a:pPr>
                      <a:r>
                        <a:rPr kumimoji="1" lang="en-US" sz="1400" kern="1200" dirty="0">
                          <a:solidFill>
                            <a:schemeClr val="bg1"/>
                          </a:solidFill>
                          <a:effectLst/>
                          <a:latin typeface="+mn-lt"/>
                          <a:ea typeface="Calibri" panose="020F0502020204030204" pitchFamily="34" charset="0"/>
                          <a:cs typeface="Arial" panose="020B0604020202020204" pitchFamily="34" charset="0"/>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37776082"/>
                  </a:ext>
                </a:extLst>
              </a:tr>
              <a:tr h="162603">
                <a:tc>
                  <a:txBody>
                    <a:bodyPr/>
                    <a:lstStyle/>
                    <a:p>
                      <a:pPr marL="0" marR="0" lvl="0" indent="0" algn="l" defTabSz="914400" rtl="0" eaLnBrk="1" fontAlgn="auto" latinLnBrk="0" hangingPunct="1">
                        <a:lnSpc>
                          <a:spcPct val="115000"/>
                        </a:lnSpc>
                        <a:spcBef>
                          <a:spcPts val="0"/>
                        </a:spcBef>
                        <a:spcAft>
                          <a:spcPts val="1000"/>
                        </a:spcAft>
                        <a:buClr>
                          <a:srgbClr val="000000"/>
                        </a:buClr>
                        <a:buSzTx/>
                        <a:buFont typeface="Arial"/>
                        <a:buNone/>
                        <a:tabLst/>
                        <a:defRPr/>
                      </a:pPr>
                      <a:r>
                        <a:rPr lang="en-US" sz="1400" dirty="0">
                          <a:solidFill>
                            <a:schemeClr val="bg1"/>
                          </a:solidFill>
                          <a:effectLst/>
                          <a:latin typeface="+mj-lt"/>
                          <a:cs typeface="Arial" panose="020B0604020202020204" pitchFamily="34" charset="0"/>
                        </a:rPr>
                        <a:t>Constipation</a:t>
                      </a:r>
                      <a:endParaRPr lang="en-US" sz="1400" dirty="0">
                        <a:solidFill>
                          <a:schemeClr val="bg1"/>
                        </a:solidFill>
                        <a:effectLst/>
                        <a:latin typeface="+mj-lt"/>
                        <a:ea typeface="Calibri" panose="020F0502020204030204" pitchFamily="34" charset="0"/>
                        <a:cs typeface="Arial" panose="020B0604020202020204" pitchFamily="34" charset="0"/>
                      </a:endParaRP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15000"/>
                        </a:lnSpc>
                        <a:spcBef>
                          <a:spcPts val="0"/>
                        </a:spcBef>
                        <a:spcAft>
                          <a:spcPts val="0"/>
                        </a:spcAft>
                      </a:pPr>
                      <a:r>
                        <a:rPr lang="en-US" sz="1400" dirty="0">
                          <a:solidFill>
                            <a:schemeClr val="bg1"/>
                          </a:solidFill>
                          <a:effectLst/>
                          <a:latin typeface="+mj-lt"/>
                          <a:ea typeface="Calibri" panose="020F0502020204030204" pitchFamily="34" charset="0"/>
                          <a:cs typeface="Arial" panose="020B0604020202020204" pitchFamily="34" charset="0"/>
                        </a:rPr>
                        <a:t>4 (18.2)</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15000"/>
                        </a:lnSpc>
                        <a:spcBef>
                          <a:spcPts val="0"/>
                        </a:spcBef>
                        <a:spcAft>
                          <a:spcPts val="0"/>
                        </a:spcAft>
                      </a:pPr>
                      <a:r>
                        <a:rPr lang="en-US" sz="1400" dirty="0">
                          <a:solidFill>
                            <a:schemeClr val="bg1"/>
                          </a:solidFill>
                          <a:effectLst/>
                          <a:latin typeface="+mj-lt"/>
                          <a:ea typeface="Calibri" panose="020F0502020204030204" pitchFamily="34" charset="0"/>
                          <a:cs typeface="Arial" panose="020B0604020202020204" pitchFamily="34" charset="0"/>
                        </a:rPr>
                        <a:t>1 (4.5)</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22225470"/>
                  </a:ext>
                </a:extLst>
              </a:tr>
              <a:tr h="162603">
                <a:tc>
                  <a:txBody>
                    <a:bodyPr/>
                    <a:lstStyle/>
                    <a:p>
                      <a:pPr marL="0" marR="0">
                        <a:lnSpc>
                          <a:spcPct val="115000"/>
                        </a:lnSpc>
                        <a:spcBef>
                          <a:spcPts val="0"/>
                        </a:spcBef>
                        <a:spcAft>
                          <a:spcPts val="1000"/>
                        </a:spcAft>
                      </a:pPr>
                      <a:r>
                        <a:rPr lang="en-US" sz="1400" dirty="0">
                          <a:solidFill>
                            <a:schemeClr val="bg1"/>
                          </a:solidFill>
                          <a:effectLst/>
                          <a:latin typeface="+mj-lt"/>
                          <a:cs typeface="Arial" panose="020B0604020202020204" pitchFamily="34" charset="0"/>
                        </a:rPr>
                        <a:t>IRR</a:t>
                      </a:r>
                      <a:endParaRPr lang="en-US" sz="1400" dirty="0">
                        <a:solidFill>
                          <a:schemeClr val="bg1"/>
                        </a:solidFill>
                        <a:effectLst/>
                        <a:latin typeface="+mj-lt"/>
                        <a:ea typeface="Calibri" panose="020F0502020204030204" pitchFamily="34" charset="0"/>
                        <a:cs typeface="Arial" panose="020B0604020202020204" pitchFamily="34" charset="0"/>
                      </a:endParaRP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15000"/>
                        </a:lnSpc>
                        <a:spcBef>
                          <a:spcPts val="0"/>
                        </a:spcBef>
                        <a:spcAft>
                          <a:spcPts val="0"/>
                        </a:spcAft>
                      </a:pPr>
                      <a:r>
                        <a:rPr kumimoji="1" lang="en-US" sz="1400" kern="1200" dirty="0">
                          <a:solidFill>
                            <a:schemeClr val="bg1"/>
                          </a:solidFill>
                          <a:effectLst/>
                          <a:latin typeface="+mj-lt"/>
                          <a:ea typeface="Calibri" panose="020F0502020204030204" pitchFamily="34" charset="0"/>
                          <a:cs typeface="Arial" panose="020B0604020202020204" pitchFamily="34" charset="0"/>
                        </a:rPr>
                        <a:t>3 (13.6)</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1" lang="en-US" sz="1400" b="0" i="0" u="none" strike="noStrike" kern="120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63862696"/>
                  </a:ext>
                </a:extLst>
              </a:tr>
              <a:tr h="162603">
                <a:tc>
                  <a:txBody>
                    <a:bodyPr/>
                    <a:lstStyle/>
                    <a:p>
                      <a:pPr marL="0" marR="0">
                        <a:lnSpc>
                          <a:spcPct val="115000"/>
                        </a:lnSpc>
                        <a:spcBef>
                          <a:spcPts val="0"/>
                        </a:spcBef>
                        <a:spcAft>
                          <a:spcPts val="1000"/>
                        </a:spcAft>
                      </a:pPr>
                      <a:r>
                        <a:rPr lang="en-US" sz="1400" dirty="0">
                          <a:solidFill>
                            <a:schemeClr val="bg1"/>
                          </a:solidFill>
                          <a:effectLst/>
                          <a:latin typeface="+mj-lt"/>
                          <a:cs typeface="Arial" panose="020B0604020202020204" pitchFamily="34" charset="0"/>
                        </a:rPr>
                        <a:t>Diarrhea</a:t>
                      </a:r>
                      <a:endParaRPr lang="en-US" sz="1400" dirty="0">
                        <a:solidFill>
                          <a:schemeClr val="bg1"/>
                        </a:solidFill>
                        <a:effectLst/>
                        <a:latin typeface="+mj-lt"/>
                        <a:ea typeface="Calibri" panose="020F0502020204030204" pitchFamily="34" charset="0"/>
                        <a:cs typeface="Arial" panose="020B0604020202020204" pitchFamily="34" charset="0"/>
                      </a:endParaRP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15000"/>
                        </a:lnSpc>
                        <a:spcBef>
                          <a:spcPts val="0"/>
                        </a:spcBef>
                        <a:spcAft>
                          <a:spcPts val="0"/>
                        </a:spcAft>
                      </a:pPr>
                      <a:r>
                        <a:rPr kumimoji="1" lang="en-US" sz="1400" kern="1200" dirty="0">
                          <a:solidFill>
                            <a:schemeClr val="bg1"/>
                          </a:solidFill>
                          <a:effectLst/>
                          <a:latin typeface="+mj-lt"/>
                          <a:ea typeface="Calibri" panose="020F0502020204030204" pitchFamily="34" charset="0"/>
                          <a:cs typeface="Arial" panose="020B0604020202020204" pitchFamily="34" charset="0"/>
                        </a:rPr>
                        <a:t>3 (13.6)</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1" lang="en-US" sz="1400" b="0" i="0" u="none" strike="noStrike" kern="120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50430824"/>
                  </a:ext>
                </a:extLst>
              </a:tr>
              <a:tr h="162603">
                <a:tc>
                  <a:txBody>
                    <a:bodyPr/>
                    <a:lstStyle/>
                    <a:p>
                      <a:pPr marL="0" marR="0">
                        <a:lnSpc>
                          <a:spcPct val="115000"/>
                        </a:lnSpc>
                        <a:spcBef>
                          <a:spcPts val="0"/>
                        </a:spcBef>
                        <a:spcAft>
                          <a:spcPts val="1000"/>
                        </a:spcAft>
                      </a:pPr>
                      <a:r>
                        <a:rPr lang="en-US" sz="1400" dirty="0">
                          <a:solidFill>
                            <a:schemeClr val="bg1"/>
                          </a:solidFill>
                          <a:effectLst/>
                          <a:latin typeface="+mj-lt"/>
                          <a:ea typeface="Calibri" panose="020F0502020204030204" pitchFamily="34" charset="0"/>
                          <a:cs typeface="Arial" panose="020B0604020202020204" pitchFamily="34" charset="0"/>
                        </a:rPr>
                        <a:t>Dehydration</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15000"/>
                        </a:lnSpc>
                        <a:spcBef>
                          <a:spcPts val="0"/>
                        </a:spcBef>
                        <a:spcAft>
                          <a:spcPts val="0"/>
                        </a:spcAft>
                      </a:pPr>
                      <a:r>
                        <a:rPr kumimoji="1" lang="en-US" sz="1400" kern="1200" dirty="0">
                          <a:solidFill>
                            <a:schemeClr val="bg1"/>
                          </a:solidFill>
                          <a:effectLst/>
                          <a:latin typeface="+mj-lt"/>
                          <a:ea typeface="Calibri" panose="020F0502020204030204" pitchFamily="34" charset="0"/>
                          <a:cs typeface="Arial" panose="020B0604020202020204" pitchFamily="34" charset="0"/>
                        </a:rPr>
                        <a:t>3 (13.6)</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1" lang="en-US" sz="1400" b="0" i="0" u="none" strike="noStrike" kern="120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6368586"/>
                  </a:ext>
                </a:extLst>
              </a:tr>
              <a:tr h="162603">
                <a:tc>
                  <a:txBody>
                    <a:bodyPr/>
                    <a:lstStyle/>
                    <a:p>
                      <a:pPr marL="0" marR="0">
                        <a:lnSpc>
                          <a:spcPct val="115000"/>
                        </a:lnSpc>
                        <a:spcBef>
                          <a:spcPts val="0"/>
                        </a:spcBef>
                        <a:spcAft>
                          <a:spcPts val="1000"/>
                        </a:spcAft>
                      </a:pPr>
                      <a:r>
                        <a:rPr lang="en-US" sz="1400" dirty="0">
                          <a:solidFill>
                            <a:schemeClr val="bg1"/>
                          </a:solidFill>
                          <a:effectLst/>
                          <a:latin typeface="+mj-lt"/>
                          <a:ea typeface="Calibri" panose="020F0502020204030204" pitchFamily="34" charset="0"/>
                          <a:cs typeface="Arial" panose="020B0604020202020204" pitchFamily="34" charset="0"/>
                        </a:rPr>
                        <a:t>Dyspnea</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1" lang="en-US" sz="1400" kern="1200" dirty="0">
                          <a:solidFill>
                            <a:schemeClr val="bg1"/>
                          </a:solidFill>
                          <a:effectLst/>
                          <a:latin typeface="+mj-lt"/>
                          <a:ea typeface="Calibri" panose="020F0502020204030204" pitchFamily="34" charset="0"/>
                          <a:cs typeface="Arial" panose="020B0604020202020204" pitchFamily="34" charset="0"/>
                        </a:rPr>
                        <a:t>3 (13.6)</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1" lang="en-US" sz="1400" b="0" i="0" u="none" strike="noStrike" kern="120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71501668"/>
                  </a:ext>
                </a:extLst>
              </a:tr>
              <a:tr h="162603">
                <a:tc>
                  <a:txBody>
                    <a:bodyPr/>
                    <a:lstStyle/>
                    <a:p>
                      <a:pPr marL="0" marR="0">
                        <a:lnSpc>
                          <a:spcPct val="115000"/>
                        </a:lnSpc>
                        <a:spcBef>
                          <a:spcPts val="0"/>
                        </a:spcBef>
                        <a:spcAft>
                          <a:spcPts val="1000"/>
                        </a:spcAft>
                      </a:pPr>
                      <a:r>
                        <a:rPr lang="en-US" sz="1400" dirty="0">
                          <a:solidFill>
                            <a:schemeClr val="bg1"/>
                          </a:solidFill>
                          <a:effectLst/>
                          <a:latin typeface="+mj-lt"/>
                          <a:ea typeface="Calibri" panose="020F0502020204030204" pitchFamily="34" charset="0"/>
                          <a:cs typeface="Arial" panose="020B0604020202020204" pitchFamily="34" charset="0"/>
                        </a:rPr>
                        <a:t>Platelet count decreased</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15000"/>
                        </a:lnSpc>
                        <a:spcBef>
                          <a:spcPts val="0"/>
                        </a:spcBef>
                        <a:spcAft>
                          <a:spcPts val="0"/>
                        </a:spcAft>
                      </a:pPr>
                      <a:r>
                        <a:rPr kumimoji="1" lang="en-US" sz="1400" kern="1200" dirty="0">
                          <a:solidFill>
                            <a:schemeClr val="bg1"/>
                          </a:solidFill>
                          <a:effectLst/>
                          <a:latin typeface="+mj-lt"/>
                          <a:ea typeface="Calibri" panose="020F0502020204030204" pitchFamily="34" charset="0"/>
                          <a:cs typeface="Arial" panose="020B0604020202020204" pitchFamily="34" charset="0"/>
                        </a:rPr>
                        <a:t>3 (13.6)</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1" lang="en-US" sz="1400" b="0" i="0" u="none" strike="noStrike" kern="120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51197918"/>
                  </a:ext>
                </a:extLst>
              </a:tr>
              <a:tr h="162603">
                <a:tc>
                  <a:txBody>
                    <a:bodyPr/>
                    <a:lstStyle/>
                    <a:p>
                      <a:pPr marL="0" marR="0">
                        <a:lnSpc>
                          <a:spcPct val="115000"/>
                        </a:lnSpc>
                        <a:spcBef>
                          <a:spcPts val="0"/>
                        </a:spcBef>
                        <a:spcAft>
                          <a:spcPts val="1000"/>
                        </a:spcAft>
                      </a:pPr>
                      <a:r>
                        <a:rPr lang="en-US" sz="1400" dirty="0">
                          <a:solidFill>
                            <a:schemeClr val="bg1"/>
                          </a:solidFill>
                          <a:effectLst/>
                          <a:latin typeface="+mj-lt"/>
                          <a:ea typeface="Calibri" panose="020F0502020204030204" pitchFamily="34" charset="0"/>
                          <a:cs typeface="Arial" panose="020B0604020202020204" pitchFamily="34" charset="0"/>
                        </a:rPr>
                        <a:t>Arthralgia</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15000"/>
                        </a:lnSpc>
                        <a:spcBef>
                          <a:spcPts val="0"/>
                        </a:spcBef>
                        <a:spcAft>
                          <a:spcPts val="0"/>
                        </a:spcAft>
                      </a:pPr>
                      <a:r>
                        <a:rPr kumimoji="1" lang="en-US" sz="1400" kern="1200" dirty="0">
                          <a:solidFill>
                            <a:schemeClr val="bg1"/>
                          </a:solidFill>
                          <a:effectLst/>
                          <a:latin typeface="+mj-lt"/>
                          <a:ea typeface="Calibri" panose="020F0502020204030204" pitchFamily="34" charset="0"/>
                          <a:cs typeface="Arial" panose="020B0604020202020204" pitchFamily="34" charset="0"/>
                        </a:rPr>
                        <a:t>3 (13.6)</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1" lang="en-US" sz="1400" b="0" i="0" u="none" strike="noStrike" kern="120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82583058"/>
                  </a:ext>
                </a:extLst>
              </a:tr>
              <a:tr h="162603">
                <a:tc>
                  <a:txBody>
                    <a:bodyPr/>
                    <a:lstStyle/>
                    <a:p>
                      <a:pPr marL="0" marR="0">
                        <a:lnSpc>
                          <a:spcPct val="115000"/>
                        </a:lnSpc>
                        <a:spcBef>
                          <a:spcPts val="0"/>
                        </a:spcBef>
                        <a:spcAft>
                          <a:spcPts val="1000"/>
                        </a:spcAft>
                      </a:pPr>
                      <a:r>
                        <a:rPr lang="en-US" sz="1400" dirty="0">
                          <a:solidFill>
                            <a:schemeClr val="bg1"/>
                          </a:solidFill>
                          <a:effectLst/>
                          <a:latin typeface="+mj-lt"/>
                          <a:ea typeface="Calibri" panose="020F0502020204030204" pitchFamily="34" charset="0"/>
                          <a:cs typeface="Arial" panose="020B0604020202020204" pitchFamily="34" charset="0"/>
                        </a:rPr>
                        <a:t>Hyponatremia</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15000"/>
                        </a:lnSpc>
                        <a:spcBef>
                          <a:spcPts val="0"/>
                        </a:spcBef>
                        <a:spcAft>
                          <a:spcPts val="0"/>
                        </a:spcAft>
                      </a:pPr>
                      <a:r>
                        <a:rPr kumimoji="1" lang="en-US" sz="1400" kern="1200" dirty="0">
                          <a:solidFill>
                            <a:schemeClr val="bg1"/>
                          </a:solidFill>
                          <a:effectLst/>
                          <a:latin typeface="+mj-lt"/>
                          <a:ea typeface="Calibri" panose="020F0502020204030204" pitchFamily="34" charset="0"/>
                          <a:cs typeface="Arial" panose="020B0604020202020204" pitchFamily="34" charset="0"/>
                        </a:rPr>
                        <a:t>3 (13.6)</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1" lang="en-US" sz="1400" b="0" i="0" u="none" strike="noStrike" kern="120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13485085"/>
                  </a:ext>
                </a:extLst>
              </a:tr>
            </a:tbl>
          </a:graphicData>
        </a:graphic>
      </p:graphicFrame>
      <p:sp>
        <p:nvSpPr>
          <p:cNvPr id="3" name="TextBox 2">
            <a:extLst>
              <a:ext uri="{FF2B5EF4-FFF2-40B4-BE49-F238E27FC236}">
                <a16:creationId xmlns:a16="http://schemas.microsoft.com/office/drawing/2014/main" id="{900F5B66-48E2-4251-6BC3-73DC04588A3B}"/>
              </a:ext>
            </a:extLst>
          </p:cNvPr>
          <p:cNvSpPr txBox="1"/>
          <p:nvPr/>
        </p:nvSpPr>
        <p:spPr bwMode="auto">
          <a:xfrm>
            <a:off x="5882014" y="6312096"/>
            <a:ext cx="1659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n-US" sz="1200" b="0" dirty="0">
                <a:solidFill>
                  <a:schemeClr val="bg1"/>
                </a:solidFill>
                <a:latin typeface="Calibri" panose="020F0502020204030204" pitchFamily="34" charset="0"/>
              </a:rPr>
              <a:t>*I-DXd 3.2-16.0 mg/kg. </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ndParaRPr>
          </a:p>
        </p:txBody>
      </p:sp>
    </p:spTree>
    <p:extLst>
      <p:ext uri="{BB962C8B-B14F-4D97-AF65-F5344CB8AC3E}">
        <p14:creationId xmlns:p14="http://schemas.microsoft.com/office/powerpoint/2010/main" val="1389844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Phase I/II Study of I-DXd in Refractory SCLC: </a:t>
            </a:r>
            <a:br>
              <a:rPr lang="en-US" dirty="0"/>
            </a:br>
            <a:r>
              <a:rPr lang="en-US" dirty="0"/>
              <a:t>Correlative Biomarker Analyses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Johnson. WCLC 2023. Abstr OA05.05. Reproduced with permission.</a:t>
            </a:r>
          </a:p>
        </p:txBody>
      </p:sp>
      <p:sp>
        <p:nvSpPr>
          <p:cNvPr id="2" name="TextBox 1">
            <a:extLst>
              <a:ext uri="{FF2B5EF4-FFF2-40B4-BE49-F238E27FC236}">
                <a16:creationId xmlns:a16="http://schemas.microsoft.com/office/drawing/2014/main" id="{B33B15B9-87F6-A8E4-A8BE-64B6698521CD}"/>
              </a:ext>
            </a:extLst>
          </p:cNvPr>
          <p:cNvSpPr txBox="1"/>
          <p:nvPr/>
        </p:nvSpPr>
        <p:spPr bwMode="auto">
          <a:xfrm>
            <a:off x="1755009" y="1522806"/>
            <a:ext cx="39543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B7-H3 Level by BOR Status Among</a:t>
            </a:r>
          </a:p>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Biomarker-Evaluable Patients (n = 17)</a:t>
            </a:r>
          </a:p>
        </p:txBody>
      </p:sp>
      <p:graphicFrame>
        <p:nvGraphicFramePr>
          <p:cNvPr id="3" name="Table 2">
            <a:extLst>
              <a:ext uri="{FF2B5EF4-FFF2-40B4-BE49-F238E27FC236}">
                <a16:creationId xmlns:a16="http://schemas.microsoft.com/office/drawing/2014/main" id="{E99C78FE-EA71-AB42-B14F-670E8F7B7C5B}"/>
              </a:ext>
            </a:extLst>
          </p:cNvPr>
          <p:cNvGraphicFramePr>
            <a:graphicFrameLocks noGrp="1"/>
          </p:cNvGraphicFramePr>
          <p:nvPr>
            <p:extLst>
              <p:ext uri="{D42A27DB-BD31-4B8C-83A1-F6EECF244321}">
                <p14:modId xmlns:p14="http://schemas.microsoft.com/office/powerpoint/2010/main" val="268333067"/>
              </p:ext>
            </p:extLst>
          </p:nvPr>
        </p:nvGraphicFramePr>
        <p:xfrm>
          <a:off x="420771" y="4202323"/>
          <a:ext cx="5288625" cy="1001560"/>
        </p:xfrm>
        <a:graphic>
          <a:graphicData uri="http://schemas.openxmlformats.org/drawingml/2006/table">
            <a:tbl>
              <a:tblPr firstRow="1" firstCol="1" bandRow="1">
                <a:tableStyleId>{69012ECD-51FC-41F1-AA8D-1B2483CD663E}</a:tableStyleId>
              </a:tblPr>
              <a:tblGrid>
                <a:gridCol w="1350156">
                  <a:extLst>
                    <a:ext uri="{9D8B030D-6E8A-4147-A177-3AD203B41FA5}">
                      <a16:colId xmlns:a16="http://schemas.microsoft.com/office/drawing/2014/main" val="3583478719"/>
                    </a:ext>
                  </a:extLst>
                </a:gridCol>
                <a:gridCol w="762723">
                  <a:extLst>
                    <a:ext uri="{9D8B030D-6E8A-4147-A177-3AD203B41FA5}">
                      <a16:colId xmlns:a16="http://schemas.microsoft.com/office/drawing/2014/main" val="1080069025"/>
                    </a:ext>
                  </a:extLst>
                </a:gridCol>
                <a:gridCol w="800100">
                  <a:extLst>
                    <a:ext uri="{9D8B030D-6E8A-4147-A177-3AD203B41FA5}">
                      <a16:colId xmlns:a16="http://schemas.microsoft.com/office/drawing/2014/main" val="3173534591"/>
                    </a:ext>
                  </a:extLst>
                </a:gridCol>
                <a:gridCol w="793750">
                  <a:extLst>
                    <a:ext uri="{9D8B030D-6E8A-4147-A177-3AD203B41FA5}">
                      <a16:colId xmlns:a16="http://schemas.microsoft.com/office/drawing/2014/main" val="2693262929"/>
                    </a:ext>
                  </a:extLst>
                </a:gridCol>
                <a:gridCol w="787400">
                  <a:extLst>
                    <a:ext uri="{9D8B030D-6E8A-4147-A177-3AD203B41FA5}">
                      <a16:colId xmlns:a16="http://schemas.microsoft.com/office/drawing/2014/main" val="3147159566"/>
                    </a:ext>
                  </a:extLst>
                </a:gridCol>
                <a:gridCol w="794496">
                  <a:extLst>
                    <a:ext uri="{9D8B030D-6E8A-4147-A177-3AD203B41FA5}">
                      <a16:colId xmlns:a16="http://schemas.microsoft.com/office/drawing/2014/main" val="1834375239"/>
                    </a:ext>
                  </a:extLst>
                </a:gridCol>
              </a:tblGrid>
              <a:tr h="78901">
                <a:tc>
                  <a:txBody>
                    <a:bodyPr/>
                    <a:lstStyle/>
                    <a:p>
                      <a:pPr marL="0" marR="0" algn="ctr">
                        <a:lnSpc>
                          <a:spcPct val="115000"/>
                        </a:lnSpc>
                        <a:spcBef>
                          <a:spcPts val="0"/>
                        </a:spcBef>
                        <a:spcAft>
                          <a:spcPts val="0"/>
                        </a:spcAft>
                      </a:pPr>
                      <a:endParaRPr lang="en-US" sz="1400" b="0" dirty="0">
                        <a:solidFill>
                          <a:schemeClr val="bg1"/>
                        </a:solidFill>
                        <a:effectLst/>
                        <a:latin typeface="+mn-lt"/>
                        <a:ea typeface="Calibri" panose="020F0502020204030204" pitchFamily="34" charset="0"/>
                        <a:cs typeface="Arial" panose="020B0604020202020204" pitchFamily="34" charset="0"/>
                      </a:endParaRPr>
                    </a:p>
                  </a:txBody>
                  <a:tcPr marT="0" marB="0" anchor="ctr">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marR="0" algn="ctr">
                        <a:lnSpc>
                          <a:spcPct val="115000"/>
                        </a:lnSpc>
                        <a:spcBef>
                          <a:spcPts val="0"/>
                        </a:spcBef>
                        <a:spcAft>
                          <a:spcPts val="0"/>
                        </a:spcAft>
                      </a:pPr>
                      <a:r>
                        <a:rPr lang="en-US" sz="1400" b="1" dirty="0">
                          <a:solidFill>
                            <a:schemeClr val="accent1"/>
                          </a:solidFill>
                          <a:effectLst/>
                          <a:latin typeface="+mn-lt"/>
                          <a:ea typeface="Calibri" panose="020F0502020204030204" pitchFamily="34" charset="0"/>
                          <a:cs typeface="Arial" panose="020B0604020202020204" pitchFamily="34" charset="0"/>
                        </a:rPr>
                        <a:t>CR</a:t>
                      </a:r>
                    </a:p>
                  </a:txBody>
                  <a:tcPr marT="9720" marB="9720"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marR="0" algn="ctr">
                        <a:lnSpc>
                          <a:spcPct val="115000"/>
                        </a:lnSpc>
                        <a:spcBef>
                          <a:spcPts val="0"/>
                        </a:spcBef>
                        <a:spcAft>
                          <a:spcPts val="0"/>
                        </a:spcAft>
                      </a:pPr>
                      <a:r>
                        <a:rPr lang="en-US" sz="1400" b="1" dirty="0">
                          <a:solidFill>
                            <a:srgbClr val="E1471D"/>
                          </a:solidFill>
                          <a:effectLst/>
                          <a:latin typeface="+mn-lt"/>
                          <a:ea typeface="Calibri" panose="020F0502020204030204" pitchFamily="34" charset="0"/>
                          <a:cs typeface="Arial" panose="020B0604020202020204" pitchFamily="34" charset="0"/>
                        </a:rPr>
                        <a:t>PR</a:t>
                      </a:r>
                    </a:p>
                  </a:txBody>
                  <a:tcPr marT="9720" marB="9720"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marR="0" algn="ctr">
                        <a:lnSpc>
                          <a:spcPct val="115000"/>
                        </a:lnSpc>
                        <a:spcBef>
                          <a:spcPts val="0"/>
                        </a:spcBef>
                        <a:spcAft>
                          <a:spcPts val="0"/>
                        </a:spcAft>
                      </a:pPr>
                      <a:r>
                        <a:rPr lang="en-US" sz="1400" b="1" dirty="0">
                          <a:solidFill>
                            <a:schemeClr val="accent4"/>
                          </a:solidFill>
                          <a:effectLst/>
                          <a:latin typeface="+mn-lt"/>
                          <a:ea typeface="Calibri" panose="020F0502020204030204" pitchFamily="34" charset="0"/>
                          <a:cs typeface="Arial" panose="020B0604020202020204" pitchFamily="34" charset="0"/>
                        </a:rPr>
                        <a:t>SD</a:t>
                      </a:r>
                    </a:p>
                  </a:txBody>
                  <a:tcPr marT="9720" marB="9720"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marR="0" algn="ctr">
                        <a:lnSpc>
                          <a:spcPct val="115000"/>
                        </a:lnSpc>
                        <a:spcBef>
                          <a:spcPts val="0"/>
                        </a:spcBef>
                        <a:spcAft>
                          <a:spcPts val="0"/>
                        </a:spcAft>
                      </a:pPr>
                      <a:r>
                        <a:rPr lang="en-US" sz="1400" b="1" dirty="0">
                          <a:solidFill>
                            <a:schemeClr val="accent5"/>
                          </a:solidFill>
                          <a:effectLst/>
                          <a:latin typeface="+mn-lt"/>
                          <a:ea typeface="Calibri" panose="020F0502020204030204" pitchFamily="34" charset="0"/>
                          <a:cs typeface="Arial" panose="020B0604020202020204" pitchFamily="34" charset="0"/>
                        </a:rPr>
                        <a:t>PD</a:t>
                      </a:r>
                    </a:p>
                  </a:txBody>
                  <a:tcPr marT="9720" marB="9720"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marR="0" algn="ctr">
                        <a:lnSpc>
                          <a:spcPct val="115000"/>
                        </a:lnSpc>
                        <a:spcBef>
                          <a:spcPts val="0"/>
                        </a:spcBef>
                        <a:spcAft>
                          <a:spcPts val="0"/>
                        </a:spcAft>
                      </a:pPr>
                      <a:r>
                        <a:rPr lang="en-US" sz="1400" b="1" dirty="0">
                          <a:solidFill>
                            <a:schemeClr val="accent6"/>
                          </a:solidFill>
                          <a:effectLst/>
                          <a:latin typeface="+mn-lt"/>
                          <a:ea typeface="Calibri" panose="020F0502020204030204" pitchFamily="34" charset="0"/>
                          <a:cs typeface="Arial" panose="020B0604020202020204" pitchFamily="34" charset="0"/>
                        </a:rPr>
                        <a:t>NE</a:t>
                      </a:r>
                    </a:p>
                  </a:txBody>
                  <a:tcPr marT="9720" marB="9720" anchor="ct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3085158064"/>
                  </a:ext>
                </a:extLst>
              </a:tr>
              <a:tr h="78901">
                <a:tc>
                  <a:txBody>
                    <a:bodyPr/>
                    <a:lstStyle/>
                    <a:p>
                      <a:pPr marL="0" marR="0" algn="ctr">
                        <a:lnSpc>
                          <a:spcPct val="115000"/>
                        </a:lnSpc>
                        <a:spcBef>
                          <a:spcPts val="0"/>
                        </a:spcBef>
                        <a:spcAft>
                          <a:spcPts val="0"/>
                        </a:spcAft>
                      </a:pPr>
                      <a:endParaRPr lang="en-US" sz="1400" b="0" dirty="0">
                        <a:solidFill>
                          <a:schemeClr val="bg1"/>
                        </a:solidFill>
                        <a:effectLst/>
                        <a:latin typeface="+mn-lt"/>
                        <a:ea typeface="Calibri" panose="020F0502020204030204" pitchFamily="34" charset="0"/>
                        <a:cs typeface="Arial" panose="020B0604020202020204" pitchFamily="34" charset="0"/>
                      </a:endParaRPr>
                    </a:p>
                  </a:txBody>
                  <a:tcPr marT="0" marB="0" anchor="ctr">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marR="0" algn="ctr">
                        <a:lnSpc>
                          <a:spcPct val="115000"/>
                        </a:lnSpc>
                        <a:spcBef>
                          <a:spcPts val="0"/>
                        </a:spcBef>
                        <a:spcAft>
                          <a:spcPts val="0"/>
                        </a:spcAft>
                      </a:pPr>
                      <a:r>
                        <a:rPr lang="en-US" sz="1400" b="0" dirty="0">
                          <a:solidFill>
                            <a:schemeClr val="bg1"/>
                          </a:solidFill>
                          <a:effectLst/>
                          <a:latin typeface="+mn-lt"/>
                          <a:cs typeface="Arial" panose="020B0604020202020204" pitchFamily="34" charset="0"/>
                        </a:rPr>
                        <a:t>(n = 1)</a:t>
                      </a:r>
                      <a:endParaRPr lang="en-US" sz="1400" b="0" dirty="0">
                        <a:solidFill>
                          <a:schemeClr val="bg1"/>
                        </a:solidFill>
                        <a:effectLst/>
                        <a:latin typeface="+mn-lt"/>
                        <a:ea typeface="Calibri" panose="020F0502020204030204" pitchFamily="34" charset="0"/>
                        <a:cs typeface="Arial" panose="020B0604020202020204" pitchFamily="34" charset="0"/>
                      </a:endParaRPr>
                    </a:p>
                  </a:txBody>
                  <a:tcPr marT="9720" marB="9720"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marR="0" algn="ctr">
                        <a:lnSpc>
                          <a:spcPct val="115000"/>
                        </a:lnSpc>
                        <a:spcBef>
                          <a:spcPts val="0"/>
                        </a:spcBef>
                        <a:spcAft>
                          <a:spcPts val="0"/>
                        </a:spcAft>
                      </a:pPr>
                      <a:r>
                        <a:rPr lang="en-US" sz="1400" b="0" dirty="0">
                          <a:solidFill>
                            <a:schemeClr val="bg1"/>
                          </a:solidFill>
                          <a:effectLst/>
                          <a:latin typeface="+mn-lt"/>
                          <a:ea typeface="Calibri" panose="020F0502020204030204" pitchFamily="34" charset="0"/>
                          <a:cs typeface="Arial" panose="020B0604020202020204" pitchFamily="34" charset="0"/>
                        </a:rPr>
                        <a:t>(n = 9)</a:t>
                      </a:r>
                    </a:p>
                  </a:txBody>
                  <a:tcPr marT="9720" marB="9720"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marR="0" algn="ctr">
                        <a:lnSpc>
                          <a:spcPct val="115000"/>
                        </a:lnSpc>
                        <a:spcBef>
                          <a:spcPts val="0"/>
                        </a:spcBef>
                        <a:spcAft>
                          <a:spcPts val="0"/>
                        </a:spcAft>
                      </a:pPr>
                      <a:r>
                        <a:rPr lang="en-US" sz="1400" b="0" dirty="0">
                          <a:solidFill>
                            <a:schemeClr val="bg1"/>
                          </a:solidFill>
                          <a:effectLst/>
                          <a:latin typeface="+mn-lt"/>
                          <a:ea typeface="Calibri" panose="020F0502020204030204" pitchFamily="34" charset="0"/>
                          <a:cs typeface="Arial" panose="020B0604020202020204" pitchFamily="34" charset="0"/>
                        </a:rPr>
                        <a:t>(n = 4)</a:t>
                      </a:r>
                    </a:p>
                  </a:txBody>
                  <a:tcPr marT="9720" marB="9720"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marR="0" algn="ctr">
                        <a:lnSpc>
                          <a:spcPct val="115000"/>
                        </a:lnSpc>
                        <a:spcBef>
                          <a:spcPts val="0"/>
                        </a:spcBef>
                        <a:spcAft>
                          <a:spcPts val="0"/>
                        </a:spcAft>
                      </a:pPr>
                      <a:r>
                        <a:rPr lang="en-US" sz="1400" b="0" dirty="0">
                          <a:solidFill>
                            <a:schemeClr val="bg1"/>
                          </a:solidFill>
                          <a:effectLst/>
                          <a:latin typeface="+mn-lt"/>
                          <a:ea typeface="Calibri" panose="020F0502020204030204" pitchFamily="34" charset="0"/>
                          <a:cs typeface="Arial" panose="020B0604020202020204" pitchFamily="34" charset="0"/>
                        </a:rPr>
                        <a:t>(n = 2)</a:t>
                      </a:r>
                    </a:p>
                  </a:txBody>
                  <a:tcPr marT="9720" marB="9720"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marR="0" algn="ctr">
                        <a:lnSpc>
                          <a:spcPct val="115000"/>
                        </a:lnSpc>
                        <a:spcBef>
                          <a:spcPts val="0"/>
                        </a:spcBef>
                        <a:spcAft>
                          <a:spcPts val="0"/>
                        </a:spcAft>
                      </a:pPr>
                      <a:r>
                        <a:rPr lang="en-US" sz="1400" b="0" dirty="0">
                          <a:solidFill>
                            <a:schemeClr val="bg1"/>
                          </a:solidFill>
                          <a:effectLst/>
                          <a:latin typeface="+mn-lt"/>
                          <a:ea typeface="Calibri" panose="020F0502020204030204" pitchFamily="34" charset="0"/>
                          <a:cs typeface="Arial" panose="020B0604020202020204" pitchFamily="34" charset="0"/>
                        </a:rPr>
                        <a:t>(n = 1)</a:t>
                      </a:r>
                    </a:p>
                  </a:txBody>
                  <a:tcPr marT="9720" marB="9720" anchor="ct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850207009"/>
                  </a:ext>
                </a:extLst>
              </a:tr>
              <a:tr h="78901">
                <a:tc>
                  <a:txBody>
                    <a:bodyPr/>
                    <a:lstStyle/>
                    <a:p>
                      <a:pPr marL="0" marR="0">
                        <a:lnSpc>
                          <a:spcPct val="115000"/>
                        </a:lnSpc>
                        <a:spcBef>
                          <a:spcPts val="0"/>
                        </a:spcBef>
                        <a:spcAft>
                          <a:spcPts val="1000"/>
                        </a:spcAft>
                      </a:pPr>
                      <a:r>
                        <a:rPr lang="en-US" sz="1400" b="1" dirty="0">
                          <a:solidFill>
                            <a:schemeClr val="bg1"/>
                          </a:solidFill>
                          <a:effectLst/>
                          <a:latin typeface="+mn-lt"/>
                          <a:ea typeface="Calibri" panose="020F0502020204030204" pitchFamily="34" charset="0"/>
                          <a:cs typeface="Arial" panose="020B0604020202020204" pitchFamily="34" charset="0"/>
                        </a:rPr>
                        <a:t>Median H-score</a:t>
                      </a:r>
                    </a:p>
                  </a:txBody>
                  <a:tcPr marT="0" marB="0" anchor="ctr">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400" b="0" dirty="0">
                          <a:solidFill>
                            <a:schemeClr val="bg1"/>
                          </a:solidFill>
                          <a:effectLst/>
                          <a:latin typeface="+mn-lt"/>
                          <a:ea typeface="Calibri" panose="020F0502020204030204" pitchFamily="34" charset="0"/>
                          <a:cs typeface="Arial" panose="020B0604020202020204" pitchFamily="34" charset="0"/>
                        </a:rPr>
                        <a:t>170</a:t>
                      </a:r>
                    </a:p>
                  </a:txBody>
                  <a:tcPr marT="9720" marB="9720"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400" b="0" dirty="0">
                          <a:solidFill>
                            <a:schemeClr val="bg1"/>
                          </a:solidFill>
                          <a:effectLst/>
                          <a:latin typeface="+mn-lt"/>
                          <a:ea typeface="Calibri" panose="020F0502020204030204" pitchFamily="34" charset="0"/>
                          <a:cs typeface="Arial" panose="020B0604020202020204" pitchFamily="34" charset="0"/>
                        </a:rPr>
                        <a:t>105</a:t>
                      </a:r>
                    </a:p>
                  </a:txBody>
                  <a:tcPr marT="9720" marB="9720"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400" b="0" dirty="0">
                          <a:solidFill>
                            <a:schemeClr val="bg1"/>
                          </a:solidFill>
                          <a:effectLst/>
                          <a:latin typeface="+mn-lt"/>
                          <a:ea typeface="Calibri" panose="020F0502020204030204" pitchFamily="34" charset="0"/>
                          <a:cs typeface="Arial" panose="020B0604020202020204" pitchFamily="34" charset="0"/>
                        </a:rPr>
                        <a:t>157.5</a:t>
                      </a:r>
                    </a:p>
                  </a:txBody>
                  <a:tcPr marT="9720" marB="9720"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400" b="0" dirty="0">
                          <a:solidFill>
                            <a:schemeClr val="bg1"/>
                          </a:solidFill>
                          <a:effectLst/>
                          <a:latin typeface="+mn-lt"/>
                          <a:ea typeface="Calibri" panose="020F0502020204030204" pitchFamily="34" charset="0"/>
                          <a:cs typeface="Arial" panose="020B0604020202020204" pitchFamily="34" charset="0"/>
                        </a:rPr>
                        <a:t>89</a:t>
                      </a:r>
                    </a:p>
                  </a:txBody>
                  <a:tcPr marT="9720" marB="9720"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400" b="0" dirty="0">
                          <a:solidFill>
                            <a:schemeClr val="bg1"/>
                          </a:solidFill>
                          <a:effectLst/>
                          <a:latin typeface="+mn-lt"/>
                          <a:ea typeface="Calibri" panose="020F0502020204030204" pitchFamily="34" charset="0"/>
                          <a:cs typeface="Arial" panose="020B0604020202020204" pitchFamily="34" charset="0"/>
                        </a:rPr>
                        <a:t>90</a:t>
                      </a:r>
                    </a:p>
                  </a:txBody>
                  <a:tcPr marT="9720" marB="9720" anchor="ct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843931745"/>
                  </a:ext>
                </a:extLst>
              </a:tr>
              <a:tr h="78901">
                <a:tc>
                  <a:txBody>
                    <a:bodyPr/>
                    <a:lstStyle/>
                    <a:p>
                      <a:pPr marL="0" marR="0">
                        <a:lnSpc>
                          <a:spcPct val="115000"/>
                        </a:lnSpc>
                        <a:spcBef>
                          <a:spcPts val="0"/>
                        </a:spcBef>
                        <a:spcAft>
                          <a:spcPts val="1000"/>
                        </a:spcAft>
                      </a:pPr>
                      <a:r>
                        <a:rPr lang="en-US" sz="1400" b="1" dirty="0">
                          <a:solidFill>
                            <a:schemeClr val="bg1"/>
                          </a:solidFill>
                          <a:effectLst/>
                          <a:latin typeface="+mn-lt"/>
                          <a:ea typeface="Calibri" panose="020F0502020204030204" pitchFamily="34" charset="0"/>
                          <a:cs typeface="Arial" panose="020B0604020202020204" pitchFamily="34" charset="0"/>
                        </a:rPr>
                        <a:t>H-score range</a:t>
                      </a:r>
                    </a:p>
                  </a:txBody>
                  <a:tcPr marT="0" marB="0" anchor="ctr">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marL="0" marR="0" lvl="0" indent="0" algn="ctr" defTabSz="1449872" rtl="0" eaLnBrk="1" fontAlgn="auto" latinLnBrk="0" hangingPunct="1">
                        <a:lnSpc>
                          <a:spcPct val="115000"/>
                        </a:lnSpc>
                        <a:spcBef>
                          <a:spcPts val="0"/>
                        </a:spcBef>
                        <a:spcAft>
                          <a:spcPts val="0"/>
                        </a:spcAft>
                        <a:buClrTx/>
                        <a:buSzTx/>
                        <a:buFontTx/>
                        <a:buNone/>
                        <a:tabLst/>
                        <a:defRPr/>
                      </a:pPr>
                      <a:r>
                        <a:rPr lang="en-US" sz="1400" b="0" dirty="0">
                          <a:solidFill>
                            <a:schemeClr val="bg1"/>
                          </a:solidFill>
                          <a:effectLst/>
                          <a:latin typeface="+mn-lt"/>
                          <a:ea typeface="Calibri" panose="020F0502020204030204" pitchFamily="34" charset="0"/>
                          <a:cs typeface="Arial" panose="020B0604020202020204" pitchFamily="34" charset="0"/>
                        </a:rPr>
                        <a:t>170</a:t>
                      </a:r>
                    </a:p>
                  </a:txBody>
                  <a:tcPr marT="9720" marB="9720"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marL="0" marR="0" lvl="0" indent="0" algn="ctr" defTabSz="1449872" rtl="0" eaLnBrk="1" fontAlgn="auto" latinLnBrk="0" hangingPunct="1">
                        <a:lnSpc>
                          <a:spcPct val="115000"/>
                        </a:lnSpc>
                        <a:spcBef>
                          <a:spcPts val="0"/>
                        </a:spcBef>
                        <a:spcAft>
                          <a:spcPts val="0"/>
                        </a:spcAft>
                        <a:buClrTx/>
                        <a:buSzTx/>
                        <a:buFontTx/>
                        <a:buNone/>
                        <a:tabLst/>
                        <a:defRPr/>
                      </a:pPr>
                      <a:r>
                        <a:rPr lang="en-US" sz="1400" b="0" dirty="0">
                          <a:solidFill>
                            <a:schemeClr val="bg1"/>
                          </a:solidFill>
                          <a:effectLst/>
                          <a:latin typeface="+mn-lt"/>
                          <a:ea typeface="Calibri" panose="020F0502020204030204" pitchFamily="34" charset="0"/>
                          <a:cs typeface="Arial" panose="020B0604020202020204" pitchFamily="34" charset="0"/>
                        </a:rPr>
                        <a:t>70-150</a:t>
                      </a:r>
                    </a:p>
                  </a:txBody>
                  <a:tcPr marT="9720" marB="9720"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marL="0" marR="0" lvl="0" indent="0" algn="ctr" defTabSz="1449872" rtl="0" eaLnBrk="1" fontAlgn="auto" latinLnBrk="0" hangingPunct="1">
                        <a:lnSpc>
                          <a:spcPct val="115000"/>
                        </a:lnSpc>
                        <a:spcBef>
                          <a:spcPts val="0"/>
                        </a:spcBef>
                        <a:spcAft>
                          <a:spcPts val="0"/>
                        </a:spcAft>
                        <a:buClrTx/>
                        <a:buSzTx/>
                        <a:buFontTx/>
                        <a:buNone/>
                        <a:tabLst/>
                        <a:defRPr/>
                      </a:pPr>
                      <a:r>
                        <a:rPr lang="en-US" sz="1400" b="0" dirty="0">
                          <a:solidFill>
                            <a:schemeClr val="bg1"/>
                          </a:solidFill>
                          <a:effectLst/>
                          <a:latin typeface="+mn-lt"/>
                          <a:ea typeface="Calibri" panose="020F0502020204030204" pitchFamily="34" charset="0"/>
                          <a:cs typeface="Arial" panose="020B0604020202020204" pitchFamily="34" charset="0"/>
                        </a:rPr>
                        <a:t>66-190</a:t>
                      </a:r>
                    </a:p>
                  </a:txBody>
                  <a:tcPr marT="9720" marB="9720"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marL="0" marR="0" lvl="0" indent="0" algn="ctr" defTabSz="1449872" rtl="0" eaLnBrk="1" fontAlgn="auto" latinLnBrk="0" hangingPunct="1">
                        <a:lnSpc>
                          <a:spcPct val="115000"/>
                        </a:lnSpc>
                        <a:spcBef>
                          <a:spcPts val="0"/>
                        </a:spcBef>
                        <a:spcAft>
                          <a:spcPts val="0"/>
                        </a:spcAft>
                        <a:buClrTx/>
                        <a:buSzTx/>
                        <a:buFontTx/>
                        <a:buNone/>
                        <a:tabLst/>
                        <a:defRPr/>
                      </a:pPr>
                      <a:r>
                        <a:rPr lang="en-US" sz="1400" b="0" dirty="0">
                          <a:solidFill>
                            <a:schemeClr val="bg1"/>
                          </a:solidFill>
                          <a:effectLst/>
                          <a:latin typeface="+mn-lt"/>
                          <a:ea typeface="Calibri" panose="020F0502020204030204" pitchFamily="34" charset="0"/>
                          <a:cs typeface="Arial" panose="020B0604020202020204" pitchFamily="34" charset="0"/>
                        </a:rPr>
                        <a:t>10-168</a:t>
                      </a:r>
                    </a:p>
                  </a:txBody>
                  <a:tcPr marT="9720" marB="9720"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marL="0" marR="0" lvl="0" indent="0" algn="ctr" defTabSz="1449872" rtl="0" eaLnBrk="1" fontAlgn="auto" latinLnBrk="0" hangingPunct="1">
                        <a:lnSpc>
                          <a:spcPct val="115000"/>
                        </a:lnSpc>
                        <a:spcBef>
                          <a:spcPts val="0"/>
                        </a:spcBef>
                        <a:spcAft>
                          <a:spcPts val="0"/>
                        </a:spcAft>
                        <a:buClrTx/>
                        <a:buSzTx/>
                        <a:buFontTx/>
                        <a:buNone/>
                        <a:tabLst/>
                        <a:defRPr/>
                      </a:pPr>
                      <a:r>
                        <a:rPr lang="en-US" sz="1400" b="0" dirty="0">
                          <a:solidFill>
                            <a:schemeClr val="bg1"/>
                          </a:solidFill>
                          <a:effectLst/>
                          <a:latin typeface="+mn-lt"/>
                          <a:ea typeface="Calibri" panose="020F0502020204030204" pitchFamily="34" charset="0"/>
                          <a:cs typeface="Arial" panose="020B0604020202020204" pitchFamily="34" charset="0"/>
                        </a:rPr>
                        <a:t>90</a:t>
                      </a:r>
                    </a:p>
                  </a:txBody>
                  <a:tcPr marT="9720" marB="9720" anchor="ct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3053962534"/>
                  </a:ext>
                </a:extLst>
              </a:tr>
            </a:tbl>
          </a:graphicData>
        </a:graphic>
      </p:graphicFrame>
      <p:sp>
        <p:nvSpPr>
          <p:cNvPr id="4" name="TextBox 3">
            <a:extLst>
              <a:ext uri="{FF2B5EF4-FFF2-40B4-BE49-F238E27FC236}">
                <a16:creationId xmlns:a16="http://schemas.microsoft.com/office/drawing/2014/main" id="{6208DEEF-CE98-1A73-7E00-AC83C4977FA8}"/>
              </a:ext>
            </a:extLst>
          </p:cNvPr>
          <p:cNvSpPr txBox="1"/>
          <p:nvPr/>
        </p:nvSpPr>
        <p:spPr>
          <a:xfrm rot="16200000">
            <a:off x="-132175" y="2866277"/>
            <a:ext cx="2346821" cy="523220"/>
          </a:xfrm>
          <a:prstGeom prst="rect">
            <a:avLst/>
          </a:prstGeom>
          <a:noFill/>
        </p:spPr>
        <p:txBody>
          <a:bodyPr wrap="square" rtlCol="0">
            <a:spAutoFit/>
          </a:bodyPr>
          <a:lstStyle/>
          <a:p>
            <a:pPr algn="ctr"/>
            <a:r>
              <a:rPr lang="en-US" sz="1400" b="1" dirty="0">
                <a:solidFill>
                  <a:schemeClr val="bg1"/>
                </a:solidFill>
                <a:latin typeface="+mn-lt"/>
                <a:cs typeface="Arial" panose="020B0604020202020204" pitchFamily="34" charset="0"/>
              </a:rPr>
              <a:t>B7-H3 Expression Level </a:t>
            </a:r>
          </a:p>
          <a:p>
            <a:pPr algn="ctr"/>
            <a:r>
              <a:rPr lang="en-US" sz="1400" b="1" dirty="0">
                <a:solidFill>
                  <a:schemeClr val="bg1"/>
                </a:solidFill>
                <a:latin typeface="+mn-lt"/>
                <a:cs typeface="Arial" panose="020B0604020202020204" pitchFamily="34" charset="0"/>
              </a:rPr>
              <a:t>(Membrane/Cytosol H-Score)</a:t>
            </a:r>
          </a:p>
        </p:txBody>
      </p:sp>
      <p:grpSp>
        <p:nvGrpSpPr>
          <p:cNvPr id="5" name="Group 4">
            <a:extLst>
              <a:ext uri="{FF2B5EF4-FFF2-40B4-BE49-F238E27FC236}">
                <a16:creationId xmlns:a16="http://schemas.microsoft.com/office/drawing/2014/main" id="{3C27F112-0807-22D1-97A9-1E8A251479F5}"/>
              </a:ext>
            </a:extLst>
          </p:cNvPr>
          <p:cNvGrpSpPr/>
          <p:nvPr/>
        </p:nvGrpSpPr>
        <p:grpSpPr>
          <a:xfrm>
            <a:off x="1684970" y="2322920"/>
            <a:ext cx="4037288" cy="1848825"/>
            <a:chOff x="1684970" y="2510209"/>
            <a:chExt cx="4037288" cy="1848825"/>
          </a:xfrm>
        </p:grpSpPr>
        <p:grpSp>
          <p:nvGrpSpPr>
            <p:cNvPr id="6" name="Group 5">
              <a:extLst>
                <a:ext uri="{FF2B5EF4-FFF2-40B4-BE49-F238E27FC236}">
                  <a16:creationId xmlns:a16="http://schemas.microsoft.com/office/drawing/2014/main" id="{86548440-E08C-525F-C452-F300669C2751}"/>
                </a:ext>
              </a:extLst>
            </p:cNvPr>
            <p:cNvGrpSpPr/>
            <p:nvPr/>
          </p:nvGrpSpPr>
          <p:grpSpPr>
            <a:xfrm>
              <a:off x="1684970" y="2510209"/>
              <a:ext cx="1421692" cy="1773151"/>
              <a:chOff x="7404834" y="2568574"/>
              <a:chExt cx="1421692" cy="1773151"/>
            </a:xfrm>
          </p:grpSpPr>
          <p:sp>
            <p:nvSpPr>
              <p:cNvPr id="16" name="Freeform: Shape 146">
                <a:extLst>
                  <a:ext uri="{FF2B5EF4-FFF2-40B4-BE49-F238E27FC236}">
                    <a16:creationId xmlns:a16="http://schemas.microsoft.com/office/drawing/2014/main" id="{4AB40BAE-E774-0503-9802-9FF9641FAE43}"/>
                  </a:ext>
                </a:extLst>
              </p:cNvPr>
              <p:cNvSpPr/>
              <p:nvPr/>
            </p:nvSpPr>
            <p:spPr>
              <a:xfrm>
                <a:off x="7470685" y="2568574"/>
                <a:ext cx="1355841" cy="1764595"/>
              </a:xfrm>
              <a:custGeom>
                <a:avLst/>
                <a:gdLst>
                  <a:gd name="connsiteX0" fmla="*/ 0 w 9233"/>
                  <a:gd name="connsiteY0" fmla="*/ 0 h 2933024"/>
                  <a:gd name="connsiteX1" fmla="*/ 0 w 9233"/>
                  <a:gd name="connsiteY1" fmla="*/ 2933025 h 2933024"/>
                </a:gdLst>
                <a:ahLst/>
                <a:cxnLst>
                  <a:cxn ang="0">
                    <a:pos x="connsiteX0" y="connsiteY0"/>
                  </a:cxn>
                  <a:cxn ang="0">
                    <a:pos x="connsiteX1" y="connsiteY1"/>
                  </a:cxn>
                </a:cxnLst>
                <a:rect l="l" t="t" r="r" b="b"/>
                <a:pathLst>
                  <a:path w="9233" h="2933024">
                    <a:moveTo>
                      <a:pt x="0" y="0"/>
                    </a:moveTo>
                    <a:lnTo>
                      <a:pt x="0" y="2933025"/>
                    </a:lnTo>
                  </a:path>
                </a:pathLst>
              </a:custGeom>
              <a:ln w="28575" cap="sq">
                <a:solidFill>
                  <a:srgbClr val="000000"/>
                </a:solidFill>
                <a:prstDash val="solid"/>
                <a:miter/>
              </a:ln>
            </p:spPr>
            <p:txBody>
              <a:bodyPr wrap="none" rtlCol="0" anchor="ctr"/>
              <a:lstStyle/>
              <a:p>
                <a:pPr defTabSz="1219170">
                  <a:buClr>
                    <a:srgbClr val="000000"/>
                  </a:buClr>
                </a:pPr>
                <a:endParaRPr lang="en-US" sz="1867" kern="0" dirty="0">
                  <a:solidFill>
                    <a:schemeClr val="bg1"/>
                  </a:solidFill>
                  <a:latin typeface="+mn-lt"/>
                  <a:cs typeface="Arial"/>
                  <a:sym typeface="Arial"/>
                </a:endParaRPr>
              </a:p>
            </p:txBody>
          </p:sp>
          <p:grpSp>
            <p:nvGrpSpPr>
              <p:cNvPr id="17" name="Group 16">
                <a:extLst>
                  <a:ext uri="{FF2B5EF4-FFF2-40B4-BE49-F238E27FC236}">
                    <a16:creationId xmlns:a16="http://schemas.microsoft.com/office/drawing/2014/main" id="{A9EED56B-E24D-E3D3-3C1C-750C2810FBCF}"/>
                  </a:ext>
                </a:extLst>
              </p:cNvPr>
              <p:cNvGrpSpPr/>
              <p:nvPr/>
            </p:nvGrpSpPr>
            <p:grpSpPr>
              <a:xfrm>
                <a:off x="7404834" y="2569134"/>
                <a:ext cx="64818" cy="1772591"/>
                <a:chOff x="7404834" y="2569134"/>
                <a:chExt cx="64818" cy="1772591"/>
              </a:xfrm>
            </p:grpSpPr>
            <p:sp>
              <p:nvSpPr>
                <p:cNvPr id="18" name="Freeform: Shape 147">
                  <a:extLst>
                    <a:ext uri="{FF2B5EF4-FFF2-40B4-BE49-F238E27FC236}">
                      <a16:creationId xmlns:a16="http://schemas.microsoft.com/office/drawing/2014/main" id="{BAFCB996-1908-CC70-230E-65478601F25C}"/>
                    </a:ext>
                  </a:extLst>
                </p:cNvPr>
                <p:cNvSpPr/>
                <p:nvPr/>
              </p:nvSpPr>
              <p:spPr>
                <a:xfrm>
                  <a:off x="7404834" y="4333169"/>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defTabSz="1219170">
                    <a:buClr>
                      <a:srgbClr val="000000"/>
                    </a:buClr>
                  </a:pPr>
                  <a:endParaRPr lang="en-US" sz="1867" kern="0" dirty="0">
                    <a:solidFill>
                      <a:schemeClr val="bg1"/>
                    </a:solidFill>
                    <a:latin typeface="+mn-lt"/>
                    <a:cs typeface="Arial"/>
                    <a:sym typeface="Arial"/>
                  </a:endParaRPr>
                </a:p>
              </p:txBody>
            </p:sp>
            <p:sp>
              <p:nvSpPr>
                <p:cNvPr id="19" name="Freeform: Shape 151">
                  <a:extLst>
                    <a:ext uri="{FF2B5EF4-FFF2-40B4-BE49-F238E27FC236}">
                      <a16:creationId xmlns:a16="http://schemas.microsoft.com/office/drawing/2014/main" id="{B4B65F4B-D045-BB0F-0B09-528411CC50B8}"/>
                    </a:ext>
                  </a:extLst>
                </p:cNvPr>
                <p:cNvSpPr/>
                <p:nvPr/>
              </p:nvSpPr>
              <p:spPr>
                <a:xfrm>
                  <a:off x="7404834" y="3157146"/>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defTabSz="1219170">
                    <a:buClr>
                      <a:srgbClr val="000000"/>
                    </a:buClr>
                  </a:pPr>
                  <a:endParaRPr lang="en-US" sz="1867" kern="0" dirty="0">
                    <a:solidFill>
                      <a:schemeClr val="bg1"/>
                    </a:solidFill>
                    <a:latin typeface="+mn-lt"/>
                    <a:cs typeface="Arial"/>
                    <a:sym typeface="Arial"/>
                  </a:endParaRPr>
                </a:p>
              </p:txBody>
            </p:sp>
            <p:sp>
              <p:nvSpPr>
                <p:cNvPr id="20" name="Freeform: Shape 153">
                  <a:extLst>
                    <a:ext uri="{FF2B5EF4-FFF2-40B4-BE49-F238E27FC236}">
                      <a16:creationId xmlns:a16="http://schemas.microsoft.com/office/drawing/2014/main" id="{772AC7A0-0ACE-BD66-4190-800A65DDD771}"/>
                    </a:ext>
                  </a:extLst>
                </p:cNvPr>
                <p:cNvSpPr/>
                <p:nvPr/>
              </p:nvSpPr>
              <p:spPr>
                <a:xfrm>
                  <a:off x="7404834" y="3745158"/>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defTabSz="1219170">
                    <a:buClr>
                      <a:srgbClr val="000000"/>
                    </a:buClr>
                  </a:pPr>
                  <a:endParaRPr lang="en-US" sz="1867" kern="0" dirty="0">
                    <a:solidFill>
                      <a:schemeClr val="bg1"/>
                    </a:solidFill>
                    <a:latin typeface="+mn-lt"/>
                    <a:cs typeface="Arial"/>
                    <a:sym typeface="Arial"/>
                  </a:endParaRPr>
                </a:p>
              </p:txBody>
            </p:sp>
            <p:sp>
              <p:nvSpPr>
                <p:cNvPr id="21" name="Freeform: Shape 156">
                  <a:extLst>
                    <a:ext uri="{FF2B5EF4-FFF2-40B4-BE49-F238E27FC236}">
                      <a16:creationId xmlns:a16="http://schemas.microsoft.com/office/drawing/2014/main" id="{DC92DA4B-00D8-2B86-8DB7-2E954A58D5E9}"/>
                    </a:ext>
                  </a:extLst>
                </p:cNvPr>
                <p:cNvSpPr/>
                <p:nvPr/>
              </p:nvSpPr>
              <p:spPr>
                <a:xfrm>
                  <a:off x="7404834" y="2569134"/>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defTabSz="1219170">
                    <a:buClr>
                      <a:srgbClr val="000000"/>
                    </a:buClr>
                  </a:pPr>
                  <a:endParaRPr lang="en-US" sz="1867" kern="0" dirty="0">
                    <a:solidFill>
                      <a:schemeClr val="bg1"/>
                    </a:solidFill>
                    <a:latin typeface="+mn-lt"/>
                    <a:cs typeface="Arial"/>
                    <a:sym typeface="Arial"/>
                  </a:endParaRPr>
                </a:p>
              </p:txBody>
            </p:sp>
          </p:grpSp>
        </p:grpSp>
        <p:grpSp>
          <p:nvGrpSpPr>
            <p:cNvPr id="7" name="Group 6">
              <a:extLst>
                <a:ext uri="{FF2B5EF4-FFF2-40B4-BE49-F238E27FC236}">
                  <a16:creationId xmlns:a16="http://schemas.microsoft.com/office/drawing/2014/main" id="{98AB2189-F056-5E53-939D-79B946AB274E}"/>
                </a:ext>
              </a:extLst>
            </p:cNvPr>
            <p:cNvGrpSpPr/>
            <p:nvPr/>
          </p:nvGrpSpPr>
          <p:grpSpPr>
            <a:xfrm>
              <a:off x="1748576" y="4274539"/>
              <a:ext cx="3973682" cy="84495"/>
              <a:chOff x="6916287" y="4830991"/>
              <a:chExt cx="4759235" cy="84495"/>
            </a:xfrm>
          </p:grpSpPr>
          <p:sp>
            <p:nvSpPr>
              <p:cNvPr id="8" name="Freeform: Shape 152">
                <a:extLst>
                  <a:ext uri="{FF2B5EF4-FFF2-40B4-BE49-F238E27FC236}">
                    <a16:creationId xmlns:a16="http://schemas.microsoft.com/office/drawing/2014/main" id="{BAAD9D6A-D767-9DAA-D827-3404B43ECEBC}"/>
                  </a:ext>
                </a:extLst>
              </p:cNvPr>
              <p:cNvSpPr/>
              <p:nvPr/>
            </p:nvSpPr>
            <p:spPr>
              <a:xfrm>
                <a:off x="6917330" y="4830991"/>
                <a:ext cx="4750490" cy="84495"/>
              </a:xfrm>
              <a:custGeom>
                <a:avLst/>
                <a:gdLst>
                  <a:gd name="connsiteX0" fmla="*/ 0 w 7678774"/>
                  <a:gd name="connsiteY0" fmla="*/ 0 h 9233"/>
                  <a:gd name="connsiteX1" fmla="*/ 7678775 w 7678774"/>
                  <a:gd name="connsiteY1" fmla="*/ 0 h 9233"/>
                </a:gdLst>
                <a:ahLst/>
                <a:cxnLst>
                  <a:cxn ang="0">
                    <a:pos x="connsiteX0" y="connsiteY0"/>
                  </a:cxn>
                  <a:cxn ang="0">
                    <a:pos x="connsiteX1" y="connsiteY1"/>
                  </a:cxn>
                </a:cxnLst>
                <a:rect l="l" t="t" r="r" b="b"/>
                <a:pathLst>
                  <a:path w="7678774" h="9233">
                    <a:moveTo>
                      <a:pt x="0" y="0"/>
                    </a:moveTo>
                    <a:lnTo>
                      <a:pt x="7678775" y="0"/>
                    </a:lnTo>
                  </a:path>
                </a:pathLst>
              </a:custGeom>
              <a:ln w="28575" cap="sq">
                <a:solidFill>
                  <a:srgbClr val="000000"/>
                </a:solidFill>
                <a:prstDash val="solid"/>
                <a:miter/>
              </a:ln>
            </p:spPr>
            <p:txBody>
              <a:bodyPr wrap="none" rtlCol="0" anchor="ctr"/>
              <a:lstStyle/>
              <a:p>
                <a:pPr defTabSz="1219170">
                  <a:buClr>
                    <a:srgbClr val="000000"/>
                  </a:buClr>
                </a:pPr>
                <a:endParaRPr lang="en-US" sz="1867" kern="0" dirty="0">
                  <a:solidFill>
                    <a:schemeClr val="bg1"/>
                  </a:solidFill>
                  <a:latin typeface="+mn-lt"/>
                  <a:cs typeface="Arial"/>
                  <a:sym typeface="Arial"/>
                </a:endParaRPr>
              </a:p>
            </p:txBody>
          </p:sp>
          <p:grpSp>
            <p:nvGrpSpPr>
              <p:cNvPr id="9" name="Group 8">
                <a:extLst>
                  <a:ext uri="{FF2B5EF4-FFF2-40B4-BE49-F238E27FC236}">
                    <a16:creationId xmlns:a16="http://schemas.microsoft.com/office/drawing/2014/main" id="{9DF4B1E0-43F5-7D77-3483-1181778F05CE}"/>
                  </a:ext>
                </a:extLst>
              </p:cNvPr>
              <p:cNvGrpSpPr/>
              <p:nvPr/>
            </p:nvGrpSpPr>
            <p:grpSpPr>
              <a:xfrm>
                <a:off x="6916287" y="4832322"/>
                <a:ext cx="4759235" cy="72000"/>
                <a:chOff x="6916287" y="4832322"/>
                <a:chExt cx="4759235" cy="72000"/>
              </a:xfrm>
            </p:grpSpPr>
            <p:sp>
              <p:nvSpPr>
                <p:cNvPr id="10" name="Freeform: Shape 149">
                  <a:extLst>
                    <a:ext uri="{FF2B5EF4-FFF2-40B4-BE49-F238E27FC236}">
                      <a16:creationId xmlns:a16="http://schemas.microsoft.com/office/drawing/2014/main" id="{20F7F0E5-441D-A28C-1B0D-249D01972EE6}"/>
                    </a:ext>
                  </a:extLst>
                </p:cNvPr>
                <p:cNvSpPr/>
                <p:nvPr/>
              </p:nvSpPr>
              <p:spPr>
                <a:xfrm rot="16200000">
                  <a:off x="8784751" y="4864470"/>
                  <a:ext cx="72000" cy="7703"/>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defTabSz="1219170">
                    <a:buClr>
                      <a:srgbClr val="000000"/>
                    </a:buClr>
                  </a:pPr>
                  <a:endParaRPr lang="en-US" sz="1867" kern="0" dirty="0">
                    <a:solidFill>
                      <a:schemeClr val="bg1"/>
                    </a:solidFill>
                    <a:latin typeface="+mn-lt"/>
                    <a:cs typeface="Arial"/>
                    <a:sym typeface="Arial"/>
                  </a:endParaRPr>
                </a:p>
              </p:txBody>
            </p:sp>
            <p:sp>
              <p:nvSpPr>
                <p:cNvPr id="11" name="Freeform: Shape 153">
                  <a:extLst>
                    <a:ext uri="{FF2B5EF4-FFF2-40B4-BE49-F238E27FC236}">
                      <a16:creationId xmlns:a16="http://schemas.microsoft.com/office/drawing/2014/main" id="{FA79787D-6BB5-E0D6-85B5-BCE2D95C871A}"/>
                    </a:ext>
                  </a:extLst>
                </p:cNvPr>
                <p:cNvSpPr/>
                <p:nvPr/>
              </p:nvSpPr>
              <p:spPr>
                <a:xfrm rot="16200000">
                  <a:off x="7834445" y="4864470"/>
                  <a:ext cx="72000" cy="7703"/>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defTabSz="1219170">
                    <a:buClr>
                      <a:srgbClr val="000000"/>
                    </a:buClr>
                  </a:pPr>
                  <a:endParaRPr lang="en-US" sz="1867" kern="0" dirty="0">
                    <a:solidFill>
                      <a:schemeClr val="bg1"/>
                    </a:solidFill>
                    <a:latin typeface="+mn-lt"/>
                    <a:cs typeface="Arial"/>
                    <a:sym typeface="Arial"/>
                  </a:endParaRPr>
                </a:p>
              </p:txBody>
            </p:sp>
            <p:sp>
              <p:nvSpPr>
                <p:cNvPr id="12" name="Freeform: Shape 156">
                  <a:extLst>
                    <a:ext uri="{FF2B5EF4-FFF2-40B4-BE49-F238E27FC236}">
                      <a16:creationId xmlns:a16="http://schemas.microsoft.com/office/drawing/2014/main" id="{4778FAAC-D11F-7A7B-618D-E07BDC758093}"/>
                    </a:ext>
                  </a:extLst>
                </p:cNvPr>
                <p:cNvSpPr/>
                <p:nvPr/>
              </p:nvSpPr>
              <p:spPr>
                <a:xfrm rot="16200000">
                  <a:off x="6884139" y="4864470"/>
                  <a:ext cx="72000" cy="7703"/>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defTabSz="1219170">
                    <a:buClr>
                      <a:srgbClr val="000000"/>
                    </a:buClr>
                  </a:pPr>
                  <a:endParaRPr lang="en-US" sz="1867" kern="0" dirty="0">
                    <a:solidFill>
                      <a:schemeClr val="bg1"/>
                    </a:solidFill>
                    <a:latin typeface="+mn-lt"/>
                    <a:cs typeface="Arial"/>
                    <a:sym typeface="Arial"/>
                  </a:endParaRPr>
                </a:p>
              </p:txBody>
            </p:sp>
            <p:sp>
              <p:nvSpPr>
                <p:cNvPr id="13" name="Freeform: Shape 147">
                  <a:extLst>
                    <a:ext uri="{FF2B5EF4-FFF2-40B4-BE49-F238E27FC236}">
                      <a16:creationId xmlns:a16="http://schemas.microsoft.com/office/drawing/2014/main" id="{F89E6B7F-3948-F2DE-D3E4-33A9FB1EBD27}"/>
                    </a:ext>
                  </a:extLst>
                </p:cNvPr>
                <p:cNvSpPr/>
                <p:nvPr/>
              </p:nvSpPr>
              <p:spPr>
                <a:xfrm rot="16200000">
                  <a:off x="9735057" y="4864470"/>
                  <a:ext cx="72000" cy="7703"/>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defTabSz="1219170">
                    <a:buClr>
                      <a:srgbClr val="000000"/>
                    </a:buClr>
                  </a:pPr>
                  <a:endParaRPr lang="en-US" sz="1867" kern="0" dirty="0">
                    <a:solidFill>
                      <a:schemeClr val="bg1"/>
                    </a:solidFill>
                    <a:latin typeface="+mn-lt"/>
                    <a:cs typeface="Arial"/>
                    <a:sym typeface="Arial"/>
                  </a:endParaRPr>
                </a:p>
              </p:txBody>
            </p:sp>
            <p:sp>
              <p:nvSpPr>
                <p:cNvPr id="14" name="Freeform: Shape 147">
                  <a:extLst>
                    <a:ext uri="{FF2B5EF4-FFF2-40B4-BE49-F238E27FC236}">
                      <a16:creationId xmlns:a16="http://schemas.microsoft.com/office/drawing/2014/main" id="{719ABDD6-A2F5-F69D-F6FC-D35DC2D89E0E}"/>
                    </a:ext>
                  </a:extLst>
                </p:cNvPr>
                <p:cNvSpPr/>
                <p:nvPr/>
              </p:nvSpPr>
              <p:spPr>
                <a:xfrm rot="16200000">
                  <a:off x="10685363" y="4864470"/>
                  <a:ext cx="72000" cy="7703"/>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defTabSz="1219170">
                    <a:buClr>
                      <a:srgbClr val="000000"/>
                    </a:buClr>
                  </a:pPr>
                  <a:endParaRPr lang="en-US" sz="1867" kern="0" dirty="0">
                    <a:solidFill>
                      <a:schemeClr val="bg1"/>
                    </a:solidFill>
                    <a:latin typeface="+mn-lt"/>
                    <a:cs typeface="Arial"/>
                    <a:sym typeface="Arial"/>
                  </a:endParaRPr>
                </a:p>
              </p:txBody>
            </p:sp>
            <p:sp>
              <p:nvSpPr>
                <p:cNvPr id="15" name="Freeform: Shape 147">
                  <a:extLst>
                    <a:ext uri="{FF2B5EF4-FFF2-40B4-BE49-F238E27FC236}">
                      <a16:creationId xmlns:a16="http://schemas.microsoft.com/office/drawing/2014/main" id="{F931F9A8-673C-C9BE-35D2-BD9BE18E0E88}"/>
                    </a:ext>
                  </a:extLst>
                </p:cNvPr>
                <p:cNvSpPr/>
                <p:nvPr/>
              </p:nvSpPr>
              <p:spPr>
                <a:xfrm rot="16200000">
                  <a:off x="11635671" y="4864470"/>
                  <a:ext cx="72000" cy="7703"/>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defTabSz="1219170">
                    <a:buClr>
                      <a:srgbClr val="000000"/>
                    </a:buClr>
                  </a:pPr>
                  <a:endParaRPr lang="en-US" sz="1867" kern="0" dirty="0">
                    <a:solidFill>
                      <a:schemeClr val="bg1"/>
                    </a:solidFill>
                    <a:latin typeface="+mn-lt"/>
                    <a:cs typeface="Arial"/>
                    <a:sym typeface="Arial"/>
                  </a:endParaRPr>
                </a:p>
              </p:txBody>
            </p:sp>
          </p:grpSp>
        </p:grpSp>
      </p:grpSp>
      <p:grpSp>
        <p:nvGrpSpPr>
          <p:cNvPr id="22" name="Group 21">
            <a:extLst>
              <a:ext uri="{FF2B5EF4-FFF2-40B4-BE49-F238E27FC236}">
                <a16:creationId xmlns:a16="http://schemas.microsoft.com/office/drawing/2014/main" id="{09FA0FEB-257E-807C-CF05-DC5D21216D68}"/>
              </a:ext>
            </a:extLst>
          </p:cNvPr>
          <p:cNvGrpSpPr/>
          <p:nvPr/>
        </p:nvGrpSpPr>
        <p:grpSpPr>
          <a:xfrm>
            <a:off x="1317394" y="2187447"/>
            <a:ext cx="420308" cy="2040505"/>
            <a:chOff x="1317394" y="2374736"/>
            <a:chExt cx="420308" cy="2040505"/>
          </a:xfrm>
        </p:grpSpPr>
        <p:sp>
          <p:nvSpPr>
            <p:cNvPr id="23" name="TextBox 22">
              <a:extLst>
                <a:ext uri="{FF2B5EF4-FFF2-40B4-BE49-F238E27FC236}">
                  <a16:creationId xmlns:a16="http://schemas.microsoft.com/office/drawing/2014/main" id="{74005A64-A33F-B274-0EC8-A83F8CE10C70}"/>
                </a:ext>
              </a:extLst>
            </p:cNvPr>
            <p:cNvSpPr txBox="1"/>
            <p:nvPr/>
          </p:nvSpPr>
          <p:spPr>
            <a:xfrm>
              <a:off x="1465782" y="4138242"/>
              <a:ext cx="271920" cy="276999"/>
            </a:xfrm>
            <a:prstGeom prst="rect">
              <a:avLst/>
            </a:prstGeom>
            <a:noFill/>
          </p:spPr>
          <p:txBody>
            <a:bodyPr wrap="none" rtlCol="0">
              <a:spAutoFit/>
            </a:bodyPr>
            <a:lstStyle/>
            <a:p>
              <a:pPr algn="r"/>
              <a:r>
                <a:rPr lang="en-US" sz="1200" dirty="0">
                  <a:solidFill>
                    <a:schemeClr val="bg1"/>
                  </a:solidFill>
                  <a:latin typeface="+mn-lt"/>
                  <a:cs typeface="Arial" panose="020B0604020202020204" pitchFamily="34" charset="0"/>
                </a:rPr>
                <a:t>0</a:t>
              </a:r>
            </a:p>
          </p:txBody>
        </p:sp>
        <p:sp>
          <p:nvSpPr>
            <p:cNvPr id="24" name="TextBox 23">
              <a:extLst>
                <a:ext uri="{FF2B5EF4-FFF2-40B4-BE49-F238E27FC236}">
                  <a16:creationId xmlns:a16="http://schemas.microsoft.com/office/drawing/2014/main" id="{F3E88AE7-B189-3631-922A-FEB4F0F6BBA4}"/>
                </a:ext>
              </a:extLst>
            </p:cNvPr>
            <p:cNvSpPr txBox="1"/>
            <p:nvPr/>
          </p:nvSpPr>
          <p:spPr>
            <a:xfrm>
              <a:off x="1317394" y="3550406"/>
              <a:ext cx="420308" cy="276999"/>
            </a:xfrm>
            <a:prstGeom prst="rect">
              <a:avLst/>
            </a:prstGeom>
            <a:noFill/>
          </p:spPr>
          <p:txBody>
            <a:bodyPr wrap="none" rtlCol="0">
              <a:spAutoFit/>
            </a:bodyPr>
            <a:lstStyle/>
            <a:p>
              <a:pPr algn="r"/>
              <a:r>
                <a:rPr lang="en-US" sz="1200" dirty="0">
                  <a:solidFill>
                    <a:schemeClr val="bg1"/>
                  </a:solidFill>
                  <a:latin typeface="+mn-lt"/>
                  <a:cs typeface="Arial" panose="020B0604020202020204" pitchFamily="34" charset="0"/>
                </a:rPr>
                <a:t>100</a:t>
              </a:r>
            </a:p>
          </p:txBody>
        </p:sp>
        <p:sp>
          <p:nvSpPr>
            <p:cNvPr id="25" name="TextBox 24">
              <a:extLst>
                <a:ext uri="{FF2B5EF4-FFF2-40B4-BE49-F238E27FC236}">
                  <a16:creationId xmlns:a16="http://schemas.microsoft.com/office/drawing/2014/main" id="{88D41F91-E646-C022-CBED-AE7A1CE6BA0C}"/>
                </a:ext>
              </a:extLst>
            </p:cNvPr>
            <p:cNvSpPr txBox="1"/>
            <p:nvPr/>
          </p:nvSpPr>
          <p:spPr>
            <a:xfrm>
              <a:off x="1317394" y="2962571"/>
              <a:ext cx="420308" cy="276999"/>
            </a:xfrm>
            <a:prstGeom prst="rect">
              <a:avLst/>
            </a:prstGeom>
            <a:noFill/>
          </p:spPr>
          <p:txBody>
            <a:bodyPr wrap="none" rtlCol="0">
              <a:spAutoFit/>
            </a:bodyPr>
            <a:lstStyle/>
            <a:p>
              <a:pPr algn="r"/>
              <a:r>
                <a:rPr lang="en-US" sz="1200" dirty="0">
                  <a:solidFill>
                    <a:schemeClr val="bg1"/>
                  </a:solidFill>
                  <a:latin typeface="+mn-lt"/>
                  <a:cs typeface="Arial" panose="020B0604020202020204" pitchFamily="34" charset="0"/>
                </a:rPr>
                <a:t>200</a:t>
              </a:r>
            </a:p>
          </p:txBody>
        </p:sp>
        <p:sp>
          <p:nvSpPr>
            <p:cNvPr id="26" name="TextBox 25">
              <a:extLst>
                <a:ext uri="{FF2B5EF4-FFF2-40B4-BE49-F238E27FC236}">
                  <a16:creationId xmlns:a16="http://schemas.microsoft.com/office/drawing/2014/main" id="{B2922E2A-C2CD-DDAC-FD47-10D00357F398}"/>
                </a:ext>
              </a:extLst>
            </p:cNvPr>
            <p:cNvSpPr txBox="1"/>
            <p:nvPr/>
          </p:nvSpPr>
          <p:spPr>
            <a:xfrm>
              <a:off x="1317394" y="2374736"/>
              <a:ext cx="420308" cy="276999"/>
            </a:xfrm>
            <a:prstGeom prst="rect">
              <a:avLst/>
            </a:prstGeom>
            <a:noFill/>
          </p:spPr>
          <p:txBody>
            <a:bodyPr wrap="none" rtlCol="0">
              <a:spAutoFit/>
            </a:bodyPr>
            <a:lstStyle/>
            <a:p>
              <a:pPr algn="r"/>
              <a:r>
                <a:rPr lang="en-US" sz="1200" dirty="0">
                  <a:solidFill>
                    <a:schemeClr val="bg1"/>
                  </a:solidFill>
                  <a:latin typeface="+mn-lt"/>
                  <a:cs typeface="Arial" panose="020B0604020202020204" pitchFamily="34" charset="0"/>
                </a:rPr>
                <a:t>300</a:t>
              </a:r>
            </a:p>
          </p:txBody>
        </p:sp>
      </p:grpSp>
      <p:grpSp>
        <p:nvGrpSpPr>
          <p:cNvPr id="27" name="Group 26">
            <a:extLst>
              <a:ext uri="{FF2B5EF4-FFF2-40B4-BE49-F238E27FC236}">
                <a16:creationId xmlns:a16="http://schemas.microsoft.com/office/drawing/2014/main" id="{040A3784-90FD-B024-B555-8E7948787969}"/>
              </a:ext>
            </a:extLst>
          </p:cNvPr>
          <p:cNvGrpSpPr/>
          <p:nvPr/>
        </p:nvGrpSpPr>
        <p:grpSpPr>
          <a:xfrm>
            <a:off x="4268659" y="3071716"/>
            <a:ext cx="586812" cy="895336"/>
            <a:chOff x="4268659" y="3259005"/>
            <a:chExt cx="586812" cy="895336"/>
          </a:xfrm>
        </p:grpSpPr>
        <p:sp>
          <p:nvSpPr>
            <p:cNvPr id="28" name="Freeform 27">
              <a:extLst>
                <a:ext uri="{FF2B5EF4-FFF2-40B4-BE49-F238E27FC236}">
                  <a16:creationId xmlns:a16="http://schemas.microsoft.com/office/drawing/2014/main" id="{52125AAA-739C-7D0B-0B6E-23BD51C6DE4E}"/>
                </a:ext>
              </a:extLst>
            </p:cNvPr>
            <p:cNvSpPr/>
            <p:nvPr/>
          </p:nvSpPr>
          <p:spPr>
            <a:xfrm>
              <a:off x="4567816" y="3294087"/>
              <a:ext cx="12762" cy="860254"/>
            </a:xfrm>
            <a:custGeom>
              <a:avLst/>
              <a:gdLst>
                <a:gd name="connsiteX0" fmla="*/ 0 w 12762"/>
                <a:gd name="connsiteY0" fmla="*/ 860254 h 860254"/>
                <a:gd name="connsiteX1" fmla="*/ 0 w 12762"/>
                <a:gd name="connsiteY1" fmla="*/ 0 h 860254"/>
              </a:gdLst>
              <a:ahLst/>
              <a:cxnLst>
                <a:cxn ang="0">
                  <a:pos x="connsiteX0" y="connsiteY0"/>
                </a:cxn>
                <a:cxn ang="0">
                  <a:pos x="connsiteX1" y="connsiteY1"/>
                </a:cxn>
              </a:cxnLst>
              <a:rect l="l" t="t" r="r" b="b"/>
              <a:pathLst>
                <a:path w="12762" h="860254">
                  <a:moveTo>
                    <a:pt x="0" y="860254"/>
                  </a:moveTo>
                  <a:lnTo>
                    <a:pt x="0" y="0"/>
                  </a:lnTo>
                </a:path>
              </a:pathLst>
            </a:custGeom>
            <a:ln w="28575" cap="flat">
              <a:solidFill>
                <a:schemeClr val="accent5"/>
              </a:solidFill>
              <a:prstDash val="solid"/>
              <a:miter/>
            </a:ln>
          </p:spPr>
          <p:txBody>
            <a:bodyPr rtlCol="0" anchor="ctr"/>
            <a:lstStyle/>
            <a:p>
              <a:endParaRPr lang="en-US" dirty="0">
                <a:solidFill>
                  <a:schemeClr val="bg1"/>
                </a:solidFill>
                <a:latin typeface="+mn-lt"/>
              </a:endParaRPr>
            </a:p>
          </p:txBody>
        </p:sp>
        <p:sp>
          <p:nvSpPr>
            <p:cNvPr id="29" name="Freeform 28">
              <a:extLst>
                <a:ext uri="{FF2B5EF4-FFF2-40B4-BE49-F238E27FC236}">
                  <a16:creationId xmlns:a16="http://schemas.microsoft.com/office/drawing/2014/main" id="{4E91604A-2EB3-72AA-D848-A0CB7D49EA09}"/>
                </a:ext>
              </a:extLst>
            </p:cNvPr>
            <p:cNvSpPr/>
            <p:nvPr/>
          </p:nvSpPr>
          <p:spPr>
            <a:xfrm>
              <a:off x="4268659" y="3516685"/>
              <a:ext cx="586812" cy="469819"/>
            </a:xfrm>
            <a:custGeom>
              <a:avLst/>
              <a:gdLst>
                <a:gd name="connsiteX0" fmla="*/ 0 w 586812"/>
                <a:gd name="connsiteY0" fmla="*/ 0 h 463757"/>
                <a:gd name="connsiteX1" fmla="*/ 586813 w 586812"/>
                <a:gd name="connsiteY1" fmla="*/ 0 h 463757"/>
                <a:gd name="connsiteX2" fmla="*/ 586813 w 586812"/>
                <a:gd name="connsiteY2" fmla="*/ 463757 h 463757"/>
                <a:gd name="connsiteX3" fmla="*/ 0 w 586812"/>
                <a:gd name="connsiteY3" fmla="*/ 463757 h 463757"/>
              </a:gdLst>
              <a:ahLst/>
              <a:cxnLst>
                <a:cxn ang="0">
                  <a:pos x="connsiteX0" y="connsiteY0"/>
                </a:cxn>
                <a:cxn ang="0">
                  <a:pos x="connsiteX1" y="connsiteY1"/>
                </a:cxn>
                <a:cxn ang="0">
                  <a:pos x="connsiteX2" y="connsiteY2"/>
                </a:cxn>
                <a:cxn ang="0">
                  <a:pos x="connsiteX3" y="connsiteY3"/>
                </a:cxn>
              </a:cxnLst>
              <a:rect l="l" t="t" r="r" b="b"/>
              <a:pathLst>
                <a:path w="586812" h="463757">
                  <a:moveTo>
                    <a:pt x="0" y="0"/>
                  </a:moveTo>
                  <a:lnTo>
                    <a:pt x="586813" y="0"/>
                  </a:lnTo>
                  <a:lnTo>
                    <a:pt x="586813" y="463757"/>
                  </a:lnTo>
                  <a:lnTo>
                    <a:pt x="0" y="463757"/>
                  </a:lnTo>
                  <a:close/>
                </a:path>
              </a:pathLst>
            </a:custGeom>
            <a:solidFill>
              <a:srgbClr val="FFFFFF"/>
            </a:solidFill>
            <a:ln w="19050" cap="flat">
              <a:solidFill>
                <a:schemeClr val="accent5"/>
              </a:solidFill>
              <a:prstDash val="solid"/>
              <a:miter/>
            </a:ln>
          </p:spPr>
          <p:txBody>
            <a:bodyPr rtlCol="0" anchor="ctr"/>
            <a:lstStyle/>
            <a:p>
              <a:endParaRPr lang="en-US" dirty="0">
                <a:solidFill>
                  <a:schemeClr val="bg1"/>
                </a:solidFill>
                <a:latin typeface="+mn-lt"/>
              </a:endParaRPr>
            </a:p>
          </p:txBody>
        </p:sp>
        <p:sp>
          <p:nvSpPr>
            <p:cNvPr id="30" name="Freeform 29">
              <a:extLst>
                <a:ext uri="{FF2B5EF4-FFF2-40B4-BE49-F238E27FC236}">
                  <a16:creationId xmlns:a16="http://schemas.microsoft.com/office/drawing/2014/main" id="{0AB06EB6-B006-3DE8-EC0A-F61B3E3421B3}"/>
                </a:ext>
              </a:extLst>
            </p:cNvPr>
            <p:cNvSpPr/>
            <p:nvPr/>
          </p:nvSpPr>
          <p:spPr>
            <a:xfrm>
              <a:off x="4268659" y="3745225"/>
              <a:ext cx="586812" cy="28645"/>
            </a:xfrm>
            <a:custGeom>
              <a:avLst/>
              <a:gdLst>
                <a:gd name="connsiteX0" fmla="*/ 0 w 586812"/>
                <a:gd name="connsiteY0" fmla="*/ 0 h 28645"/>
                <a:gd name="connsiteX1" fmla="*/ 586813 w 586812"/>
                <a:gd name="connsiteY1" fmla="*/ 0 h 28645"/>
                <a:gd name="connsiteX2" fmla="*/ 586813 w 586812"/>
                <a:gd name="connsiteY2" fmla="*/ 28646 h 28645"/>
                <a:gd name="connsiteX3" fmla="*/ 0 w 586812"/>
                <a:gd name="connsiteY3" fmla="*/ 28646 h 28645"/>
              </a:gdLst>
              <a:ahLst/>
              <a:cxnLst>
                <a:cxn ang="0">
                  <a:pos x="connsiteX0" y="connsiteY0"/>
                </a:cxn>
                <a:cxn ang="0">
                  <a:pos x="connsiteX1" y="connsiteY1"/>
                </a:cxn>
                <a:cxn ang="0">
                  <a:pos x="connsiteX2" y="connsiteY2"/>
                </a:cxn>
                <a:cxn ang="0">
                  <a:pos x="connsiteX3" y="connsiteY3"/>
                </a:cxn>
              </a:cxnLst>
              <a:rect l="l" t="t" r="r" b="b"/>
              <a:pathLst>
                <a:path w="586812" h="28645">
                  <a:moveTo>
                    <a:pt x="0" y="0"/>
                  </a:moveTo>
                  <a:lnTo>
                    <a:pt x="586813" y="0"/>
                  </a:lnTo>
                  <a:lnTo>
                    <a:pt x="586813" y="28646"/>
                  </a:lnTo>
                  <a:lnTo>
                    <a:pt x="0" y="28646"/>
                  </a:lnTo>
                  <a:close/>
                </a:path>
              </a:pathLst>
            </a:custGeom>
            <a:solidFill>
              <a:schemeClr val="accent5"/>
            </a:solidFill>
            <a:ln w="12733" cap="flat">
              <a:noFill/>
              <a:prstDash val="solid"/>
              <a:miter/>
            </a:ln>
          </p:spPr>
          <p:txBody>
            <a:bodyPr rtlCol="0" anchor="ctr"/>
            <a:lstStyle/>
            <a:p>
              <a:endParaRPr lang="en-US" dirty="0">
                <a:solidFill>
                  <a:schemeClr val="bg1"/>
                </a:solidFill>
                <a:latin typeface="+mn-lt"/>
              </a:endParaRPr>
            </a:p>
          </p:txBody>
        </p:sp>
        <p:sp>
          <p:nvSpPr>
            <p:cNvPr id="31" name="Freeform 30">
              <a:extLst>
                <a:ext uri="{FF2B5EF4-FFF2-40B4-BE49-F238E27FC236}">
                  <a16:creationId xmlns:a16="http://schemas.microsoft.com/office/drawing/2014/main" id="{30477300-104E-B9D8-8F1D-F76C101D58D3}"/>
                </a:ext>
              </a:extLst>
            </p:cNvPr>
            <p:cNvSpPr/>
            <p:nvPr/>
          </p:nvSpPr>
          <p:spPr>
            <a:xfrm>
              <a:off x="4539348" y="3259005"/>
              <a:ext cx="70958" cy="70163"/>
            </a:xfrm>
            <a:custGeom>
              <a:avLst/>
              <a:gdLst>
                <a:gd name="connsiteX0" fmla="*/ 70959 w 70958"/>
                <a:gd name="connsiteY0" fmla="*/ 35082 h 70163"/>
                <a:gd name="connsiteX1" fmla="*/ 35479 w 70958"/>
                <a:gd name="connsiteY1" fmla="*/ 70163 h 70163"/>
                <a:gd name="connsiteX2" fmla="*/ 0 w 70958"/>
                <a:gd name="connsiteY2" fmla="*/ 35082 h 70163"/>
                <a:gd name="connsiteX3" fmla="*/ 35479 w 70958"/>
                <a:gd name="connsiteY3" fmla="*/ 0 h 70163"/>
                <a:gd name="connsiteX4" fmla="*/ 70959 w 70958"/>
                <a:gd name="connsiteY4" fmla="*/ 35082 h 70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958" h="70163">
                  <a:moveTo>
                    <a:pt x="70959" y="35082"/>
                  </a:moveTo>
                  <a:cubicBezTo>
                    <a:pt x="70959" y="54456"/>
                    <a:pt x="55074" y="70163"/>
                    <a:pt x="35479" y="70163"/>
                  </a:cubicBezTo>
                  <a:cubicBezTo>
                    <a:pt x="15885" y="70163"/>
                    <a:pt x="0" y="54456"/>
                    <a:pt x="0" y="35082"/>
                  </a:cubicBezTo>
                  <a:cubicBezTo>
                    <a:pt x="0" y="15707"/>
                    <a:pt x="15885" y="0"/>
                    <a:pt x="35479" y="0"/>
                  </a:cubicBezTo>
                  <a:cubicBezTo>
                    <a:pt x="55074" y="0"/>
                    <a:pt x="70959" y="15707"/>
                    <a:pt x="70959" y="35082"/>
                  </a:cubicBezTo>
                  <a:close/>
                </a:path>
              </a:pathLst>
            </a:custGeom>
            <a:solidFill>
              <a:schemeClr val="accent5"/>
            </a:solidFill>
            <a:ln w="12733" cap="flat">
              <a:noFill/>
              <a:prstDash val="solid"/>
              <a:miter/>
            </a:ln>
          </p:spPr>
          <p:txBody>
            <a:bodyPr rtlCol="0" anchor="ctr"/>
            <a:lstStyle/>
            <a:p>
              <a:endParaRPr lang="en-US" dirty="0">
                <a:solidFill>
                  <a:schemeClr val="bg1"/>
                </a:solidFill>
                <a:latin typeface="+mn-lt"/>
              </a:endParaRPr>
            </a:p>
          </p:txBody>
        </p:sp>
      </p:grpSp>
      <p:grpSp>
        <p:nvGrpSpPr>
          <p:cNvPr id="32" name="Group 31">
            <a:extLst>
              <a:ext uri="{FF2B5EF4-FFF2-40B4-BE49-F238E27FC236}">
                <a16:creationId xmlns:a16="http://schemas.microsoft.com/office/drawing/2014/main" id="{F34339B9-18E4-4830-866D-4F6DBCD2B1DB}"/>
              </a:ext>
            </a:extLst>
          </p:cNvPr>
          <p:cNvGrpSpPr/>
          <p:nvPr/>
        </p:nvGrpSpPr>
        <p:grpSpPr>
          <a:xfrm>
            <a:off x="3487731" y="2941592"/>
            <a:ext cx="586812" cy="791983"/>
            <a:chOff x="3487731" y="3128881"/>
            <a:chExt cx="586812" cy="791983"/>
          </a:xfrm>
        </p:grpSpPr>
        <p:sp>
          <p:nvSpPr>
            <p:cNvPr id="33" name="Freeform 32">
              <a:extLst>
                <a:ext uri="{FF2B5EF4-FFF2-40B4-BE49-F238E27FC236}">
                  <a16:creationId xmlns:a16="http://schemas.microsoft.com/office/drawing/2014/main" id="{70B6BBEF-F929-762E-FABE-7E63C7E4FA77}"/>
                </a:ext>
              </a:extLst>
            </p:cNvPr>
            <p:cNvSpPr/>
            <p:nvPr/>
          </p:nvSpPr>
          <p:spPr>
            <a:xfrm>
              <a:off x="3781137" y="3163962"/>
              <a:ext cx="12762" cy="721820"/>
            </a:xfrm>
            <a:custGeom>
              <a:avLst/>
              <a:gdLst>
                <a:gd name="connsiteX0" fmla="*/ 0 w 12762"/>
                <a:gd name="connsiteY0" fmla="*/ 721821 h 721820"/>
                <a:gd name="connsiteX1" fmla="*/ 0 w 12762"/>
                <a:gd name="connsiteY1" fmla="*/ 0 h 721820"/>
              </a:gdLst>
              <a:ahLst/>
              <a:cxnLst>
                <a:cxn ang="0">
                  <a:pos x="connsiteX0" y="connsiteY0"/>
                </a:cxn>
                <a:cxn ang="0">
                  <a:pos x="connsiteX1" y="connsiteY1"/>
                </a:cxn>
              </a:cxnLst>
              <a:rect l="l" t="t" r="r" b="b"/>
              <a:pathLst>
                <a:path w="12762" h="721820">
                  <a:moveTo>
                    <a:pt x="0" y="721821"/>
                  </a:moveTo>
                  <a:lnTo>
                    <a:pt x="0" y="0"/>
                  </a:lnTo>
                </a:path>
              </a:pathLst>
            </a:custGeom>
            <a:ln w="28575" cap="flat">
              <a:solidFill>
                <a:schemeClr val="accent4"/>
              </a:solidFill>
              <a:prstDash val="solid"/>
              <a:miter/>
            </a:ln>
          </p:spPr>
          <p:txBody>
            <a:bodyPr rtlCol="0" anchor="ctr"/>
            <a:lstStyle/>
            <a:p>
              <a:endParaRPr lang="en-US" dirty="0">
                <a:solidFill>
                  <a:schemeClr val="bg1"/>
                </a:solidFill>
                <a:latin typeface="+mn-lt"/>
              </a:endParaRPr>
            </a:p>
          </p:txBody>
        </p:sp>
        <p:sp>
          <p:nvSpPr>
            <p:cNvPr id="34" name="Freeform 33">
              <a:extLst>
                <a:ext uri="{FF2B5EF4-FFF2-40B4-BE49-F238E27FC236}">
                  <a16:creationId xmlns:a16="http://schemas.microsoft.com/office/drawing/2014/main" id="{81BE32E3-096C-3B07-4CEF-A754CE8F6E65}"/>
                </a:ext>
              </a:extLst>
            </p:cNvPr>
            <p:cNvSpPr/>
            <p:nvPr/>
          </p:nvSpPr>
          <p:spPr>
            <a:xfrm>
              <a:off x="3487731" y="3246810"/>
              <a:ext cx="586812" cy="300021"/>
            </a:xfrm>
            <a:custGeom>
              <a:avLst/>
              <a:gdLst>
                <a:gd name="connsiteX0" fmla="*/ 0 w 586812"/>
                <a:gd name="connsiteY0" fmla="*/ 0 h 297183"/>
                <a:gd name="connsiteX1" fmla="*/ 586813 w 586812"/>
                <a:gd name="connsiteY1" fmla="*/ 0 h 297183"/>
                <a:gd name="connsiteX2" fmla="*/ 586813 w 586812"/>
                <a:gd name="connsiteY2" fmla="*/ 297183 h 297183"/>
                <a:gd name="connsiteX3" fmla="*/ 0 w 586812"/>
                <a:gd name="connsiteY3" fmla="*/ 297183 h 297183"/>
              </a:gdLst>
              <a:ahLst/>
              <a:cxnLst>
                <a:cxn ang="0">
                  <a:pos x="connsiteX0" y="connsiteY0"/>
                </a:cxn>
                <a:cxn ang="0">
                  <a:pos x="connsiteX1" y="connsiteY1"/>
                </a:cxn>
                <a:cxn ang="0">
                  <a:pos x="connsiteX2" y="connsiteY2"/>
                </a:cxn>
                <a:cxn ang="0">
                  <a:pos x="connsiteX3" y="connsiteY3"/>
                </a:cxn>
              </a:cxnLst>
              <a:rect l="l" t="t" r="r" b="b"/>
              <a:pathLst>
                <a:path w="586812" h="297183">
                  <a:moveTo>
                    <a:pt x="0" y="0"/>
                  </a:moveTo>
                  <a:lnTo>
                    <a:pt x="586813" y="0"/>
                  </a:lnTo>
                  <a:lnTo>
                    <a:pt x="586813" y="297183"/>
                  </a:lnTo>
                  <a:lnTo>
                    <a:pt x="0" y="297183"/>
                  </a:lnTo>
                  <a:close/>
                </a:path>
              </a:pathLst>
            </a:custGeom>
            <a:solidFill>
              <a:srgbClr val="FFFFFF"/>
            </a:solidFill>
            <a:ln w="19050" cap="flat">
              <a:solidFill>
                <a:schemeClr val="accent4"/>
              </a:solidFill>
              <a:prstDash val="solid"/>
              <a:miter/>
            </a:ln>
          </p:spPr>
          <p:txBody>
            <a:bodyPr rtlCol="0" anchor="ctr"/>
            <a:lstStyle/>
            <a:p>
              <a:endParaRPr lang="en-US" dirty="0">
                <a:solidFill>
                  <a:schemeClr val="bg1"/>
                </a:solidFill>
                <a:latin typeface="+mn-lt"/>
              </a:endParaRPr>
            </a:p>
          </p:txBody>
        </p:sp>
        <p:sp>
          <p:nvSpPr>
            <p:cNvPr id="35" name="Freeform 34">
              <a:extLst>
                <a:ext uri="{FF2B5EF4-FFF2-40B4-BE49-F238E27FC236}">
                  <a16:creationId xmlns:a16="http://schemas.microsoft.com/office/drawing/2014/main" id="{09B6C9E0-AE76-FA24-99B3-8FECAA4BFEC4}"/>
                </a:ext>
              </a:extLst>
            </p:cNvPr>
            <p:cNvSpPr/>
            <p:nvPr/>
          </p:nvSpPr>
          <p:spPr>
            <a:xfrm>
              <a:off x="3487731" y="3338108"/>
              <a:ext cx="586812" cy="28645"/>
            </a:xfrm>
            <a:custGeom>
              <a:avLst/>
              <a:gdLst>
                <a:gd name="connsiteX0" fmla="*/ 0 w 586812"/>
                <a:gd name="connsiteY0" fmla="*/ 0 h 28645"/>
                <a:gd name="connsiteX1" fmla="*/ 586813 w 586812"/>
                <a:gd name="connsiteY1" fmla="*/ 0 h 28645"/>
                <a:gd name="connsiteX2" fmla="*/ 586813 w 586812"/>
                <a:gd name="connsiteY2" fmla="*/ 28646 h 28645"/>
                <a:gd name="connsiteX3" fmla="*/ 0 w 586812"/>
                <a:gd name="connsiteY3" fmla="*/ 28646 h 28645"/>
              </a:gdLst>
              <a:ahLst/>
              <a:cxnLst>
                <a:cxn ang="0">
                  <a:pos x="connsiteX0" y="connsiteY0"/>
                </a:cxn>
                <a:cxn ang="0">
                  <a:pos x="connsiteX1" y="connsiteY1"/>
                </a:cxn>
                <a:cxn ang="0">
                  <a:pos x="connsiteX2" y="connsiteY2"/>
                </a:cxn>
                <a:cxn ang="0">
                  <a:pos x="connsiteX3" y="connsiteY3"/>
                </a:cxn>
              </a:cxnLst>
              <a:rect l="l" t="t" r="r" b="b"/>
              <a:pathLst>
                <a:path w="586812" h="28645">
                  <a:moveTo>
                    <a:pt x="0" y="0"/>
                  </a:moveTo>
                  <a:lnTo>
                    <a:pt x="586813" y="0"/>
                  </a:lnTo>
                  <a:lnTo>
                    <a:pt x="586813" y="28646"/>
                  </a:lnTo>
                  <a:lnTo>
                    <a:pt x="0" y="28646"/>
                  </a:lnTo>
                  <a:close/>
                </a:path>
              </a:pathLst>
            </a:custGeom>
            <a:solidFill>
              <a:schemeClr val="accent4"/>
            </a:solidFill>
            <a:ln w="12733" cap="flat">
              <a:noFill/>
              <a:prstDash val="solid"/>
              <a:miter/>
            </a:ln>
          </p:spPr>
          <p:txBody>
            <a:bodyPr rtlCol="0" anchor="ctr"/>
            <a:lstStyle/>
            <a:p>
              <a:endParaRPr lang="en-US" dirty="0">
                <a:solidFill>
                  <a:schemeClr val="bg1"/>
                </a:solidFill>
                <a:latin typeface="+mn-lt"/>
              </a:endParaRPr>
            </a:p>
          </p:txBody>
        </p:sp>
        <p:grpSp>
          <p:nvGrpSpPr>
            <p:cNvPr id="36" name="Graphic 56">
              <a:extLst>
                <a:ext uri="{FF2B5EF4-FFF2-40B4-BE49-F238E27FC236}">
                  <a16:creationId xmlns:a16="http://schemas.microsoft.com/office/drawing/2014/main" id="{0D0B5E5B-6A6A-D132-233B-59FCEE007E1F}"/>
                </a:ext>
              </a:extLst>
            </p:cNvPr>
            <p:cNvGrpSpPr/>
            <p:nvPr/>
          </p:nvGrpSpPr>
          <p:grpSpPr>
            <a:xfrm>
              <a:off x="3740297" y="3128881"/>
              <a:ext cx="90740" cy="791983"/>
              <a:chOff x="9460161" y="3184071"/>
              <a:chExt cx="90740" cy="791983"/>
            </a:xfrm>
            <a:solidFill>
              <a:srgbClr val="000000"/>
            </a:solidFill>
          </p:grpSpPr>
          <p:sp>
            <p:nvSpPr>
              <p:cNvPr id="37" name="Freeform 36">
                <a:extLst>
                  <a:ext uri="{FF2B5EF4-FFF2-40B4-BE49-F238E27FC236}">
                    <a16:creationId xmlns:a16="http://schemas.microsoft.com/office/drawing/2014/main" id="{0E6FC646-260C-27DE-D7B5-9D5DA7989C93}"/>
                  </a:ext>
                </a:extLst>
              </p:cNvPr>
              <p:cNvSpPr/>
              <p:nvPr/>
            </p:nvSpPr>
            <p:spPr>
              <a:xfrm>
                <a:off x="9471903" y="3184071"/>
                <a:ext cx="70958" cy="70163"/>
              </a:xfrm>
              <a:custGeom>
                <a:avLst/>
                <a:gdLst>
                  <a:gd name="connsiteX0" fmla="*/ 70959 w 70958"/>
                  <a:gd name="connsiteY0" fmla="*/ 35082 h 70163"/>
                  <a:gd name="connsiteX1" fmla="*/ 35479 w 70958"/>
                  <a:gd name="connsiteY1" fmla="*/ 70163 h 70163"/>
                  <a:gd name="connsiteX2" fmla="*/ 0 w 70958"/>
                  <a:gd name="connsiteY2" fmla="*/ 35082 h 70163"/>
                  <a:gd name="connsiteX3" fmla="*/ 35479 w 70958"/>
                  <a:gd name="connsiteY3" fmla="*/ 0 h 70163"/>
                  <a:gd name="connsiteX4" fmla="*/ 70959 w 70958"/>
                  <a:gd name="connsiteY4" fmla="*/ 35082 h 70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958" h="70163">
                    <a:moveTo>
                      <a:pt x="70959" y="35082"/>
                    </a:moveTo>
                    <a:cubicBezTo>
                      <a:pt x="70959" y="54456"/>
                      <a:pt x="55074" y="70163"/>
                      <a:pt x="35479" y="70163"/>
                    </a:cubicBezTo>
                    <a:cubicBezTo>
                      <a:pt x="15885" y="70163"/>
                      <a:pt x="0" y="54456"/>
                      <a:pt x="0" y="35082"/>
                    </a:cubicBezTo>
                    <a:cubicBezTo>
                      <a:pt x="0" y="15707"/>
                      <a:pt x="15885" y="0"/>
                      <a:pt x="35479" y="0"/>
                    </a:cubicBezTo>
                    <a:cubicBezTo>
                      <a:pt x="55074" y="0"/>
                      <a:pt x="70959" y="15707"/>
                      <a:pt x="70959" y="35082"/>
                    </a:cubicBezTo>
                    <a:close/>
                  </a:path>
                </a:pathLst>
              </a:custGeom>
              <a:solidFill>
                <a:schemeClr val="accent4"/>
              </a:solidFill>
              <a:ln w="12733" cap="flat">
                <a:noFill/>
                <a:prstDash val="solid"/>
                <a:miter/>
              </a:ln>
            </p:spPr>
            <p:txBody>
              <a:bodyPr rtlCol="0" anchor="ctr"/>
              <a:lstStyle/>
              <a:p>
                <a:endParaRPr lang="en-US" dirty="0">
                  <a:solidFill>
                    <a:schemeClr val="bg1"/>
                  </a:solidFill>
                  <a:latin typeface="+mn-lt"/>
                </a:endParaRPr>
              </a:p>
            </p:txBody>
          </p:sp>
          <p:sp>
            <p:nvSpPr>
              <p:cNvPr id="38" name="Freeform 37">
                <a:extLst>
                  <a:ext uri="{FF2B5EF4-FFF2-40B4-BE49-F238E27FC236}">
                    <a16:creationId xmlns:a16="http://schemas.microsoft.com/office/drawing/2014/main" id="{EFBD85E2-8435-663A-AEF3-653A198B0B52}"/>
                  </a:ext>
                </a:extLst>
              </p:cNvPr>
              <p:cNvSpPr/>
              <p:nvPr/>
            </p:nvSpPr>
            <p:spPr>
              <a:xfrm>
                <a:off x="9460161" y="3294237"/>
                <a:ext cx="70958" cy="70163"/>
              </a:xfrm>
              <a:custGeom>
                <a:avLst/>
                <a:gdLst>
                  <a:gd name="connsiteX0" fmla="*/ 70959 w 70958"/>
                  <a:gd name="connsiteY0" fmla="*/ 35082 h 70163"/>
                  <a:gd name="connsiteX1" fmla="*/ 35479 w 70958"/>
                  <a:gd name="connsiteY1" fmla="*/ 70163 h 70163"/>
                  <a:gd name="connsiteX2" fmla="*/ 0 w 70958"/>
                  <a:gd name="connsiteY2" fmla="*/ 35082 h 70163"/>
                  <a:gd name="connsiteX3" fmla="*/ 35479 w 70958"/>
                  <a:gd name="connsiteY3" fmla="*/ 0 h 70163"/>
                  <a:gd name="connsiteX4" fmla="*/ 70959 w 70958"/>
                  <a:gd name="connsiteY4" fmla="*/ 35082 h 70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958" h="70163">
                    <a:moveTo>
                      <a:pt x="70959" y="35082"/>
                    </a:moveTo>
                    <a:cubicBezTo>
                      <a:pt x="70959" y="54456"/>
                      <a:pt x="55074" y="70163"/>
                      <a:pt x="35479" y="70163"/>
                    </a:cubicBezTo>
                    <a:cubicBezTo>
                      <a:pt x="15885" y="70163"/>
                      <a:pt x="0" y="54456"/>
                      <a:pt x="0" y="35082"/>
                    </a:cubicBezTo>
                    <a:cubicBezTo>
                      <a:pt x="0" y="15707"/>
                      <a:pt x="15885" y="0"/>
                      <a:pt x="35479" y="0"/>
                    </a:cubicBezTo>
                    <a:cubicBezTo>
                      <a:pt x="55074" y="0"/>
                      <a:pt x="70959" y="15707"/>
                      <a:pt x="70959" y="35082"/>
                    </a:cubicBezTo>
                    <a:close/>
                  </a:path>
                </a:pathLst>
              </a:custGeom>
              <a:solidFill>
                <a:schemeClr val="accent4"/>
              </a:solidFill>
              <a:ln w="12733" cap="flat">
                <a:noFill/>
                <a:prstDash val="solid"/>
                <a:miter/>
              </a:ln>
            </p:spPr>
            <p:txBody>
              <a:bodyPr rtlCol="0" anchor="ctr"/>
              <a:lstStyle/>
              <a:p>
                <a:endParaRPr lang="en-US" dirty="0">
                  <a:solidFill>
                    <a:schemeClr val="bg1"/>
                  </a:solidFill>
                  <a:latin typeface="+mn-lt"/>
                </a:endParaRPr>
              </a:p>
            </p:txBody>
          </p:sp>
          <p:sp>
            <p:nvSpPr>
              <p:cNvPr id="39" name="Freeform 38">
                <a:extLst>
                  <a:ext uri="{FF2B5EF4-FFF2-40B4-BE49-F238E27FC236}">
                    <a16:creationId xmlns:a16="http://schemas.microsoft.com/office/drawing/2014/main" id="{C6B66692-6601-812A-AE7D-CB8FEEBD7F33}"/>
                  </a:ext>
                </a:extLst>
              </p:cNvPr>
              <p:cNvSpPr/>
              <p:nvPr/>
            </p:nvSpPr>
            <p:spPr>
              <a:xfrm>
                <a:off x="9465522" y="3448444"/>
                <a:ext cx="70958" cy="70163"/>
              </a:xfrm>
              <a:custGeom>
                <a:avLst/>
                <a:gdLst>
                  <a:gd name="connsiteX0" fmla="*/ 70959 w 70958"/>
                  <a:gd name="connsiteY0" fmla="*/ 35082 h 70163"/>
                  <a:gd name="connsiteX1" fmla="*/ 35479 w 70958"/>
                  <a:gd name="connsiteY1" fmla="*/ 70163 h 70163"/>
                  <a:gd name="connsiteX2" fmla="*/ 0 w 70958"/>
                  <a:gd name="connsiteY2" fmla="*/ 35082 h 70163"/>
                  <a:gd name="connsiteX3" fmla="*/ 35479 w 70958"/>
                  <a:gd name="connsiteY3" fmla="*/ 0 h 70163"/>
                  <a:gd name="connsiteX4" fmla="*/ 70959 w 70958"/>
                  <a:gd name="connsiteY4" fmla="*/ 35082 h 70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958" h="70163">
                    <a:moveTo>
                      <a:pt x="70959" y="35082"/>
                    </a:moveTo>
                    <a:cubicBezTo>
                      <a:pt x="70959" y="54456"/>
                      <a:pt x="55074" y="70163"/>
                      <a:pt x="35479" y="70163"/>
                    </a:cubicBezTo>
                    <a:cubicBezTo>
                      <a:pt x="15885" y="70163"/>
                      <a:pt x="0" y="54456"/>
                      <a:pt x="0" y="35082"/>
                    </a:cubicBezTo>
                    <a:cubicBezTo>
                      <a:pt x="0" y="15707"/>
                      <a:pt x="15885" y="0"/>
                      <a:pt x="35479" y="0"/>
                    </a:cubicBezTo>
                    <a:cubicBezTo>
                      <a:pt x="55074" y="0"/>
                      <a:pt x="70959" y="15707"/>
                      <a:pt x="70959" y="35082"/>
                    </a:cubicBezTo>
                    <a:close/>
                  </a:path>
                </a:pathLst>
              </a:custGeom>
              <a:solidFill>
                <a:schemeClr val="accent4"/>
              </a:solidFill>
              <a:ln w="12733" cap="flat">
                <a:noFill/>
                <a:prstDash val="solid"/>
                <a:miter/>
              </a:ln>
            </p:spPr>
            <p:txBody>
              <a:bodyPr rtlCol="0" anchor="ctr"/>
              <a:lstStyle/>
              <a:p>
                <a:endParaRPr lang="en-US" dirty="0">
                  <a:solidFill>
                    <a:schemeClr val="bg1"/>
                  </a:solidFill>
                  <a:latin typeface="+mn-lt"/>
                </a:endParaRPr>
              </a:p>
            </p:txBody>
          </p:sp>
          <p:sp>
            <p:nvSpPr>
              <p:cNvPr id="40" name="Freeform 39">
                <a:extLst>
                  <a:ext uri="{FF2B5EF4-FFF2-40B4-BE49-F238E27FC236}">
                    <a16:creationId xmlns:a16="http://schemas.microsoft.com/office/drawing/2014/main" id="{33631CCA-6C0F-3374-4C92-58F27EA6320D}"/>
                  </a:ext>
                </a:extLst>
              </p:cNvPr>
              <p:cNvSpPr/>
              <p:nvPr/>
            </p:nvSpPr>
            <p:spPr>
              <a:xfrm>
                <a:off x="9479943" y="3905891"/>
                <a:ext cx="70958" cy="70163"/>
              </a:xfrm>
              <a:custGeom>
                <a:avLst/>
                <a:gdLst>
                  <a:gd name="connsiteX0" fmla="*/ 70959 w 70958"/>
                  <a:gd name="connsiteY0" fmla="*/ 35082 h 70163"/>
                  <a:gd name="connsiteX1" fmla="*/ 35479 w 70958"/>
                  <a:gd name="connsiteY1" fmla="*/ 70163 h 70163"/>
                  <a:gd name="connsiteX2" fmla="*/ 0 w 70958"/>
                  <a:gd name="connsiteY2" fmla="*/ 35082 h 70163"/>
                  <a:gd name="connsiteX3" fmla="*/ 35479 w 70958"/>
                  <a:gd name="connsiteY3" fmla="*/ 0 h 70163"/>
                  <a:gd name="connsiteX4" fmla="*/ 70959 w 70958"/>
                  <a:gd name="connsiteY4" fmla="*/ 35082 h 70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958" h="70163">
                    <a:moveTo>
                      <a:pt x="70959" y="35082"/>
                    </a:moveTo>
                    <a:cubicBezTo>
                      <a:pt x="70959" y="54456"/>
                      <a:pt x="55074" y="70163"/>
                      <a:pt x="35479" y="70163"/>
                    </a:cubicBezTo>
                    <a:cubicBezTo>
                      <a:pt x="15885" y="70163"/>
                      <a:pt x="0" y="54456"/>
                      <a:pt x="0" y="35082"/>
                    </a:cubicBezTo>
                    <a:cubicBezTo>
                      <a:pt x="0" y="15707"/>
                      <a:pt x="15885" y="0"/>
                      <a:pt x="35479" y="0"/>
                    </a:cubicBezTo>
                    <a:cubicBezTo>
                      <a:pt x="55074" y="0"/>
                      <a:pt x="70959" y="15707"/>
                      <a:pt x="70959" y="35082"/>
                    </a:cubicBezTo>
                    <a:close/>
                  </a:path>
                </a:pathLst>
              </a:custGeom>
              <a:solidFill>
                <a:schemeClr val="accent4"/>
              </a:solidFill>
              <a:ln w="12733" cap="flat">
                <a:noFill/>
                <a:prstDash val="solid"/>
                <a:miter/>
              </a:ln>
            </p:spPr>
            <p:txBody>
              <a:bodyPr rtlCol="0" anchor="ctr"/>
              <a:lstStyle/>
              <a:p>
                <a:endParaRPr lang="en-US" dirty="0">
                  <a:solidFill>
                    <a:schemeClr val="bg1"/>
                  </a:solidFill>
                  <a:latin typeface="+mn-lt"/>
                </a:endParaRPr>
              </a:p>
            </p:txBody>
          </p:sp>
        </p:grpSp>
      </p:grpSp>
      <p:sp>
        <p:nvSpPr>
          <p:cNvPr id="42" name="Freeform 41">
            <a:extLst>
              <a:ext uri="{FF2B5EF4-FFF2-40B4-BE49-F238E27FC236}">
                <a16:creationId xmlns:a16="http://schemas.microsoft.com/office/drawing/2014/main" id="{B73D81D6-0BA6-1D19-731B-BB29E2C861BA}"/>
              </a:ext>
            </a:extLst>
          </p:cNvPr>
          <p:cNvSpPr/>
          <p:nvPr/>
        </p:nvSpPr>
        <p:spPr>
          <a:xfrm>
            <a:off x="3002738" y="3183345"/>
            <a:ext cx="45719" cy="515147"/>
          </a:xfrm>
          <a:custGeom>
            <a:avLst/>
            <a:gdLst>
              <a:gd name="connsiteX0" fmla="*/ 0 w 12762"/>
              <a:gd name="connsiteY0" fmla="*/ 721821 h 721820"/>
              <a:gd name="connsiteX1" fmla="*/ 0 w 12762"/>
              <a:gd name="connsiteY1" fmla="*/ 0 h 721820"/>
            </a:gdLst>
            <a:ahLst/>
            <a:cxnLst>
              <a:cxn ang="0">
                <a:pos x="connsiteX0" y="connsiteY0"/>
              </a:cxn>
              <a:cxn ang="0">
                <a:pos x="connsiteX1" y="connsiteY1"/>
              </a:cxn>
            </a:cxnLst>
            <a:rect l="l" t="t" r="r" b="b"/>
            <a:pathLst>
              <a:path w="12762" h="721820">
                <a:moveTo>
                  <a:pt x="0" y="721821"/>
                </a:moveTo>
                <a:lnTo>
                  <a:pt x="0" y="0"/>
                </a:lnTo>
              </a:path>
            </a:pathLst>
          </a:custGeom>
          <a:ln w="28575" cap="flat">
            <a:solidFill>
              <a:srgbClr val="E1471D"/>
            </a:solidFill>
            <a:prstDash val="solid"/>
            <a:miter/>
          </a:ln>
        </p:spPr>
        <p:txBody>
          <a:bodyPr rtlCol="0" anchor="ctr"/>
          <a:lstStyle/>
          <a:p>
            <a:endParaRPr lang="en-US" dirty="0">
              <a:solidFill>
                <a:schemeClr val="bg1"/>
              </a:solidFill>
              <a:latin typeface="+mn-lt"/>
            </a:endParaRPr>
          </a:p>
        </p:txBody>
      </p:sp>
      <p:sp>
        <p:nvSpPr>
          <p:cNvPr id="53" name="Freeform 52">
            <a:extLst>
              <a:ext uri="{FF2B5EF4-FFF2-40B4-BE49-F238E27FC236}">
                <a16:creationId xmlns:a16="http://schemas.microsoft.com/office/drawing/2014/main" id="{1C4C370D-59E6-41BA-523C-2071E9A9B879}"/>
              </a:ext>
            </a:extLst>
          </p:cNvPr>
          <p:cNvSpPr/>
          <p:nvPr/>
        </p:nvSpPr>
        <p:spPr>
          <a:xfrm>
            <a:off x="2702591" y="3379606"/>
            <a:ext cx="586812" cy="117485"/>
          </a:xfrm>
          <a:custGeom>
            <a:avLst/>
            <a:gdLst>
              <a:gd name="connsiteX0" fmla="*/ 0 w 586812"/>
              <a:gd name="connsiteY0" fmla="*/ 0 h 117485"/>
              <a:gd name="connsiteX1" fmla="*/ 586813 w 586812"/>
              <a:gd name="connsiteY1" fmla="*/ 0 h 117485"/>
              <a:gd name="connsiteX2" fmla="*/ 586813 w 586812"/>
              <a:gd name="connsiteY2" fmla="*/ 117485 h 117485"/>
              <a:gd name="connsiteX3" fmla="*/ 0 w 586812"/>
              <a:gd name="connsiteY3" fmla="*/ 117485 h 117485"/>
            </a:gdLst>
            <a:ahLst/>
            <a:cxnLst>
              <a:cxn ang="0">
                <a:pos x="connsiteX0" y="connsiteY0"/>
              </a:cxn>
              <a:cxn ang="0">
                <a:pos x="connsiteX1" y="connsiteY1"/>
              </a:cxn>
              <a:cxn ang="0">
                <a:pos x="connsiteX2" y="connsiteY2"/>
              </a:cxn>
              <a:cxn ang="0">
                <a:pos x="connsiteX3" y="connsiteY3"/>
              </a:cxn>
            </a:cxnLst>
            <a:rect l="l" t="t" r="r" b="b"/>
            <a:pathLst>
              <a:path w="586812" h="117485">
                <a:moveTo>
                  <a:pt x="0" y="0"/>
                </a:moveTo>
                <a:lnTo>
                  <a:pt x="586813" y="0"/>
                </a:lnTo>
                <a:lnTo>
                  <a:pt x="586813" y="117485"/>
                </a:lnTo>
                <a:lnTo>
                  <a:pt x="0" y="117485"/>
                </a:lnTo>
                <a:close/>
              </a:path>
            </a:pathLst>
          </a:custGeom>
          <a:solidFill>
            <a:srgbClr val="FFFFFF"/>
          </a:solidFill>
          <a:ln w="19050" cap="flat">
            <a:solidFill>
              <a:srgbClr val="E1471D"/>
            </a:solidFill>
            <a:prstDash val="solid"/>
            <a:miter/>
          </a:ln>
        </p:spPr>
        <p:txBody>
          <a:bodyPr rtlCol="0" anchor="ctr"/>
          <a:lstStyle/>
          <a:p>
            <a:endParaRPr lang="en-US" dirty="0">
              <a:solidFill>
                <a:schemeClr val="bg1"/>
              </a:solidFill>
              <a:latin typeface="+mn-lt"/>
            </a:endParaRPr>
          </a:p>
        </p:txBody>
      </p:sp>
      <p:sp>
        <p:nvSpPr>
          <p:cNvPr id="54" name="Freeform 53">
            <a:extLst>
              <a:ext uri="{FF2B5EF4-FFF2-40B4-BE49-F238E27FC236}">
                <a16:creationId xmlns:a16="http://schemas.microsoft.com/office/drawing/2014/main" id="{41E15CDD-6807-738E-75DA-9F375CAE14DC}"/>
              </a:ext>
            </a:extLst>
          </p:cNvPr>
          <p:cNvSpPr/>
          <p:nvPr/>
        </p:nvSpPr>
        <p:spPr>
          <a:xfrm>
            <a:off x="2702591" y="3454438"/>
            <a:ext cx="586812" cy="42653"/>
          </a:xfrm>
          <a:custGeom>
            <a:avLst/>
            <a:gdLst>
              <a:gd name="connsiteX0" fmla="*/ 0 w 586812"/>
              <a:gd name="connsiteY0" fmla="*/ 0 h 42653"/>
              <a:gd name="connsiteX1" fmla="*/ 586813 w 586812"/>
              <a:gd name="connsiteY1" fmla="*/ 0 h 42653"/>
              <a:gd name="connsiteX2" fmla="*/ 586813 w 586812"/>
              <a:gd name="connsiteY2" fmla="*/ 42653 h 42653"/>
              <a:gd name="connsiteX3" fmla="*/ 0 w 586812"/>
              <a:gd name="connsiteY3" fmla="*/ 42653 h 42653"/>
            </a:gdLst>
            <a:ahLst/>
            <a:cxnLst>
              <a:cxn ang="0">
                <a:pos x="connsiteX0" y="connsiteY0"/>
              </a:cxn>
              <a:cxn ang="0">
                <a:pos x="connsiteX1" y="connsiteY1"/>
              </a:cxn>
              <a:cxn ang="0">
                <a:pos x="connsiteX2" y="connsiteY2"/>
              </a:cxn>
              <a:cxn ang="0">
                <a:pos x="connsiteX3" y="connsiteY3"/>
              </a:cxn>
            </a:cxnLst>
            <a:rect l="l" t="t" r="r" b="b"/>
            <a:pathLst>
              <a:path w="586812" h="42653">
                <a:moveTo>
                  <a:pt x="0" y="0"/>
                </a:moveTo>
                <a:lnTo>
                  <a:pt x="586813" y="0"/>
                </a:lnTo>
                <a:lnTo>
                  <a:pt x="586813" y="42653"/>
                </a:lnTo>
                <a:lnTo>
                  <a:pt x="0" y="42653"/>
                </a:lnTo>
                <a:close/>
              </a:path>
            </a:pathLst>
          </a:custGeom>
          <a:solidFill>
            <a:srgbClr val="E1471D"/>
          </a:solidFill>
          <a:ln w="12733" cap="flat">
            <a:solidFill>
              <a:srgbClr val="E1471D"/>
            </a:solidFill>
            <a:prstDash val="solid"/>
            <a:miter/>
          </a:ln>
        </p:spPr>
        <p:txBody>
          <a:bodyPr rtlCol="0" anchor="ctr"/>
          <a:lstStyle/>
          <a:p>
            <a:endParaRPr lang="en-US" dirty="0">
              <a:solidFill>
                <a:schemeClr val="bg1"/>
              </a:solidFill>
              <a:latin typeface="+mn-lt"/>
            </a:endParaRPr>
          </a:p>
        </p:txBody>
      </p:sp>
      <p:grpSp>
        <p:nvGrpSpPr>
          <p:cNvPr id="44" name="Graphic 56">
            <a:extLst>
              <a:ext uri="{FF2B5EF4-FFF2-40B4-BE49-F238E27FC236}">
                <a16:creationId xmlns:a16="http://schemas.microsoft.com/office/drawing/2014/main" id="{8EBBFEC1-26F5-175E-4363-30FEC8D90492}"/>
              </a:ext>
            </a:extLst>
          </p:cNvPr>
          <p:cNvGrpSpPr/>
          <p:nvPr/>
        </p:nvGrpSpPr>
        <p:grpSpPr>
          <a:xfrm>
            <a:off x="2960518" y="3175931"/>
            <a:ext cx="85379" cy="532406"/>
            <a:chOff x="8680382" y="3418410"/>
            <a:chExt cx="85379" cy="532406"/>
          </a:xfrm>
          <a:solidFill>
            <a:srgbClr val="E1471D"/>
          </a:solidFill>
        </p:grpSpPr>
        <p:sp>
          <p:nvSpPr>
            <p:cNvPr id="45" name="Freeform 44">
              <a:extLst>
                <a:ext uri="{FF2B5EF4-FFF2-40B4-BE49-F238E27FC236}">
                  <a16:creationId xmlns:a16="http://schemas.microsoft.com/office/drawing/2014/main" id="{DA73D6C8-1A2E-9F04-16B3-C2BADC73E2D4}"/>
                </a:ext>
              </a:extLst>
            </p:cNvPr>
            <p:cNvSpPr/>
            <p:nvPr/>
          </p:nvSpPr>
          <p:spPr>
            <a:xfrm>
              <a:off x="8686763" y="3531857"/>
              <a:ext cx="70958" cy="70163"/>
            </a:xfrm>
            <a:custGeom>
              <a:avLst/>
              <a:gdLst>
                <a:gd name="connsiteX0" fmla="*/ 70959 w 70958"/>
                <a:gd name="connsiteY0" fmla="*/ 35082 h 70163"/>
                <a:gd name="connsiteX1" fmla="*/ 35479 w 70958"/>
                <a:gd name="connsiteY1" fmla="*/ 70163 h 70163"/>
                <a:gd name="connsiteX2" fmla="*/ 0 w 70958"/>
                <a:gd name="connsiteY2" fmla="*/ 35081 h 70163"/>
                <a:gd name="connsiteX3" fmla="*/ 35479 w 70958"/>
                <a:gd name="connsiteY3" fmla="*/ 0 h 70163"/>
                <a:gd name="connsiteX4" fmla="*/ 70959 w 70958"/>
                <a:gd name="connsiteY4" fmla="*/ 35082 h 70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958" h="70163">
                  <a:moveTo>
                    <a:pt x="70959" y="35082"/>
                  </a:moveTo>
                  <a:cubicBezTo>
                    <a:pt x="70959" y="54456"/>
                    <a:pt x="55074" y="70163"/>
                    <a:pt x="35479" y="70163"/>
                  </a:cubicBezTo>
                  <a:cubicBezTo>
                    <a:pt x="15885" y="70163"/>
                    <a:pt x="0" y="54456"/>
                    <a:pt x="0" y="35081"/>
                  </a:cubicBezTo>
                  <a:cubicBezTo>
                    <a:pt x="0" y="15707"/>
                    <a:pt x="15885" y="0"/>
                    <a:pt x="35479" y="0"/>
                  </a:cubicBezTo>
                  <a:cubicBezTo>
                    <a:pt x="55074" y="0"/>
                    <a:pt x="70959" y="15706"/>
                    <a:pt x="70959" y="35082"/>
                  </a:cubicBezTo>
                  <a:close/>
                </a:path>
              </a:pathLst>
            </a:custGeom>
            <a:grpFill/>
            <a:ln w="12733" cap="flat">
              <a:noFill/>
              <a:prstDash val="solid"/>
              <a:miter/>
            </a:ln>
          </p:spPr>
          <p:txBody>
            <a:bodyPr rtlCol="0" anchor="ctr"/>
            <a:lstStyle/>
            <a:p>
              <a:endParaRPr lang="en-US" dirty="0">
                <a:solidFill>
                  <a:schemeClr val="bg1"/>
                </a:solidFill>
                <a:latin typeface="+mn-lt"/>
              </a:endParaRPr>
            </a:p>
          </p:txBody>
        </p:sp>
        <p:sp>
          <p:nvSpPr>
            <p:cNvPr id="46" name="Freeform 45">
              <a:extLst>
                <a:ext uri="{FF2B5EF4-FFF2-40B4-BE49-F238E27FC236}">
                  <a16:creationId xmlns:a16="http://schemas.microsoft.com/office/drawing/2014/main" id="{636F6CC9-9883-EA6E-6ADB-7385F909F7D5}"/>
                </a:ext>
              </a:extLst>
            </p:cNvPr>
            <p:cNvSpPr/>
            <p:nvPr/>
          </p:nvSpPr>
          <p:spPr>
            <a:xfrm>
              <a:off x="8686763" y="3418410"/>
              <a:ext cx="70958" cy="70163"/>
            </a:xfrm>
            <a:custGeom>
              <a:avLst/>
              <a:gdLst>
                <a:gd name="connsiteX0" fmla="*/ 70959 w 70958"/>
                <a:gd name="connsiteY0" fmla="*/ 35082 h 70163"/>
                <a:gd name="connsiteX1" fmla="*/ 35479 w 70958"/>
                <a:gd name="connsiteY1" fmla="*/ 70163 h 70163"/>
                <a:gd name="connsiteX2" fmla="*/ 0 w 70958"/>
                <a:gd name="connsiteY2" fmla="*/ 35082 h 70163"/>
                <a:gd name="connsiteX3" fmla="*/ 35479 w 70958"/>
                <a:gd name="connsiteY3" fmla="*/ 0 h 70163"/>
                <a:gd name="connsiteX4" fmla="*/ 70959 w 70958"/>
                <a:gd name="connsiteY4" fmla="*/ 35082 h 70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958" h="70163">
                  <a:moveTo>
                    <a:pt x="70959" y="35082"/>
                  </a:moveTo>
                  <a:cubicBezTo>
                    <a:pt x="70959" y="54456"/>
                    <a:pt x="55074" y="70163"/>
                    <a:pt x="35479" y="70163"/>
                  </a:cubicBezTo>
                  <a:cubicBezTo>
                    <a:pt x="15885" y="70163"/>
                    <a:pt x="0" y="54457"/>
                    <a:pt x="0" y="35082"/>
                  </a:cubicBezTo>
                  <a:cubicBezTo>
                    <a:pt x="0" y="15707"/>
                    <a:pt x="15885" y="0"/>
                    <a:pt x="35479" y="0"/>
                  </a:cubicBezTo>
                  <a:cubicBezTo>
                    <a:pt x="55074" y="0"/>
                    <a:pt x="70959" y="15707"/>
                    <a:pt x="70959" y="35082"/>
                  </a:cubicBezTo>
                  <a:close/>
                </a:path>
              </a:pathLst>
            </a:custGeom>
            <a:grpFill/>
            <a:ln w="12733" cap="flat">
              <a:noFill/>
              <a:prstDash val="solid"/>
              <a:miter/>
            </a:ln>
          </p:spPr>
          <p:txBody>
            <a:bodyPr rtlCol="0" anchor="ctr"/>
            <a:lstStyle/>
            <a:p>
              <a:endParaRPr lang="en-US" dirty="0">
                <a:solidFill>
                  <a:schemeClr val="bg1"/>
                </a:solidFill>
                <a:latin typeface="+mn-lt"/>
              </a:endParaRPr>
            </a:p>
          </p:txBody>
        </p:sp>
        <p:sp>
          <p:nvSpPr>
            <p:cNvPr id="47" name="Freeform 46">
              <a:extLst>
                <a:ext uri="{FF2B5EF4-FFF2-40B4-BE49-F238E27FC236}">
                  <a16:creationId xmlns:a16="http://schemas.microsoft.com/office/drawing/2014/main" id="{97F46443-CA02-7E6F-F3C8-074D989E70E8}"/>
                </a:ext>
              </a:extLst>
            </p:cNvPr>
            <p:cNvSpPr/>
            <p:nvPr/>
          </p:nvSpPr>
          <p:spPr>
            <a:xfrm>
              <a:off x="8686763" y="3591672"/>
              <a:ext cx="70958" cy="70163"/>
            </a:xfrm>
            <a:custGeom>
              <a:avLst/>
              <a:gdLst>
                <a:gd name="connsiteX0" fmla="*/ 70959 w 70958"/>
                <a:gd name="connsiteY0" fmla="*/ 35082 h 70163"/>
                <a:gd name="connsiteX1" fmla="*/ 35479 w 70958"/>
                <a:gd name="connsiteY1" fmla="*/ 70163 h 70163"/>
                <a:gd name="connsiteX2" fmla="*/ 0 w 70958"/>
                <a:gd name="connsiteY2" fmla="*/ 35082 h 70163"/>
                <a:gd name="connsiteX3" fmla="*/ 35479 w 70958"/>
                <a:gd name="connsiteY3" fmla="*/ 0 h 70163"/>
                <a:gd name="connsiteX4" fmla="*/ 70959 w 70958"/>
                <a:gd name="connsiteY4" fmla="*/ 35082 h 70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958" h="70163">
                  <a:moveTo>
                    <a:pt x="70959" y="35082"/>
                  </a:moveTo>
                  <a:cubicBezTo>
                    <a:pt x="70959" y="54457"/>
                    <a:pt x="55074" y="70163"/>
                    <a:pt x="35479" y="70163"/>
                  </a:cubicBezTo>
                  <a:cubicBezTo>
                    <a:pt x="15885" y="70163"/>
                    <a:pt x="0" y="54457"/>
                    <a:pt x="0" y="35082"/>
                  </a:cubicBezTo>
                  <a:cubicBezTo>
                    <a:pt x="0" y="15707"/>
                    <a:pt x="15885" y="0"/>
                    <a:pt x="35479" y="0"/>
                  </a:cubicBezTo>
                  <a:cubicBezTo>
                    <a:pt x="55074" y="0"/>
                    <a:pt x="70959" y="15707"/>
                    <a:pt x="70959" y="35082"/>
                  </a:cubicBezTo>
                  <a:close/>
                </a:path>
              </a:pathLst>
            </a:custGeom>
            <a:grpFill/>
            <a:ln w="12733" cap="flat">
              <a:noFill/>
              <a:prstDash val="solid"/>
              <a:miter/>
            </a:ln>
          </p:spPr>
          <p:txBody>
            <a:bodyPr rtlCol="0" anchor="ctr"/>
            <a:lstStyle/>
            <a:p>
              <a:endParaRPr lang="en-US" dirty="0">
                <a:solidFill>
                  <a:schemeClr val="bg1"/>
                </a:solidFill>
                <a:latin typeface="+mn-lt"/>
              </a:endParaRPr>
            </a:p>
          </p:txBody>
        </p:sp>
        <p:sp>
          <p:nvSpPr>
            <p:cNvPr id="48" name="Freeform 47">
              <a:extLst>
                <a:ext uri="{FF2B5EF4-FFF2-40B4-BE49-F238E27FC236}">
                  <a16:creationId xmlns:a16="http://schemas.microsoft.com/office/drawing/2014/main" id="{9ECBF446-84F2-A619-096F-1D36B7D5F275}"/>
                </a:ext>
              </a:extLst>
            </p:cNvPr>
            <p:cNvSpPr/>
            <p:nvPr/>
          </p:nvSpPr>
          <p:spPr>
            <a:xfrm>
              <a:off x="8680382" y="3641013"/>
              <a:ext cx="70958" cy="70163"/>
            </a:xfrm>
            <a:custGeom>
              <a:avLst/>
              <a:gdLst>
                <a:gd name="connsiteX0" fmla="*/ 70959 w 70958"/>
                <a:gd name="connsiteY0" fmla="*/ 35082 h 70163"/>
                <a:gd name="connsiteX1" fmla="*/ 35479 w 70958"/>
                <a:gd name="connsiteY1" fmla="*/ 70163 h 70163"/>
                <a:gd name="connsiteX2" fmla="*/ 0 w 70958"/>
                <a:gd name="connsiteY2" fmla="*/ 35082 h 70163"/>
                <a:gd name="connsiteX3" fmla="*/ 35479 w 70958"/>
                <a:gd name="connsiteY3" fmla="*/ 0 h 70163"/>
                <a:gd name="connsiteX4" fmla="*/ 70959 w 70958"/>
                <a:gd name="connsiteY4" fmla="*/ 35082 h 70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958" h="70163">
                  <a:moveTo>
                    <a:pt x="70959" y="35082"/>
                  </a:moveTo>
                  <a:cubicBezTo>
                    <a:pt x="70959" y="54457"/>
                    <a:pt x="55074" y="70163"/>
                    <a:pt x="35479" y="70163"/>
                  </a:cubicBezTo>
                  <a:cubicBezTo>
                    <a:pt x="15885" y="70163"/>
                    <a:pt x="0" y="54457"/>
                    <a:pt x="0" y="35082"/>
                  </a:cubicBezTo>
                  <a:cubicBezTo>
                    <a:pt x="0" y="15707"/>
                    <a:pt x="15885" y="0"/>
                    <a:pt x="35479" y="0"/>
                  </a:cubicBezTo>
                  <a:cubicBezTo>
                    <a:pt x="55074" y="0"/>
                    <a:pt x="70959" y="15707"/>
                    <a:pt x="70959" y="35082"/>
                  </a:cubicBezTo>
                  <a:close/>
                </a:path>
              </a:pathLst>
            </a:custGeom>
            <a:grpFill/>
            <a:ln w="12733" cap="flat">
              <a:noFill/>
              <a:prstDash val="solid"/>
              <a:miter/>
            </a:ln>
          </p:spPr>
          <p:txBody>
            <a:bodyPr rtlCol="0" anchor="ctr"/>
            <a:lstStyle/>
            <a:p>
              <a:endParaRPr lang="en-US" dirty="0">
                <a:solidFill>
                  <a:schemeClr val="bg1"/>
                </a:solidFill>
                <a:latin typeface="+mn-lt"/>
              </a:endParaRPr>
            </a:p>
          </p:txBody>
        </p:sp>
        <p:sp>
          <p:nvSpPr>
            <p:cNvPr id="49" name="Freeform 48">
              <a:extLst>
                <a:ext uri="{FF2B5EF4-FFF2-40B4-BE49-F238E27FC236}">
                  <a16:creationId xmlns:a16="http://schemas.microsoft.com/office/drawing/2014/main" id="{63314B00-D019-0525-F2D3-D46F67CB30ED}"/>
                </a:ext>
              </a:extLst>
            </p:cNvPr>
            <p:cNvSpPr/>
            <p:nvPr/>
          </p:nvSpPr>
          <p:spPr>
            <a:xfrm>
              <a:off x="8686763" y="3695024"/>
              <a:ext cx="70958" cy="70163"/>
            </a:xfrm>
            <a:custGeom>
              <a:avLst/>
              <a:gdLst>
                <a:gd name="connsiteX0" fmla="*/ 70959 w 70958"/>
                <a:gd name="connsiteY0" fmla="*/ 35082 h 70163"/>
                <a:gd name="connsiteX1" fmla="*/ 35479 w 70958"/>
                <a:gd name="connsiteY1" fmla="*/ 70163 h 70163"/>
                <a:gd name="connsiteX2" fmla="*/ 0 w 70958"/>
                <a:gd name="connsiteY2" fmla="*/ 35082 h 70163"/>
                <a:gd name="connsiteX3" fmla="*/ 35479 w 70958"/>
                <a:gd name="connsiteY3" fmla="*/ 0 h 70163"/>
                <a:gd name="connsiteX4" fmla="*/ 70959 w 70958"/>
                <a:gd name="connsiteY4" fmla="*/ 35082 h 70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958" h="70163">
                  <a:moveTo>
                    <a:pt x="70959" y="35082"/>
                  </a:moveTo>
                  <a:cubicBezTo>
                    <a:pt x="70959" y="54456"/>
                    <a:pt x="55074" y="70163"/>
                    <a:pt x="35479" y="70163"/>
                  </a:cubicBezTo>
                  <a:cubicBezTo>
                    <a:pt x="15885" y="70163"/>
                    <a:pt x="0" y="54456"/>
                    <a:pt x="0" y="35082"/>
                  </a:cubicBezTo>
                  <a:cubicBezTo>
                    <a:pt x="0" y="15707"/>
                    <a:pt x="15885" y="0"/>
                    <a:pt x="35479" y="0"/>
                  </a:cubicBezTo>
                  <a:cubicBezTo>
                    <a:pt x="55074" y="0"/>
                    <a:pt x="70959" y="15707"/>
                    <a:pt x="70959" y="35082"/>
                  </a:cubicBezTo>
                  <a:close/>
                </a:path>
              </a:pathLst>
            </a:custGeom>
            <a:grpFill/>
            <a:ln w="12733" cap="flat">
              <a:noFill/>
              <a:prstDash val="solid"/>
              <a:miter/>
            </a:ln>
          </p:spPr>
          <p:txBody>
            <a:bodyPr rtlCol="0" anchor="ctr"/>
            <a:lstStyle/>
            <a:p>
              <a:endParaRPr lang="en-US" dirty="0">
                <a:solidFill>
                  <a:schemeClr val="bg1"/>
                </a:solidFill>
                <a:latin typeface="+mn-lt"/>
              </a:endParaRPr>
            </a:p>
          </p:txBody>
        </p:sp>
        <p:sp>
          <p:nvSpPr>
            <p:cNvPr id="50" name="Freeform 49">
              <a:extLst>
                <a:ext uri="{FF2B5EF4-FFF2-40B4-BE49-F238E27FC236}">
                  <a16:creationId xmlns:a16="http://schemas.microsoft.com/office/drawing/2014/main" id="{3200C5C6-EC6F-0583-A66C-42994713A087}"/>
                </a:ext>
              </a:extLst>
            </p:cNvPr>
            <p:cNvSpPr/>
            <p:nvPr/>
          </p:nvSpPr>
          <p:spPr>
            <a:xfrm>
              <a:off x="8680382" y="3704488"/>
              <a:ext cx="70958" cy="70163"/>
            </a:xfrm>
            <a:custGeom>
              <a:avLst/>
              <a:gdLst>
                <a:gd name="connsiteX0" fmla="*/ 70959 w 70958"/>
                <a:gd name="connsiteY0" fmla="*/ 35082 h 70163"/>
                <a:gd name="connsiteX1" fmla="*/ 35479 w 70958"/>
                <a:gd name="connsiteY1" fmla="*/ 70163 h 70163"/>
                <a:gd name="connsiteX2" fmla="*/ 0 w 70958"/>
                <a:gd name="connsiteY2" fmla="*/ 35082 h 70163"/>
                <a:gd name="connsiteX3" fmla="*/ 35479 w 70958"/>
                <a:gd name="connsiteY3" fmla="*/ 0 h 70163"/>
                <a:gd name="connsiteX4" fmla="*/ 70959 w 70958"/>
                <a:gd name="connsiteY4" fmla="*/ 35082 h 70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958" h="70163">
                  <a:moveTo>
                    <a:pt x="70959" y="35082"/>
                  </a:moveTo>
                  <a:cubicBezTo>
                    <a:pt x="70959" y="54456"/>
                    <a:pt x="55074" y="70163"/>
                    <a:pt x="35479" y="70163"/>
                  </a:cubicBezTo>
                  <a:cubicBezTo>
                    <a:pt x="15885" y="70163"/>
                    <a:pt x="0" y="54456"/>
                    <a:pt x="0" y="35082"/>
                  </a:cubicBezTo>
                  <a:cubicBezTo>
                    <a:pt x="0" y="15707"/>
                    <a:pt x="15885" y="0"/>
                    <a:pt x="35479" y="0"/>
                  </a:cubicBezTo>
                  <a:cubicBezTo>
                    <a:pt x="55074" y="0"/>
                    <a:pt x="70959" y="15707"/>
                    <a:pt x="70959" y="35082"/>
                  </a:cubicBezTo>
                  <a:close/>
                </a:path>
              </a:pathLst>
            </a:custGeom>
            <a:grpFill/>
            <a:ln w="12733" cap="flat">
              <a:noFill/>
              <a:prstDash val="solid"/>
              <a:miter/>
            </a:ln>
          </p:spPr>
          <p:txBody>
            <a:bodyPr rtlCol="0" anchor="ctr"/>
            <a:lstStyle/>
            <a:p>
              <a:endParaRPr lang="en-US" dirty="0">
                <a:solidFill>
                  <a:schemeClr val="bg1"/>
                </a:solidFill>
                <a:latin typeface="+mn-lt"/>
              </a:endParaRPr>
            </a:p>
          </p:txBody>
        </p:sp>
        <p:sp>
          <p:nvSpPr>
            <p:cNvPr id="51" name="Freeform 50">
              <a:extLst>
                <a:ext uri="{FF2B5EF4-FFF2-40B4-BE49-F238E27FC236}">
                  <a16:creationId xmlns:a16="http://schemas.microsoft.com/office/drawing/2014/main" id="{7D821E03-8161-F33A-6572-429E2ECF54EA}"/>
                </a:ext>
              </a:extLst>
            </p:cNvPr>
            <p:cNvSpPr/>
            <p:nvPr/>
          </p:nvSpPr>
          <p:spPr>
            <a:xfrm>
              <a:off x="8680382" y="3767332"/>
              <a:ext cx="70958" cy="70163"/>
            </a:xfrm>
            <a:custGeom>
              <a:avLst/>
              <a:gdLst>
                <a:gd name="connsiteX0" fmla="*/ 70959 w 70958"/>
                <a:gd name="connsiteY0" fmla="*/ 35082 h 70163"/>
                <a:gd name="connsiteX1" fmla="*/ 35479 w 70958"/>
                <a:gd name="connsiteY1" fmla="*/ 70163 h 70163"/>
                <a:gd name="connsiteX2" fmla="*/ 0 w 70958"/>
                <a:gd name="connsiteY2" fmla="*/ 35082 h 70163"/>
                <a:gd name="connsiteX3" fmla="*/ 35479 w 70958"/>
                <a:gd name="connsiteY3" fmla="*/ 0 h 70163"/>
                <a:gd name="connsiteX4" fmla="*/ 70959 w 70958"/>
                <a:gd name="connsiteY4" fmla="*/ 35082 h 70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958" h="70163">
                  <a:moveTo>
                    <a:pt x="70959" y="35082"/>
                  </a:moveTo>
                  <a:cubicBezTo>
                    <a:pt x="70959" y="54456"/>
                    <a:pt x="55074" y="70163"/>
                    <a:pt x="35479" y="70163"/>
                  </a:cubicBezTo>
                  <a:cubicBezTo>
                    <a:pt x="15885" y="70163"/>
                    <a:pt x="0" y="54456"/>
                    <a:pt x="0" y="35082"/>
                  </a:cubicBezTo>
                  <a:cubicBezTo>
                    <a:pt x="0" y="15707"/>
                    <a:pt x="15885" y="0"/>
                    <a:pt x="35479" y="0"/>
                  </a:cubicBezTo>
                  <a:cubicBezTo>
                    <a:pt x="55074" y="0"/>
                    <a:pt x="70959" y="15707"/>
                    <a:pt x="70959" y="35082"/>
                  </a:cubicBezTo>
                  <a:close/>
                </a:path>
              </a:pathLst>
            </a:custGeom>
            <a:grpFill/>
            <a:ln w="12733" cap="flat">
              <a:noFill/>
              <a:prstDash val="solid"/>
              <a:miter/>
            </a:ln>
          </p:spPr>
          <p:txBody>
            <a:bodyPr rtlCol="0" anchor="ctr"/>
            <a:lstStyle/>
            <a:p>
              <a:endParaRPr lang="en-US" dirty="0">
                <a:solidFill>
                  <a:schemeClr val="bg1"/>
                </a:solidFill>
                <a:latin typeface="+mn-lt"/>
              </a:endParaRPr>
            </a:p>
          </p:txBody>
        </p:sp>
        <p:sp>
          <p:nvSpPr>
            <p:cNvPr id="52" name="Freeform 51">
              <a:extLst>
                <a:ext uri="{FF2B5EF4-FFF2-40B4-BE49-F238E27FC236}">
                  <a16:creationId xmlns:a16="http://schemas.microsoft.com/office/drawing/2014/main" id="{C6633EF2-31FD-38CB-87D7-DF8C22E16634}"/>
                </a:ext>
              </a:extLst>
            </p:cNvPr>
            <p:cNvSpPr/>
            <p:nvPr/>
          </p:nvSpPr>
          <p:spPr>
            <a:xfrm>
              <a:off x="8694803" y="3880653"/>
              <a:ext cx="70958" cy="70163"/>
            </a:xfrm>
            <a:custGeom>
              <a:avLst/>
              <a:gdLst>
                <a:gd name="connsiteX0" fmla="*/ 70959 w 70958"/>
                <a:gd name="connsiteY0" fmla="*/ 35082 h 70163"/>
                <a:gd name="connsiteX1" fmla="*/ 35479 w 70958"/>
                <a:gd name="connsiteY1" fmla="*/ 70163 h 70163"/>
                <a:gd name="connsiteX2" fmla="*/ 0 w 70958"/>
                <a:gd name="connsiteY2" fmla="*/ 35082 h 70163"/>
                <a:gd name="connsiteX3" fmla="*/ 35479 w 70958"/>
                <a:gd name="connsiteY3" fmla="*/ 0 h 70163"/>
                <a:gd name="connsiteX4" fmla="*/ 70959 w 70958"/>
                <a:gd name="connsiteY4" fmla="*/ 35082 h 70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958" h="70163">
                  <a:moveTo>
                    <a:pt x="70959" y="35082"/>
                  </a:moveTo>
                  <a:cubicBezTo>
                    <a:pt x="70959" y="54456"/>
                    <a:pt x="55074" y="70163"/>
                    <a:pt x="35479" y="70163"/>
                  </a:cubicBezTo>
                  <a:cubicBezTo>
                    <a:pt x="15885" y="70163"/>
                    <a:pt x="0" y="54456"/>
                    <a:pt x="0" y="35082"/>
                  </a:cubicBezTo>
                  <a:cubicBezTo>
                    <a:pt x="0" y="15707"/>
                    <a:pt x="15885" y="0"/>
                    <a:pt x="35479" y="0"/>
                  </a:cubicBezTo>
                  <a:cubicBezTo>
                    <a:pt x="55074" y="0"/>
                    <a:pt x="70959" y="15707"/>
                    <a:pt x="70959" y="35082"/>
                  </a:cubicBezTo>
                  <a:close/>
                </a:path>
              </a:pathLst>
            </a:custGeom>
            <a:grpFill/>
            <a:ln w="12733" cap="flat">
              <a:noFill/>
              <a:prstDash val="solid"/>
              <a:miter/>
            </a:ln>
          </p:spPr>
          <p:txBody>
            <a:bodyPr rtlCol="0" anchor="ctr"/>
            <a:lstStyle/>
            <a:p>
              <a:endParaRPr lang="en-US" dirty="0">
                <a:solidFill>
                  <a:schemeClr val="bg1"/>
                </a:solidFill>
                <a:latin typeface="+mn-lt"/>
              </a:endParaRPr>
            </a:p>
          </p:txBody>
        </p:sp>
      </p:grpSp>
      <p:grpSp>
        <p:nvGrpSpPr>
          <p:cNvPr id="55" name="Group 54">
            <a:extLst>
              <a:ext uri="{FF2B5EF4-FFF2-40B4-BE49-F238E27FC236}">
                <a16:creationId xmlns:a16="http://schemas.microsoft.com/office/drawing/2014/main" id="{30EA616C-3A87-B666-F1EF-1E0A6924DC23}"/>
              </a:ext>
            </a:extLst>
          </p:cNvPr>
          <p:cNvGrpSpPr/>
          <p:nvPr/>
        </p:nvGrpSpPr>
        <p:grpSpPr>
          <a:xfrm>
            <a:off x="5052394" y="3524475"/>
            <a:ext cx="586812" cy="70163"/>
            <a:chOff x="5052394" y="3711764"/>
            <a:chExt cx="586812" cy="70163"/>
          </a:xfrm>
        </p:grpSpPr>
        <p:sp>
          <p:nvSpPr>
            <p:cNvPr id="56" name="Freeform 55">
              <a:extLst>
                <a:ext uri="{FF2B5EF4-FFF2-40B4-BE49-F238E27FC236}">
                  <a16:creationId xmlns:a16="http://schemas.microsoft.com/office/drawing/2014/main" id="{A1D6DA2D-8F40-3A56-49E1-CD3A739E978B}"/>
                </a:ext>
              </a:extLst>
            </p:cNvPr>
            <p:cNvSpPr/>
            <p:nvPr/>
          </p:nvSpPr>
          <p:spPr>
            <a:xfrm>
              <a:off x="5052394" y="3731828"/>
              <a:ext cx="586812" cy="30286"/>
            </a:xfrm>
            <a:custGeom>
              <a:avLst/>
              <a:gdLst>
                <a:gd name="connsiteX0" fmla="*/ 0 w 586812"/>
                <a:gd name="connsiteY0" fmla="*/ 0 h 30286"/>
                <a:gd name="connsiteX1" fmla="*/ 586813 w 586812"/>
                <a:gd name="connsiteY1" fmla="*/ 0 h 30286"/>
                <a:gd name="connsiteX2" fmla="*/ 586813 w 586812"/>
                <a:gd name="connsiteY2" fmla="*/ 30286 h 30286"/>
                <a:gd name="connsiteX3" fmla="*/ 0 w 586812"/>
                <a:gd name="connsiteY3" fmla="*/ 30286 h 30286"/>
              </a:gdLst>
              <a:ahLst/>
              <a:cxnLst>
                <a:cxn ang="0">
                  <a:pos x="connsiteX0" y="connsiteY0"/>
                </a:cxn>
                <a:cxn ang="0">
                  <a:pos x="connsiteX1" y="connsiteY1"/>
                </a:cxn>
                <a:cxn ang="0">
                  <a:pos x="connsiteX2" y="connsiteY2"/>
                </a:cxn>
                <a:cxn ang="0">
                  <a:pos x="connsiteX3" y="connsiteY3"/>
                </a:cxn>
              </a:cxnLst>
              <a:rect l="l" t="t" r="r" b="b"/>
              <a:pathLst>
                <a:path w="586812" h="30286">
                  <a:moveTo>
                    <a:pt x="0" y="0"/>
                  </a:moveTo>
                  <a:lnTo>
                    <a:pt x="586813" y="0"/>
                  </a:lnTo>
                  <a:lnTo>
                    <a:pt x="586813" y="30286"/>
                  </a:lnTo>
                  <a:lnTo>
                    <a:pt x="0" y="30286"/>
                  </a:lnTo>
                  <a:close/>
                </a:path>
              </a:pathLst>
            </a:custGeom>
            <a:solidFill>
              <a:schemeClr val="accent6"/>
            </a:solidFill>
            <a:ln w="12733" cap="flat">
              <a:noFill/>
              <a:prstDash val="solid"/>
              <a:miter/>
            </a:ln>
          </p:spPr>
          <p:txBody>
            <a:bodyPr rtlCol="0" anchor="ctr"/>
            <a:lstStyle/>
            <a:p>
              <a:endParaRPr lang="en-US" dirty="0">
                <a:solidFill>
                  <a:schemeClr val="bg1"/>
                </a:solidFill>
                <a:latin typeface="+mn-lt"/>
              </a:endParaRPr>
            </a:p>
          </p:txBody>
        </p:sp>
        <p:sp>
          <p:nvSpPr>
            <p:cNvPr id="57" name="Freeform 56">
              <a:extLst>
                <a:ext uri="{FF2B5EF4-FFF2-40B4-BE49-F238E27FC236}">
                  <a16:creationId xmlns:a16="http://schemas.microsoft.com/office/drawing/2014/main" id="{B0E5D448-983D-41AD-AE4E-A5D55F61727F}"/>
                </a:ext>
              </a:extLst>
            </p:cNvPr>
            <p:cNvSpPr/>
            <p:nvPr/>
          </p:nvSpPr>
          <p:spPr>
            <a:xfrm>
              <a:off x="5326657" y="3711764"/>
              <a:ext cx="70958" cy="70163"/>
            </a:xfrm>
            <a:custGeom>
              <a:avLst/>
              <a:gdLst>
                <a:gd name="connsiteX0" fmla="*/ 70959 w 70958"/>
                <a:gd name="connsiteY0" fmla="*/ 35082 h 70163"/>
                <a:gd name="connsiteX1" fmla="*/ 35479 w 70958"/>
                <a:gd name="connsiteY1" fmla="*/ 70163 h 70163"/>
                <a:gd name="connsiteX2" fmla="*/ 0 w 70958"/>
                <a:gd name="connsiteY2" fmla="*/ 35082 h 70163"/>
                <a:gd name="connsiteX3" fmla="*/ 35479 w 70958"/>
                <a:gd name="connsiteY3" fmla="*/ 0 h 70163"/>
                <a:gd name="connsiteX4" fmla="*/ 70959 w 70958"/>
                <a:gd name="connsiteY4" fmla="*/ 35082 h 70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958" h="70163">
                  <a:moveTo>
                    <a:pt x="70959" y="35082"/>
                  </a:moveTo>
                  <a:cubicBezTo>
                    <a:pt x="70959" y="54456"/>
                    <a:pt x="55074" y="70163"/>
                    <a:pt x="35479" y="70163"/>
                  </a:cubicBezTo>
                  <a:cubicBezTo>
                    <a:pt x="15885" y="70163"/>
                    <a:pt x="0" y="54456"/>
                    <a:pt x="0" y="35082"/>
                  </a:cubicBezTo>
                  <a:cubicBezTo>
                    <a:pt x="0" y="15707"/>
                    <a:pt x="15885" y="0"/>
                    <a:pt x="35479" y="0"/>
                  </a:cubicBezTo>
                  <a:cubicBezTo>
                    <a:pt x="55074" y="0"/>
                    <a:pt x="70959" y="15707"/>
                    <a:pt x="70959" y="35082"/>
                  </a:cubicBezTo>
                  <a:close/>
                </a:path>
              </a:pathLst>
            </a:custGeom>
            <a:solidFill>
              <a:schemeClr val="accent6"/>
            </a:solidFill>
            <a:ln w="12733" cap="flat">
              <a:noFill/>
              <a:prstDash val="solid"/>
              <a:miter/>
            </a:ln>
          </p:spPr>
          <p:txBody>
            <a:bodyPr rtlCol="0" anchor="ctr"/>
            <a:lstStyle/>
            <a:p>
              <a:endParaRPr lang="en-US" dirty="0">
                <a:solidFill>
                  <a:schemeClr val="bg1"/>
                </a:solidFill>
                <a:latin typeface="+mn-lt"/>
              </a:endParaRPr>
            </a:p>
          </p:txBody>
        </p:sp>
      </p:grpSp>
      <p:grpSp>
        <p:nvGrpSpPr>
          <p:cNvPr id="58" name="Group 57">
            <a:extLst>
              <a:ext uri="{FF2B5EF4-FFF2-40B4-BE49-F238E27FC236}">
                <a16:creationId xmlns:a16="http://schemas.microsoft.com/office/drawing/2014/main" id="{F99267BF-5AE9-7E4B-7937-4DB0446EB68D}"/>
              </a:ext>
            </a:extLst>
          </p:cNvPr>
          <p:cNvGrpSpPr/>
          <p:nvPr/>
        </p:nvGrpSpPr>
        <p:grpSpPr>
          <a:xfrm>
            <a:off x="1926896" y="3055543"/>
            <a:ext cx="586812" cy="70163"/>
            <a:chOff x="1926896" y="3242832"/>
            <a:chExt cx="586812" cy="70163"/>
          </a:xfrm>
        </p:grpSpPr>
        <p:sp>
          <p:nvSpPr>
            <p:cNvPr id="59" name="Freeform 58">
              <a:extLst>
                <a:ext uri="{FF2B5EF4-FFF2-40B4-BE49-F238E27FC236}">
                  <a16:creationId xmlns:a16="http://schemas.microsoft.com/office/drawing/2014/main" id="{72A888D1-02D9-B3EB-4663-AF71A178FA8E}"/>
                </a:ext>
              </a:extLst>
            </p:cNvPr>
            <p:cNvSpPr/>
            <p:nvPr/>
          </p:nvSpPr>
          <p:spPr>
            <a:xfrm>
              <a:off x="1926896" y="3262771"/>
              <a:ext cx="586812" cy="30286"/>
            </a:xfrm>
            <a:custGeom>
              <a:avLst/>
              <a:gdLst>
                <a:gd name="connsiteX0" fmla="*/ 0 w 586812"/>
                <a:gd name="connsiteY0" fmla="*/ 0 h 30286"/>
                <a:gd name="connsiteX1" fmla="*/ 586813 w 586812"/>
                <a:gd name="connsiteY1" fmla="*/ 0 h 30286"/>
                <a:gd name="connsiteX2" fmla="*/ 586813 w 586812"/>
                <a:gd name="connsiteY2" fmla="*/ 30286 h 30286"/>
                <a:gd name="connsiteX3" fmla="*/ 0 w 586812"/>
                <a:gd name="connsiteY3" fmla="*/ 30286 h 30286"/>
              </a:gdLst>
              <a:ahLst/>
              <a:cxnLst>
                <a:cxn ang="0">
                  <a:pos x="connsiteX0" y="connsiteY0"/>
                </a:cxn>
                <a:cxn ang="0">
                  <a:pos x="connsiteX1" y="connsiteY1"/>
                </a:cxn>
                <a:cxn ang="0">
                  <a:pos x="connsiteX2" y="connsiteY2"/>
                </a:cxn>
                <a:cxn ang="0">
                  <a:pos x="connsiteX3" y="connsiteY3"/>
                </a:cxn>
              </a:cxnLst>
              <a:rect l="l" t="t" r="r" b="b"/>
              <a:pathLst>
                <a:path w="586812" h="30286">
                  <a:moveTo>
                    <a:pt x="0" y="0"/>
                  </a:moveTo>
                  <a:lnTo>
                    <a:pt x="586813" y="0"/>
                  </a:lnTo>
                  <a:lnTo>
                    <a:pt x="586813" y="30286"/>
                  </a:lnTo>
                  <a:lnTo>
                    <a:pt x="0" y="30286"/>
                  </a:lnTo>
                  <a:close/>
                </a:path>
              </a:pathLst>
            </a:custGeom>
            <a:solidFill>
              <a:schemeClr val="accent1"/>
            </a:solidFill>
            <a:ln w="12733" cap="flat">
              <a:noFill/>
              <a:prstDash val="solid"/>
              <a:miter/>
            </a:ln>
          </p:spPr>
          <p:txBody>
            <a:bodyPr rtlCol="0" anchor="ctr"/>
            <a:lstStyle/>
            <a:p>
              <a:endParaRPr lang="en-US" dirty="0">
                <a:solidFill>
                  <a:schemeClr val="bg1"/>
                </a:solidFill>
                <a:latin typeface="+mn-lt"/>
              </a:endParaRPr>
            </a:p>
          </p:txBody>
        </p:sp>
        <p:sp>
          <p:nvSpPr>
            <p:cNvPr id="60" name="Freeform 59">
              <a:extLst>
                <a:ext uri="{FF2B5EF4-FFF2-40B4-BE49-F238E27FC236}">
                  <a16:creationId xmlns:a16="http://schemas.microsoft.com/office/drawing/2014/main" id="{9F324B10-A6B3-2C31-F983-483F246D2A23}"/>
                </a:ext>
              </a:extLst>
            </p:cNvPr>
            <p:cNvSpPr/>
            <p:nvPr/>
          </p:nvSpPr>
          <p:spPr>
            <a:xfrm>
              <a:off x="2201286" y="3242832"/>
              <a:ext cx="70958" cy="70163"/>
            </a:xfrm>
            <a:custGeom>
              <a:avLst/>
              <a:gdLst>
                <a:gd name="connsiteX0" fmla="*/ 70959 w 70958"/>
                <a:gd name="connsiteY0" fmla="*/ 35082 h 70163"/>
                <a:gd name="connsiteX1" fmla="*/ 35479 w 70958"/>
                <a:gd name="connsiteY1" fmla="*/ 70163 h 70163"/>
                <a:gd name="connsiteX2" fmla="*/ 0 w 70958"/>
                <a:gd name="connsiteY2" fmla="*/ 35082 h 70163"/>
                <a:gd name="connsiteX3" fmla="*/ 35479 w 70958"/>
                <a:gd name="connsiteY3" fmla="*/ 0 h 70163"/>
                <a:gd name="connsiteX4" fmla="*/ 70959 w 70958"/>
                <a:gd name="connsiteY4" fmla="*/ 35082 h 70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958" h="70163">
                  <a:moveTo>
                    <a:pt x="70959" y="35082"/>
                  </a:moveTo>
                  <a:cubicBezTo>
                    <a:pt x="70959" y="54456"/>
                    <a:pt x="55074" y="70163"/>
                    <a:pt x="35479" y="70163"/>
                  </a:cubicBezTo>
                  <a:cubicBezTo>
                    <a:pt x="15885" y="70163"/>
                    <a:pt x="0" y="54456"/>
                    <a:pt x="0" y="35082"/>
                  </a:cubicBezTo>
                  <a:cubicBezTo>
                    <a:pt x="0" y="15707"/>
                    <a:pt x="15885" y="0"/>
                    <a:pt x="35479" y="0"/>
                  </a:cubicBezTo>
                  <a:cubicBezTo>
                    <a:pt x="55074" y="0"/>
                    <a:pt x="70959" y="15707"/>
                    <a:pt x="70959" y="35082"/>
                  </a:cubicBezTo>
                  <a:close/>
                </a:path>
              </a:pathLst>
            </a:custGeom>
            <a:solidFill>
              <a:schemeClr val="accent1"/>
            </a:solidFill>
            <a:ln w="12733" cap="flat">
              <a:noFill/>
              <a:prstDash val="solid"/>
              <a:miter/>
            </a:ln>
          </p:spPr>
          <p:txBody>
            <a:bodyPr rtlCol="0" anchor="ctr"/>
            <a:lstStyle/>
            <a:p>
              <a:endParaRPr lang="en-US" dirty="0">
                <a:solidFill>
                  <a:schemeClr val="bg1"/>
                </a:solidFill>
                <a:latin typeface="+mn-lt"/>
              </a:endParaRPr>
            </a:p>
          </p:txBody>
        </p:sp>
      </p:grpSp>
      <p:graphicFrame>
        <p:nvGraphicFramePr>
          <p:cNvPr id="61" name="Group 3">
            <a:extLst>
              <a:ext uri="{FF2B5EF4-FFF2-40B4-BE49-F238E27FC236}">
                <a16:creationId xmlns:a16="http://schemas.microsoft.com/office/drawing/2014/main" id="{57BC6389-88F9-CD25-4BBF-6A7B166099D9}"/>
              </a:ext>
            </a:extLst>
          </p:cNvPr>
          <p:cNvGraphicFramePr>
            <a:graphicFrameLocks/>
          </p:cNvGraphicFramePr>
          <p:nvPr>
            <p:extLst>
              <p:ext uri="{D42A27DB-BD31-4B8C-83A1-F6EECF244321}">
                <p14:modId xmlns:p14="http://schemas.microsoft.com/office/powerpoint/2010/main" val="2877776368"/>
              </p:ext>
            </p:extLst>
          </p:nvPr>
        </p:nvGraphicFramePr>
        <p:xfrm>
          <a:off x="6481889" y="1591922"/>
          <a:ext cx="5277718" cy="2270840"/>
        </p:xfrm>
        <a:graphic>
          <a:graphicData uri="http://schemas.openxmlformats.org/drawingml/2006/table">
            <a:tbl>
              <a:tblPr/>
              <a:tblGrid>
                <a:gridCol w="2442668">
                  <a:extLst>
                    <a:ext uri="{9D8B030D-6E8A-4147-A177-3AD203B41FA5}">
                      <a16:colId xmlns:a16="http://schemas.microsoft.com/office/drawing/2014/main" val="20000"/>
                    </a:ext>
                  </a:extLst>
                </a:gridCol>
                <a:gridCol w="1417525">
                  <a:extLst>
                    <a:ext uri="{9D8B030D-6E8A-4147-A177-3AD203B41FA5}">
                      <a16:colId xmlns:a16="http://schemas.microsoft.com/office/drawing/2014/main" val="3118135383"/>
                    </a:ext>
                  </a:extLst>
                </a:gridCol>
                <a:gridCol w="1417525">
                  <a:extLst>
                    <a:ext uri="{9D8B030D-6E8A-4147-A177-3AD203B41FA5}">
                      <a16:colId xmlns:a16="http://schemas.microsoft.com/office/drawing/2014/main" val="20001"/>
                    </a:ext>
                  </a:extLst>
                </a:gridCol>
              </a:tblGrid>
              <a:tr h="2462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7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1" i="0" u="none" strike="noStrike" cap="none" normalizeH="0" baseline="0" dirty="0">
                          <a:ln>
                            <a:noFill/>
                          </a:ln>
                          <a:solidFill>
                            <a:schemeClr val="tx1"/>
                          </a:solidFill>
                          <a:effectLst/>
                          <a:latin typeface="Calibri" panose="020F0502020204030204" pitchFamily="34" charset="0"/>
                        </a:rPr>
                        <a:t>B7-H3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1" i="0" u="none" strike="noStrike" cap="none" normalizeH="0" baseline="0" dirty="0">
                          <a:ln>
                            <a:noFill/>
                          </a:ln>
                          <a:solidFill>
                            <a:schemeClr val="tx1"/>
                          </a:solidFill>
                          <a:effectLst/>
                          <a:latin typeface="Calibri" panose="020F0502020204030204" pitchFamily="34" charset="0"/>
                        </a:rPr>
                        <a:t>&lt; Median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1" i="0" u="none" strike="noStrike" cap="none" normalizeH="0" baseline="0" dirty="0">
                          <a:ln>
                            <a:noFill/>
                          </a:ln>
                          <a:solidFill>
                            <a:schemeClr val="tx1"/>
                          </a:solidFill>
                          <a:effectLst/>
                          <a:latin typeface="Calibri" panose="020F0502020204030204" pitchFamily="34" charset="0"/>
                        </a:rPr>
                        <a:t>(n =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1" i="0" u="none" strike="noStrike" cap="none" normalizeH="0" baseline="0" dirty="0">
                          <a:ln>
                            <a:noFill/>
                          </a:ln>
                          <a:solidFill>
                            <a:schemeClr val="tx1"/>
                          </a:solidFill>
                          <a:effectLst/>
                          <a:latin typeface="Calibri" panose="020F0502020204030204" pitchFamily="34" charset="0"/>
                        </a:rPr>
                        <a:t>B7-H3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1" i="0" u="none" strike="noStrike" cap="none" normalizeH="0" baseline="0" dirty="0">
                          <a:ln>
                            <a:noFill/>
                          </a:ln>
                          <a:solidFill>
                            <a:schemeClr val="tx1"/>
                          </a:solidFill>
                          <a:effectLst/>
                          <a:latin typeface="Calibri" panose="020F0502020204030204" pitchFamily="34" charset="0"/>
                        </a:rPr>
                        <a:t>≥ Median </a:t>
                      </a:r>
                      <a:br>
                        <a:rPr kumimoji="0" lang="en-US" sz="1700" b="1" i="0" u="none" strike="noStrike" cap="none" normalizeH="0" baseline="0" dirty="0">
                          <a:ln>
                            <a:noFill/>
                          </a:ln>
                          <a:solidFill>
                            <a:schemeClr val="tx1"/>
                          </a:solidFill>
                          <a:effectLst/>
                          <a:latin typeface="Calibri" panose="020F0502020204030204" pitchFamily="34" charset="0"/>
                        </a:rPr>
                      </a:br>
                      <a:r>
                        <a:rPr kumimoji="0" lang="en-US" sz="1700" b="1" i="0" u="none" strike="noStrike" cap="none" normalizeH="0" baseline="0" dirty="0">
                          <a:ln>
                            <a:noFill/>
                          </a:ln>
                          <a:solidFill>
                            <a:schemeClr val="tx1"/>
                          </a:solidFill>
                          <a:effectLst/>
                          <a:latin typeface="Calibri" panose="020F0502020204030204" pitchFamily="34" charset="0"/>
                        </a:rPr>
                        <a:t>(n =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462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H-score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10-105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115-190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462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62.5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55.6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462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5.8 (0.7-NE)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5.3 (1.4-NE)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46212">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Median OS,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12.2 (5.8-NE)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6.9 (2.8-NE)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73479620"/>
                  </a:ext>
                </a:extLst>
              </a:tr>
            </a:tbl>
          </a:graphicData>
        </a:graphic>
      </p:graphicFrame>
      <p:sp>
        <p:nvSpPr>
          <p:cNvPr id="62" name="Rectangle 3">
            <a:extLst>
              <a:ext uri="{FF2B5EF4-FFF2-40B4-BE49-F238E27FC236}">
                <a16:creationId xmlns:a16="http://schemas.microsoft.com/office/drawing/2014/main" id="{166547EE-CE82-38EB-88BB-7973D75CCB58}"/>
              </a:ext>
            </a:extLst>
          </p:cNvPr>
          <p:cNvSpPr>
            <a:spLocks noGrp="1" noChangeArrowheads="1"/>
          </p:cNvSpPr>
          <p:nvPr>
            <p:ph idx="1"/>
          </p:nvPr>
        </p:nvSpPr>
        <p:spPr>
          <a:xfrm>
            <a:off x="6386037" y="4087250"/>
            <a:ext cx="5442674" cy="1025675"/>
          </a:xfrm>
        </p:spPr>
        <p:txBody>
          <a:bodyPr/>
          <a:lstStyle/>
          <a:p>
            <a:pPr marL="230188" indent="-230188"/>
            <a:r>
              <a:rPr lang="en-US" altLang="en-US" sz="2000" dirty="0"/>
              <a:t>Median </a:t>
            </a:r>
            <a:r>
              <a:rPr kumimoji="0" lang="en-US" sz="2000" b="0" i="0" u="none" strike="noStrike" cap="none" normalizeH="0" baseline="0" dirty="0">
                <a:ln>
                  <a:noFill/>
                </a:ln>
                <a:solidFill>
                  <a:schemeClr val="bg2">
                    <a:lumMod val="10000"/>
                  </a:schemeClr>
                </a:solidFill>
                <a:effectLst/>
              </a:rPr>
              <a:t>B7-H3 membrane/cytosol H-score at </a:t>
            </a:r>
            <a:br>
              <a:rPr kumimoji="0" lang="en-US" sz="2000" b="0" i="0" u="none" strike="noStrike" cap="none" normalizeH="0" baseline="0" dirty="0">
                <a:ln>
                  <a:noFill/>
                </a:ln>
                <a:solidFill>
                  <a:schemeClr val="bg2">
                    <a:lumMod val="10000"/>
                  </a:schemeClr>
                </a:solidFill>
                <a:effectLst/>
              </a:rPr>
            </a:br>
            <a:r>
              <a:rPr kumimoji="0" lang="en-US" sz="2000" b="0" i="0" u="none" strike="noStrike" cap="none" normalizeH="0" baseline="0" dirty="0">
                <a:ln>
                  <a:noFill/>
                </a:ln>
                <a:solidFill>
                  <a:schemeClr val="bg2">
                    <a:lumMod val="10000"/>
                  </a:schemeClr>
                </a:solidFill>
                <a:effectLst/>
              </a:rPr>
              <a:t>BL among biomarker-evaluable patients dosed at ≥6.4 mg/kg (n = 17): 115 (range: 10-190)</a:t>
            </a:r>
          </a:p>
        </p:txBody>
      </p:sp>
    </p:spTree>
    <p:extLst>
      <p:ext uri="{BB962C8B-B14F-4D97-AF65-F5344CB8AC3E}">
        <p14:creationId xmlns:p14="http://schemas.microsoft.com/office/powerpoint/2010/main" val="7907558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Phase I/II Study of I-DXd in Refractory SCLC: </a:t>
            </a:r>
            <a:br>
              <a:rPr lang="en-US" dirty="0"/>
            </a:br>
            <a:r>
              <a:rPr lang="en-US" dirty="0"/>
              <a:t>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200" dirty="0"/>
              <a:t>The novel ADC I-DXd demonstrated robust and durable efficacy in patients with heavily pretreated SCLC at a median follow-up of 11.7 mo</a:t>
            </a:r>
          </a:p>
          <a:p>
            <a:pPr lvl="1"/>
            <a:r>
              <a:rPr lang="en-US" altLang="en-US" sz="2000" dirty="0"/>
              <a:t>ORR: 52%, median DoR: 5.9 mo, median PFS: 5.6 mo, median OS: 12.2 mo</a:t>
            </a:r>
          </a:p>
          <a:p>
            <a:r>
              <a:rPr lang="en-US" altLang="en-US" sz="2200" dirty="0"/>
              <a:t>I-DXd was generally well tolerated, with no new safety signals reported</a:t>
            </a:r>
          </a:p>
          <a:p>
            <a:pPr lvl="1"/>
            <a:r>
              <a:rPr lang="en-US" altLang="en-US" sz="2000" dirty="0"/>
              <a:t>Most common TEAE was nausea; antiemetic prophylaxis now required for all I-DXd studies</a:t>
            </a:r>
          </a:p>
          <a:p>
            <a:r>
              <a:rPr lang="en-US" altLang="en-US" sz="2200" dirty="0"/>
              <a:t>No apparent correlation between degree of B7-H3 expression and clinical efficacy in patients with SCLC, but this relationship will be further evaluated in future studies</a:t>
            </a:r>
          </a:p>
          <a:p>
            <a:r>
              <a:rPr lang="en-US" altLang="en-US" sz="2200" dirty="0"/>
              <a:t>Investigators concluded that these data support further clinical development of I-DXd in patients with SCLC</a:t>
            </a:r>
          </a:p>
          <a:p>
            <a:pPr lvl="1"/>
            <a:r>
              <a:rPr lang="en-US" altLang="en-US" sz="2000" dirty="0"/>
              <a:t>Phase II IDeate-1 trial underway evaluating I-DXd in patients with extensive-stage SCLC following 1-3 prior lines of therapy (NCT05280470)</a:t>
            </a:r>
          </a:p>
          <a:p>
            <a:endParaRPr lang="en-US" altLang="en-US" sz="22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Johnson. WCLC 2023. Abstr OA05.05.</a:t>
            </a: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WCLC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CME-certified text module </a:t>
            </a:r>
            <a:r>
              <a:rPr lang="en-US" sz="2200" b="0" dirty="0"/>
              <a:t>with commentary from lung cancer experts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56M7VY3CDVN5-74234364-2</_dlc_DocId>
    <_dlc_DocIdUrl xmlns="d54cbe69-32bd-412a-b004-9152f949605e">
      <Url>https://intranet.clinicaloptions.com/mews/oncology/ONC_2023_Lung_WCLC_CF_(PRP6561)/Capsuel_13/_layouts/15/DocIdRedir.aspx?ID=56M7VY3CDVN5-74234364-2</Url>
      <Description>56M7VY3CDVN5-74234364-2</Description>
    </_dlc_DocIdUrl>
    <Document_x0020_Category xmlns="13834ecc-c9de-46b8-9c8c-fe0650e00a64">Conference Capsule Slides</Document_x0020_Category>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80B799319A7AA40B63EA4EE52F7FB86" ma:contentTypeVersion="1" ma:contentTypeDescription="Create a new document." ma:contentTypeScope="" ma:versionID="6387590e0b9fee9ee22ea4d8b7c194a7">
  <xsd:schema xmlns:xsd="http://www.w3.org/2001/XMLSchema" xmlns:xs="http://www.w3.org/2001/XMLSchema" xmlns:p="http://schemas.microsoft.com/office/2006/metadata/properties" xmlns:ns2="d54cbe69-32bd-412a-b004-9152f949605e" xmlns:ns3="13834ecc-c9de-46b8-9c8c-fe0650e00a64" targetNamespace="http://schemas.microsoft.com/office/2006/metadata/properties" ma:root="true" ma:fieldsID="0d29c5c24888c5829f56e47e9b4df393" ns2:_="" ns3:_="">
    <xsd:import namespace="d54cbe69-32bd-412a-b004-9152f949605e"/>
    <xsd:import namespace="13834ecc-c9de-46b8-9c8c-fe0650e00a64"/>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3834ecc-c9de-46b8-9c8c-fe0650e00a64"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5BA55BC3-5A03-47C2-8EC3-D964C3B5E779}">
  <ds:schemaRefs>
    <ds:schemaRef ds:uri="13834ecc-c9de-46b8-9c8c-fe0650e00a64"/>
    <ds:schemaRef ds:uri="http://schemas.microsoft.com/office/2006/metadata/properties"/>
    <ds:schemaRef ds:uri="d54cbe69-32bd-412a-b004-9152f949605e"/>
    <ds:schemaRef ds:uri="http://purl.org/dc/elements/1.1/"/>
    <ds:schemaRef ds:uri="http://schemas.microsoft.com/office/infopath/2007/PartnerControls"/>
    <ds:schemaRef ds:uri="http://purl.org/dc/dcmitype/"/>
    <ds:schemaRef ds:uri="http://schemas.microsoft.com/office/2006/documentManagement/types"/>
    <ds:schemaRef ds:uri="http://schemas.openxmlformats.org/package/2006/metadata/core-properties"/>
    <ds:schemaRef ds:uri="http://www.w3.org/XML/1998/namespace"/>
    <ds:schemaRef ds:uri="http://purl.org/dc/terms/"/>
  </ds:schemaRefs>
</ds:datastoreItem>
</file>

<file path=customXml/itemProps2.xml><?xml version="1.0" encoding="utf-8"?>
<ds:datastoreItem xmlns:ds="http://schemas.openxmlformats.org/officeDocument/2006/customXml" ds:itemID="{B42448A8-9E53-4BB4-AB2E-4674735C68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13834ecc-c9de-46b8-9c8c-fe0650e00a6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A579C29-5EB6-49FC-8AE0-69051D9808DF}">
  <ds:schemaRefs>
    <ds:schemaRef ds:uri="http://schemas.microsoft.com/sharepoint/event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2078</TotalTime>
  <Words>2594</Words>
  <Application>Microsoft Office PowerPoint</Application>
  <PresentationFormat>Widescreen</PresentationFormat>
  <Paragraphs>420</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Subgroup Analysis of Patients With Refractory SCLC From a Phase I/II Trial Evaluating the  Novel ADC Ifinatamab Deruxtecan</vt:lpstr>
      <vt:lpstr>About These Slides</vt:lpstr>
      <vt:lpstr>Phase I/II Study of I-DXd in Refractory SCLC: Background</vt:lpstr>
      <vt:lpstr>Phase I/II Study of I-DXd in Refractory SCLC:  Study Design</vt:lpstr>
      <vt:lpstr>Phase I/II Study of I-DXd in Refractory SCLC:  Baseline Characteristics</vt:lpstr>
      <vt:lpstr>Phase I/II Study of I-DXd in Refractory SCLC:  Antitumor Activity</vt:lpstr>
      <vt:lpstr>Phase I/II Study of I-DXd in Refractory SCLC: Survival</vt:lpstr>
      <vt:lpstr>Phase I/II Study of I-DXd in Refractory SCLC:  Safety Summary</vt:lpstr>
      <vt:lpstr>Phase I/II Study of I-DXd in Refractory SCLC:  Adverse Events</vt:lpstr>
      <vt:lpstr>Phase I/II Study of I-DXd in Refractory SCLC:  Correlative Biomarker Analyses</vt:lpstr>
      <vt:lpstr>Phase I/II Study of I-DXd in Refractory SCLC:  Investigators’ Conclusions</vt:lpstr>
      <vt:lpstr>Go Online for More CCO  Coverage of WCLC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Subgroup Analysis of Patients With Refractory SCLC From a Phase I/II Trial Evaluating the Novel ADC Ifinatamab Deruxtecan</dc:title>
  <dc:creator>Preferred User</dc:creator>
  <cp:lastModifiedBy>nkolenko@clinicaloptions.com</cp:lastModifiedBy>
  <cp:revision>63</cp:revision>
  <cp:lastPrinted>2016-09-26T20:21:49Z</cp:lastPrinted>
  <dcterms:created xsi:type="dcterms:W3CDTF">2005-05-27T15:08:01Z</dcterms:created>
  <dcterms:modified xsi:type="dcterms:W3CDTF">2023-09-13T16:20:27Z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1acfe695-c610-4569-b5a4-6099cea74cd6</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0x010100680B799319A7AA40B63EA4EE52F7FB86</vt:lpwstr>
  </property>
  <property fmtid="{D5CDD505-2E9C-101B-9397-08002B2CF9AE}" pid="9" name="MediaServiceImageTags">
    <vt:lpwstr/>
  </property>
</Properties>
</file>