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1"/>
  </p:notesMasterIdLst>
  <p:handoutMasterIdLst>
    <p:handoutMasterId r:id="rId22"/>
  </p:handoutMasterIdLst>
  <p:sldIdLst>
    <p:sldId id="556" r:id="rId7"/>
    <p:sldId id="308" r:id="rId8"/>
    <p:sldId id="257" r:id="rId9"/>
    <p:sldId id="548" r:id="rId10"/>
    <p:sldId id="549" r:id="rId11"/>
    <p:sldId id="566" r:id="rId12"/>
    <p:sldId id="558" r:id="rId13"/>
    <p:sldId id="559" r:id="rId14"/>
    <p:sldId id="561" r:id="rId15"/>
    <p:sldId id="563" r:id="rId16"/>
    <p:sldId id="564" r:id="rId17"/>
    <p:sldId id="565" r:id="rId18"/>
    <p:sldId id="552"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Jill Sakai" initials="JS" lastIdx="1" clrIdx="16">
    <p:extLst>
      <p:ext uri="{19B8F6BF-5375-455C-9EA6-DF929625EA0E}">
        <p15:presenceInfo xmlns:p15="http://schemas.microsoft.com/office/powerpoint/2012/main" userId="Jill Sakai" providerId="None"/>
      </p:ext>
    </p:extLst>
  </p:cmAuthor>
  <p:cmAuthor id="18" name="mcartwright@clinicaloptions.com" initials="m" lastIdx="14" clrIdx="17">
    <p:extLst>
      <p:ext uri="{19B8F6BF-5375-455C-9EA6-DF929625EA0E}">
        <p15:presenceInfo xmlns:p15="http://schemas.microsoft.com/office/powerpoint/2012/main" userId="mcartwright@clinicaloptions.com" providerId="None"/>
      </p:ext>
    </p:extLst>
  </p:cmAuthor>
  <p:cmAuthor id="19" name="CLINICALOPTIONS\mbecker" initials="C" lastIdx="2" clrIdx="18">
    <p:extLst>
      <p:ext uri="{19B8F6BF-5375-455C-9EA6-DF929625EA0E}">
        <p15:presenceInfo xmlns:p15="http://schemas.microsoft.com/office/powerpoint/2012/main" userId="CLINICALOPTIONS\mbecker" providerId="None"/>
      </p:ext>
    </p:extLst>
  </p:cmAuthor>
  <p:cmAuthor id="20" name="CLINICALOPTIONS\tquill" initials="C" lastIdx="2" clrIdx="19">
    <p:extLst>
      <p:ext uri="{19B8F6BF-5375-455C-9EA6-DF929625EA0E}">
        <p15:presenceInfo xmlns:p15="http://schemas.microsoft.com/office/powerpoint/2012/main" userId="CLINICALOPTIONS\tquill" providerId="None"/>
      </p:ext>
    </p:extLst>
  </p:cmAuthor>
  <p:cmAuthor id="21" name="aboecler@clinicaloptions.com" initials="a" lastIdx="6" clrIdx="20">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74" autoAdjust="0"/>
    <p:restoredTop sz="83845" autoAdjust="0"/>
  </p:normalViewPr>
  <p:slideViewPr>
    <p:cSldViewPr snapToGrid="0">
      <p:cViewPr varScale="1">
        <p:scale>
          <a:sx n="72" d="100"/>
          <a:sy n="72" d="100"/>
        </p:scale>
        <p:origin x="1003" y="53"/>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0494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gBRCAm, germline </a:t>
            </a:r>
            <a:r>
              <a:rPr lang="en-US" i="0" dirty="0"/>
              <a:t>BRCA</a:t>
            </a:r>
            <a:r>
              <a:rPr lang="en-US" i="1" dirty="0"/>
              <a:t> mutation; ICI, immune checkpoint inhibitor.</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373048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area under the concentration curve; Bev, bevacizumab; C, carboplatin; CT, chemotherapy; Durva, durvalumab; FIGO, </a:t>
            </a:r>
            <a:r>
              <a:rPr lang="en-US" b="0" i="1" dirty="0">
                <a:solidFill>
                  <a:srgbClr val="000000"/>
                </a:solidFill>
                <a:effectLst/>
                <a:latin typeface="Arial" panose="020B0604020202020204" pitchFamily="34" charset="0"/>
              </a:rPr>
              <a:t>International Federation of Obstetrics and Gynecology; </a:t>
            </a:r>
            <a:r>
              <a:rPr lang="en-US" i="1" dirty="0"/>
              <a:t>HRD, homologous recombination deficiency; ITT, intention-to-treat; Ola, olaparib; OS, overall survival; P, paclitaxel; PARPi, PARP inhibitor; Pbo, placebo; PC, paclitaxel/carboplatin; PFS, progression-free survival; RECIST, Response Evaluation Criteria in Solid Tumors; </a:t>
            </a:r>
            <a:r>
              <a:rPr lang="en-US" i="1" dirty="0" err="1"/>
              <a:t>tBRCAm</a:t>
            </a:r>
            <a:r>
              <a:rPr lang="en-US" i="1" dirty="0"/>
              <a:t>, tumor BRCA mutation; </a:t>
            </a:r>
            <a:r>
              <a:rPr lang="en-US" i="1" dirty="0" err="1"/>
              <a:t>tx</a:t>
            </a:r>
            <a:r>
              <a:rPr lang="en-US" i="1" dirty="0"/>
              <a:t>, treatment.</a:t>
            </a:r>
          </a:p>
          <a:p>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950753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Bev, bevacizumab; Durva, durvalumab; ECOG PS, Eastern Cooperative Oncology Group performance score; FIGO, </a:t>
            </a:r>
            <a:r>
              <a:rPr lang="en-US" b="0" i="1" dirty="0">
                <a:solidFill>
                  <a:srgbClr val="000000"/>
                </a:solidFill>
                <a:effectLst/>
                <a:latin typeface="Arial" panose="020B0604020202020204" pitchFamily="34" charset="0"/>
              </a:rPr>
              <a:t>International Federation of Obstetrics and Gynecology; </a:t>
            </a:r>
            <a:r>
              <a:rPr lang="en-US" i="1" dirty="0"/>
              <a:t>HRD, homologous recombination deficiency; IDS, interval debulking surgery; Ola, olaparib; PC, paclitaxel/carboplatin.</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717140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Bev, bevacizumab; CT, chemotherapy; Durva, durvalumab; f/u, follow-up; Ola, olaparib; PC, paclitaxel/carboplatin; Pbo, placebo;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372374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Bev, bevacizumab; Durva, durvalumab; HRD, homologous recombination deficiency; ITT, intention-to-treat; Ola, olaparib; PC, paclitaxel/carboplatin; PFS, progression-free survival; </a:t>
            </a:r>
            <a:r>
              <a:rPr lang="en-US" i="1" dirty="0" err="1"/>
              <a:t>tBRCAm</a:t>
            </a:r>
            <a:r>
              <a:rPr lang="en-US" i="1" dirty="0"/>
              <a:t>, tumor BRCA mutation.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789263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Bev, bevacizumab; Durva, durvalumab; ITT, intention-to-treat; Ola, olaparib; PC, paclitaxel/carboplatin;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744178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Bev, bevacizumab; Durva, durvalumab; HRD, homologous recombination deficiency; ITT, intent to treat population; Ola, olaparib; PC, paclitaxel/carboplatin; PFS, progression-free survival; </a:t>
            </a:r>
            <a:r>
              <a:rPr lang="en-US" i="1" dirty="0" err="1"/>
              <a:t>tBRCAm</a:t>
            </a:r>
            <a:r>
              <a:rPr lang="en-US" i="1" dirty="0"/>
              <a:t>, tumor BRCA mutation.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46235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AML, acute myeloid leukemia; Bev, bevacizumab; d/c, discontinuation; Durva, durvalumab; MDS, myelodysplastic syndromes; Ola, olaparib; Pbo, placebo; PC, paclitaxel/carboplatin.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66523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Bev, bevacizumab; Durva, durvalumab; Ola, olaparib; PC, paclitaxel/carboplatin.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502767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Bev, bevacizumab; Durva, durvalumab; Ola, olaparib; PC, paclitaxel/carboplatin.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609860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Bev, bevacizumab; Durva, durvalumab; HRD, homologous recombination deficiency; ITT, intention-to-treat; Ola, olaparib; OS, overall survival; PC, paclitaxel/carboplatin; PFS, progression-free survival; </a:t>
            </a:r>
            <a:r>
              <a:rPr lang="en-US" i="1" dirty="0" err="1"/>
              <a:t>tBRCAm</a:t>
            </a:r>
            <a:r>
              <a:rPr lang="en-US" i="1" dirty="0"/>
              <a:t>, tumor BRCA mutation.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322695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fontScale="90000"/>
          </a:bodyPr>
          <a:lstStyle/>
          <a:p>
            <a:r>
              <a:rPr lang="en-US" altLang="en-US" sz="4000" dirty="0"/>
              <a:t>DUO-O: First-line CT + Bevacizumab ± Durvalumab Followed by Maintenance Bevacizumab ± Durvalumab </a:t>
            </a:r>
            <a:r>
              <a:rPr lang="en-US" altLang="en-US" sz="4000" dirty="0">
                <a:ea typeface="Calibri" panose="020F0502020204030204" pitchFamily="34" charset="0"/>
                <a:cs typeface="Calibri" panose="020F0502020204030204" pitchFamily="34" charset="0"/>
              </a:rPr>
              <a:t>With or Without</a:t>
            </a:r>
            <a:r>
              <a:rPr lang="en-US" altLang="en-US" sz="4000" dirty="0"/>
              <a:t> Olaparib in Newly Diagnosed Advanced Ovarian Cancer Without Tumor </a:t>
            </a:r>
            <a:r>
              <a:rPr lang="en-US" altLang="en-US" sz="4000" i="1" dirty="0"/>
              <a:t>BRCA</a:t>
            </a:r>
            <a:r>
              <a:rPr lang="en-US" altLang="en-US" sz="4000" dirty="0"/>
              <a:t> Mutation</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644215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GSK,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DUO-O: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Despite improved outcomes with addition of maintenance olaparib ± bevacizumab to treatment of newly diagnosed advanced ovarian cancer, there remains an unmet need for better therapies in subgroups without tumor </a:t>
            </a:r>
            <a:r>
              <a:rPr lang="en-US" altLang="en-US" sz="2400" i="1" dirty="0"/>
              <a:t>BRCA </a:t>
            </a:r>
            <a:r>
              <a:rPr lang="en-US" altLang="en-US" sz="2400" dirty="0"/>
              <a:t>mutations</a:t>
            </a:r>
            <a:r>
              <a:rPr lang="en-US" altLang="en-US" sz="2400" baseline="30000" dirty="0"/>
              <a:t>1,2</a:t>
            </a:r>
            <a:endParaRPr lang="en-US" altLang="en-US" sz="2400" dirty="0"/>
          </a:p>
          <a:p>
            <a:pPr lvl="1"/>
            <a:r>
              <a:rPr lang="en-US" altLang="en-US" sz="2200" dirty="0"/>
              <a:t>Phase III trials have failed to demonstrate benefit when adding ICI to first-line treatment</a:t>
            </a:r>
            <a:r>
              <a:rPr lang="en-US" altLang="en-US" sz="2200" baseline="30000" dirty="0"/>
              <a:t>3,4</a:t>
            </a:r>
            <a:endParaRPr lang="en-US" altLang="en-US" sz="2200" dirty="0"/>
          </a:p>
          <a:p>
            <a:r>
              <a:rPr lang="en-US" altLang="en-US" sz="2400" dirty="0"/>
              <a:t>Phase II MEDIOLA trial reported that durvalumab + bevacizumab + olaparib was associated with clinical activity in patients with non-g</a:t>
            </a:r>
            <a:r>
              <a:rPr lang="en-US" altLang="en-US" sz="2400" i="1" dirty="0"/>
              <a:t>BRCA</a:t>
            </a:r>
            <a:r>
              <a:rPr lang="en-US" altLang="en-US" sz="2400" dirty="0"/>
              <a:t>m, platinum-sensitive, relapsed ovarian cancer</a:t>
            </a:r>
            <a:r>
              <a:rPr lang="en-US" altLang="en-US" sz="2400" baseline="30000" dirty="0"/>
              <a:t>5</a:t>
            </a:r>
          </a:p>
          <a:p>
            <a:r>
              <a:rPr lang="en-US" altLang="en-US" sz="2400" dirty="0"/>
              <a:t>Current report presents planned interim analysis of efficacy and safety in phase III DUO-O trial comparing first-line paclitaxel/carboplatin + bevacizumab ± durvalumab followed by maintenance bevacizumab ± durvalumab ± olaparib in newly diagnosed advanced ovarian cancer without tumor </a:t>
            </a:r>
            <a:r>
              <a:rPr lang="en-US" altLang="en-US" sz="2400" i="1" dirty="0"/>
              <a:t>BRCA </a:t>
            </a:r>
            <a:r>
              <a:rPr lang="en-US" altLang="en-US" sz="2400" dirty="0"/>
              <a:t>mutation</a:t>
            </a:r>
            <a:r>
              <a:rPr lang="en-US" altLang="en-US" sz="2400" baseline="30000" dirty="0"/>
              <a:t>6</a:t>
            </a:r>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DiSilvestro. JCO. 2023;41:609. 2. Ray-Coquard. ESMO 2022. Abstr LBA29. 3. Moore. JCO. 2021;39:1842. </a:t>
            </a:r>
          </a:p>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4. Monk. Lancet Oncol. 2021;22:1275. 5. Banerjee. ESMO 2022. Abstr 529MO. 6. Harter. ASCO 2023. Abstr LBA5506.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DUO-O: Study Design</a:t>
            </a:r>
          </a:p>
        </p:txBody>
      </p:sp>
      <p:sp>
        <p:nvSpPr>
          <p:cNvPr id="11" name="Rectangle 3">
            <a:extLst>
              <a:ext uri="{FF2B5EF4-FFF2-40B4-BE49-F238E27FC236}">
                <a16:creationId xmlns:a16="http://schemas.microsoft.com/office/drawing/2014/main" id="{92589A6F-70C9-2056-DD17-DD8CC1785A5F}"/>
              </a:ext>
            </a:extLst>
          </p:cNvPr>
          <p:cNvSpPr>
            <a:spLocks noGrp="1" noChangeArrowheads="1"/>
          </p:cNvSpPr>
          <p:nvPr>
            <p:ph idx="1"/>
          </p:nvPr>
        </p:nvSpPr>
        <p:spPr/>
        <p:txBody>
          <a:bodyPr/>
          <a:lstStyle/>
          <a:p>
            <a:r>
              <a:rPr lang="en-US" altLang="en-US" sz="2000" dirty="0"/>
              <a:t>International, randomized, double-blind phase III trial</a:t>
            </a:r>
          </a:p>
        </p:txBody>
      </p:sp>
      <p:sp>
        <p:nvSpPr>
          <p:cNvPr id="2" name="Text Box 23">
            <a:extLst>
              <a:ext uri="{FF2B5EF4-FFF2-40B4-BE49-F238E27FC236}">
                <a16:creationId xmlns:a16="http://schemas.microsoft.com/office/drawing/2014/main" id="{62723301-8F36-5FB0-143C-371CFD018B8C}"/>
              </a:ext>
            </a:extLst>
          </p:cNvPr>
          <p:cNvSpPr txBox="1">
            <a:spLocks noChangeArrowheads="1"/>
          </p:cNvSpPr>
          <p:nvPr/>
        </p:nvSpPr>
        <p:spPr bwMode="auto">
          <a:xfrm>
            <a:off x="462752" y="2440678"/>
            <a:ext cx="264335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Adults with newly diagnosed FIGO stage III-IV advanced ovarian cancer; no prior systemic tx for OC; no prior PARPi or immune-mediated tx; primary debulking or planned interval debulking surgery; no t</a:t>
            </a:r>
            <a:r>
              <a:rPr lang="en-GB" altLang="en-US" sz="1400" b="0" i="1" dirty="0">
                <a:solidFill>
                  <a:schemeClr val="bg1"/>
                </a:solidFill>
                <a:latin typeface="Calibri" panose="020F0502020204030204" pitchFamily="34" charset="0"/>
              </a:rPr>
              <a:t>BRCA</a:t>
            </a:r>
            <a:r>
              <a:rPr lang="en-GB" altLang="en-US" sz="1400" b="0" dirty="0">
                <a:solidFill>
                  <a:schemeClr val="bg1"/>
                </a:solidFill>
                <a:latin typeface="Calibri" panose="020F0502020204030204" pitchFamily="34" charset="0"/>
              </a:rPr>
              <a:t>m</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1130)</a:t>
            </a:r>
            <a:endParaRPr lang="en-US" altLang="en-US" sz="1400" b="0" dirty="0">
              <a:solidFill>
                <a:schemeClr val="bg1"/>
              </a:solidFill>
              <a:latin typeface="Calibri" panose="020F0502020204030204" pitchFamily="34" charset="0"/>
            </a:endParaRPr>
          </a:p>
        </p:txBody>
      </p:sp>
      <p:sp>
        <p:nvSpPr>
          <p:cNvPr id="3" name="Rectangle 24">
            <a:extLst>
              <a:ext uri="{FF2B5EF4-FFF2-40B4-BE49-F238E27FC236}">
                <a16:creationId xmlns:a16="http://schemas.microsoft.com/office/drawing/2014/main" id="{76F4075E-C726-2621-E82B-0C3EB9FD0767}"/>
              </a:ext>
            </a:extLst>
          </p:cNvPr>
          <p:cNvSpPr>
            <a:spLocks noChangeArrowheads="1"/>
          </p:cNvSpPr>
          <p:nvPr/>
        </p:nvSpPr>
        <p:spPr bwMode="auto">
          <a:xfrm>
            <a:off x="3776028" y="2285718"/>
            <a:ext cx="3200400" cy="731520"/>
          </a:xfrm>
          <a:prstGeom prst="rect">
            <a:avLst/>
          </a:prstGeom>
          <a:solidFill>
            <a:schemeClr val="accent1"/>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Paclitaxel/Carboplatin + Bevacizumab</a:t>
            </a:r>
            <a:r>
              <a:rPr lang="en-US" sz="1400" b="0" dirty="0">
                <a:latin typeface="Calibri" panose="020F0502020204030204" pitchFamily="34" charset="0"/>
                <a:cs typeface="Arial" charset="0"/>
              </a:rPr>
              <a:t> +</a:t>
            </a:r>
          </a:p>
          <a:p>
            <a:pPr algn="ctr">
              <a:defRPr/>
            </a:pPr>
            <a:r>
              <a:rPr lang="en-US" sz="1400" dirty="0">
                <a:latin typeface="Calibri" panose="020F0502020204030204" pitchFamily="34" charset="0"/>
                <a:cs typeface="Arial" charset="0"/>
              </a:rPr>
              <a:t>Durvalumab Pbo</a:t>
            </a:r>
          </a:p>
          <a:p>
            <a:pPr algn="ctr">
              <a:defRPr/>
            </a:pPr>
            <a:r>
              <a:rPr lang="en-US" sz="1400" b="0" dirty="0">
                <a:latin typeface="Calibri" panose="020F0502020204030204" pitchFamily="34" charset="0"/>
                <a:cs typeface="Arial" charset="0"/>
              </a:rPr>
              <a:t>(n = 378)</a:t>
            </a:r>
          </a:p>
        </p:txBody>
      </p:sp>
      <p:sp>
        <p:nvSpPr>
          <p:cNvPr id="4" name="Rectangle 25">
            <a:extLst>
              <a:ext uri="{FF2B5EF4-FFF2-40B4-BE49-F238E27FC236}">
                <a16:creationId xmlns:a16="http://schemas.microsoft.com/office/drawing/2014/main" id="{C2C9EB89-8C02-7E00-FD0F-97E71EED9ABD}"/>
              </a:ext>
            </a:extLst>
          </p:cNvPr>
          <p:cNvSpPr>
            <a:spLocks noChangeArrowheads="1"/>
          </p:cNvSpPr>
          <p:nvPr/>
        </p:nvSpPr>
        <p:spPr bwMode="auto">
          <a:xfrm>
            <a:off x="3776028" y="3895442"/>
            <a:ext cx="3200400" cy="731520"/>
          </a:xfrm>
          <a:prstGeom prst="rect">
            <a:avLst/>
          </a:prstGeom>
          <a:solidFill>
            <a:schemeClr val="accent4"/>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Paclitaxel/Carboplatin + Bevacizumab</a:t>
            </a:r>
            <a:r>
              <a:rPr lang="en-US" sz="1400" b="0" dirty="0">
                <a:latin typeface="Calibri" panose="020F0502020204030204" pitchFamily="34" charset="0"/>
                <a:cs typeface="Arial" charset="0"/>
              </a:rPr>
              <a:t> +</a:t>
            </a:r>
          </a:p>
          <a:p>
            <a:pPr algn="ctr">
              <a:defRPr/>
            </a:pPr>
            <a:r>
              <a:rPr lang="en-US" sz="1400" dirty="0">
                <a:latin typeface="Calibri" panose="020F0502020204030204" pitchFamily="34" charset="0"/>
                <a:cs typeface="Arial" charset="0"/>
              </a:rPr>
              <a:t>Durvalumab</a:t>
            </a:r>
          </a:p>
          <a:p>
            <a:pPr algn="ctr">
              <a:defRPr/>
            </a:pPr>
            <a:r>
              <a:rPr lang="en-US" sz="1400" b="0" dirty="0">
                <a:latin typeface="Calibri" panose="020F0502020204030204" pitchFamily="34" charset="0"/>
                <a:cs typeface="Arial" charset="0"/>
              </a:rPr>
              <a:t>(n = 378)</a:t>
            </a:r>
          </a:p>
        </p:txBody>
      </p:sp>
      <p:sp>
        <p:nvSpPr>
          <p:cNvPr id="5" name="Line 26">
            <a:extLst>
              <a:ext uri="{FF2B5EF4-FFF2-40B4-BE49-F238E27FC236}">
                <a16:creationId xmlns:a16="http://schemas.microsoft.com/office/drawing/2014/main" id="{46CD1A3A-18D0-B835-ACED-30EBD34BC9B5}"/>
              </a:ext>
            </a:extLst>
          </p:cNvPr>
          <p:cNvSpPr>
            <a:spLocks noChangeShapeType="1"/>
          </p:cNvSpPr>
          <p:nvPr/>
        </p:nvSpPr>
        <p:spPr bwMode="auto">
          <a:xfrm>
            <a:off x="3072285" y="3951209"/>
            <a:ext cx="525946" cy="30999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 name="Line 27">
            <a:extLst>
              <a:ext uri="{FF2B5EF4-FFF2-40B4-BE49-F238E27FC236}">
                <a16:creationId xmlns:a16="http://schemas.microsoft.com/office/drawing/2014/main" id="{2DAF8D0E-7206-B96C-E90B-4B8B0E0E5BE7}"/>
              </a:ext>
            </a:extLst>
          </p:cNvPr>
          <p:cNvSpPr>
            <a:spLocks noChangeShapeType="1"/>
          </p:cNvSpPr>
          <p:nvPr/>
        </p:nvSpPr>
        <p:spPr bwMode="auto">
          <a:xfrm flipV="1">
            <a:off x="3090863" y="2651478"/>
            <a:ext cx="525946" cy="24197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Rectangle 28">
            <a:extLst>
              <a:ext uri="{FF2B5EF4-FFF2-40B4-BE49-F238E27FC236}">
                <a16:creationId xmlns:a16="http://schemas.microsoft.com/office/drawing/2014/main" id="{20D85493-2D19-073B-87E2-7AB332D82BD4}"/>
              </a:ext>
            </a:extLst>
          </p:cNvPr>
          <p:cNvSpPr>
            <a:spLocks noChangeArrowheads="1"/>
          </p:cNvSpPr>
          <p:nvPr/>
        </p:nvSpPr>
        <p:spPr bwMode="auto">
          <a:xfrm>
            <a:off x="3776028" y="3090580"/>
            <a:ext cx="3200400" cy="731520"/>
          </a:xfrm>
          <a:prstGeom prst="rect">
            <a:avLst/>
          </a:prstGeom>
          <a:solidFill>
            <a:schemeClr val="accent3"/>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Paclitaxel/Carboplatin + Bevacizumab</a:t>
            </a:r>
            <a:r>
              <a:rPr lang="en-US" sz="1400" b="0" dirty="0">
                <a:latin typeface="Calibri" panose="020F0502020204030204" pitchFamily="34" charset="0"/>
                <a:cs typeface="Arial" charset="0"/>
              </a:rPr>
              <a:t> +</a:t>
            </a:r>
          </a:p>
          <a:p>
            <a:pPr algn="ctr">
              <a:defRPr/>
            </a:pPr>
            <a:r>
              <a:rPr lang="en-US" sz="1400" dirty="0">
                <a:latin typeface="Calibri" panose="020F0502020204030204" pitchFamily="34" charset="0"/>
                <a:cs typeface="Arial" charset="0"/>
              </a:rPr>
              <a:t>Durvalumab</a:t>
            </a:r>
          </a:p>
          <a:p>
            <a:pPr algn="ctr">
              <a:defRPr/>
            </a:pPr>
            <a:r>
              <a:rPr lang="en-US" sz="1400" b="0" dirty="0">
                <a:latin typeface="Calibri" panose="020F0502020204030204" pitchFamily="34" charset="0"/>
                <a:cs typeface="Arial" charset="0"/>
              </a:rPr>
              <a:t>(n = 374)</a:t>
            </a:r>
          </a:p>
        </p:txBody>
      </p:sp>
      <p:sp>
        <p:nvSpPr>
          <p:cNvPr id="8" name="Line 30">
            <a:extLst>
              <a:ext uri="{FF2B5EF4-FFF2-40B4-BE49-F238E27FC236}">
                <a16:creationId xmlns:a16="http://schemas.microsoft.com/office/drawing/2014/main" id="{F003C34D-3748-6A44-AC1A-0729056E416D}"/>
              </a:ext>
            </a:extLst>
          </p:cNvPr>
          <p:cNvSpPr>
            <a:spLocks noChangeShapeType="1"/>
          </p:cNvSpPr>
          <p:nvPr/>
        </p:nvSpPr>
        <p:spPr bwMode="auto">
          <a:xfrm rot="16200000">
            <a:off x="7296017" y="3288067"/>
            <a:ext cx="0" cy="33654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Line 32">
            <a:extLst>
              <a:ext uri="{FF2B5EF4-FFF2-40B4-BE49-F238E27FC236}">
                <a16:creationId xmlns:a16="http://schemas.microsoft.com/office/drawing/2014/main" id="{599A9930-1D38-FF0A-D67A-03A01CBAB9E2}"/>
              </a:ext>
            </a:extLst>
          </p:cNvPr>
          <p:cNvSpPr>
            <a:spLocks noChangeShapeType="1"/>
          </p:cNvSpPr>
          <p:nvPr/>
        </p:nvSpPr>
        <p:spPr bwMode="auto">
          <a:xfrm>
            <a:off x="7127743" y="2651478"/>
            <a:ext cx="3397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Line 33">
            <a:extLst>
              <a:ext uri="{FF2B5EF4-FFF2-40B4-BE49-F238E27FC236}">
                <a16:creationId xmlns:a16="http://schemas.microsoft.com/office/drawing/2014/main" id="{5A2BF0A0-467B-4D47-0F7E-196C276C710D}"/>
              </a:ext>
            </a:extLst>
          </p:cNvPr>
          <p:cNvSpPr>
            <a:spLocks noChangeShapeType="1"/>
          </p:cNvSpPr>
          <p:nvPr/>
        </p:nvSpPr>
        <p:spPr bwMode="auto">
          <a:xfrm>
            <a:off x="3090862" y="3456340"/>
            <a:ext cx="52594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Text Box 11">
            <a:extLst>
              <a:ext uri="{FF2B5EF4-FFF2-40B4-BE49-F238E27FC236}">
                <a16:creationId xmlns:a16="http://schemas.microsoft.com/office/drawing/2014/main" id="{EA81FA94-7124-AA41-0EC2-A16AF7044965}"/>
              </a:ext>
            </a:extLst>
          </p:cNvPr>
          <p:cNvSpPr txBox="1">
            <a:spLocks noChangeArrowheads="1"/>
          </p:cNvSpPr>
          <p:nvPr/>
        </p:nvSpPr>
        <p:spPr bwMode="auto">
          <a:xfrm>
            <a:off x="414339" y="635716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Harter. ASCO 2023. Abstr LBA5506. NCT03737643.</a:t>
            </a:r>
          </a:p>
        </p:txBody>
      </p:sp>
      <p:sp>
        <p:nvSpPr>
          <p:cNvPr id="13" name="Rectangle 3">
            <a:extLst>
              <a:ext uri="{FF2B5EF4-FFF2-40B4-BE49-F238E27FC236}">
                <a16:creationId xmlns:a16="http://schemas.microsoft.com/office/drawing/2014/main" id="{41DD3D90-DBB4-C84A-CB98-7831A6AFD31D}"/>
              </a:ext>
            </a:extLst>
          </p:cNvPr>
          <p:cNvSpPr txBox="1">
            <a:spLocks noChangeArrowheads="1"/>
          </p:cNvSpPr>
          <p:nvPr/>
        </p:nvSpPr>
        <p:spPr bwMode="auto">
          <a:xfrm>
            <a:off x="604675" y="4850507"/>
            <a:ext cx="10877529" cy="103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spcAft>
                <a:spcPts val="0"/>
              </a:spcAft>
            </a:pPr>
            <a:r>
              <a:rPr lang="en-US" altLang="en-US" sz="2000" kern="0" dirty="0"/>
              <a:t>Primary endpoints: </a:t>
            </a:r>
            <a:r>
              <a:rPr lang="en-US" altLang="en-US" sz="2000" b="0" kern="0" dirty="0"/>
              <a:t>investigator-assessed PFS (RECIST) for PC + Bev + Durva + Ola vs PC + Bev in non-t</a:t>
            </a:r>
            <a:r>
              <a:rPr lang="en-US" altLang="en-US" sz="2000" b="0" i="1" kern="0" dirty="0"/>
              <a:t>BRCA</a:t>
            </a:r>
            <a:r>
              <a:rPr lang="en-US" altLang="en-US" sz="2000" b="0" kern="0" dirty="0"/>
              <a:t>m HRD+ and ITT populations</a:t>
            </a:r>
          </a:p>
          <a:p>
            <a:pPr lvl="1">
              <a:spcBef>
                <a:spcPts val="500"/>
              </a:spcBef>
              <a:spcAft>
                <a:spcPts val="0"/>
              </a:spcAft>
            </a:pPr>
            <a:r>
              <a:rPr lang="en-US" altLang="en-US" sz="1800" b="0" kern="0" dirty="0"/>
              <a:t>Superiority interim PFS analysis performed at ~86% of PFS events for these arms in both populations</a:t>
            </a:r>
          </a:p>
          <a:p>
            <a:pPr>
              <a:spcBef>
                <a:spcPts val="500"/>
              </a:spcBef>
              <a:spcAft>
                <a:spcPts val="0"/>
              </a:spcAft>
            </a:pPr>
            <a:r>
              <a:rPr lang="en-US" altLang="en-US" sz="2000" kern="0" dirty="0"/>
              <a:t>Key secondary endpoints: </a:t>
            </a:r>
            <a:r>
              <a:rPr lang="en-US" altLang="en-US" sz="2000" b="0" kern="0" dirty="0"/>
              <a:t>investigator-assessed PFS (RECIST) for PC + Bev + Durva vs PC + Bev in ITT; OS; safety  </a:t>
            </a:r>
          </a:p>
        </p:txBody>
      </p:sp>
      <p:sp>
        <p:nvSpPr>
          <p:cNvPr id="16" name="TextBox 15">
            <a:extLst>
              <a:ext uri="{FF2B5EF4-FFF2-40B4-BE49-F238E27FC236}">
                <a16:creationId xmlns:a16="http://schemas.microsoft.com/office/drawing/2014/main" id="{FCF02B87-72EC-2AA7-02A3-B61FA8441C52}"/>
              </a:ext>
            </a:extLst>
          </p:cNvPr>
          <p:cNvSpPr txBox="1"/>
          <p:nvPr/>
        </p:nvSpPr>
        <p:spPr bwMode="auto">
          <a:xfrm>
            <a:off x="4643280" y="1971506"/>
            <a:ext cx="14658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CT: Cycles 2-6</a:t>
            </a:r>
          </a:p>
        </p:txBody>
      </p:sp>
      <p:sp>
        <p:nvSpPr>
          <p:cNvPr id="17" name="TextBox 16">
            <a:extLst>
              <a:ext uri="{FF2B5EF4-FFF2-40B4-BE49-F238E27FC236}">
                <a16:creationId xmlns:a16="http://schemas.microsoft.com/office/drawing/2014/main" id="{C917DCAA-7FD8-FBF8-7E2A-6EF82FF39247}"/>
              </a:ext>
            </a:extLst>
          </p:cNvPr>
          <p:cNvSpPr txBox="1"/>
          <p:nvPr/>
        </p:nvSpPr>
        <p:spPr bwMode="auto">
          <a:xfrm>
            <a:off x="8631027" y="1971506"/>
            <a:ext cx="1175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Maintenance</a:t>
            </a:r>
          </a:p>
        </p:txBody>
      </p:sp>
      <p:sp>
        <p:nvSpPr>
          <p:cNvPr id="18" name="Line 30">
            <a:extLst>
              <a:ext uri="{FF2B5EF4-FFF2-40B4-BE49-F238E27FC236}">
                <a16:creationId xmlns:a16="http://schemas.microsoft.com/office/drawing/2014/main" id="{C280FB28-BFE7-BDC1-9BE9-2A8AA3E33CEC}"/>
              </a:ext>
            </a:extLst>
          </p:cNvPr>
          <p:cNvSpPr>
            <a:spLocks noChangeShapeType="1"/>
          </p:cNvSpPr>
          <p:nvPr/>
        </p:nvSpPr>
        <p:spPr bwMode="auto">
          <a:xfrm rot="16200000">
            <a:off x="7296018" y="4092928"/>
            <a:ext cx="0" cy="33654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 name="Rectangle 24">
            <a:extLst>
              <a:ext uri="{FF2B5EF4-FFF2-40B4-BE49-F238E27FC236}">
                <a16:creationId xmlns:a16="http://schemas.microsoft.com/office/drawing/2014/main" id="{1A68EB36-DBC4-115E-8795-DCA4871808C9}"/>
              </a:ext>
            </a:extLst>
          </p:cNvPr>
          <p:cNvSpPr>
            <a:spLocks noChangeArrowheads="1"/>
          </p:cNvSpPr>
          <p:nvPr/>
        </p:nvSpPr>
        <p:spPr bwMode="auto">
          <a:xfrm>
            <a:off x="7618784" y="2285718"/>
            <a:ext cx="3200400" cy="731520"/>
          </a:xfrm>
          <a:prstGeom prst="rect">
            <a:avLst/>
          </a:prstGeom>
          <a:solidFill>
            <a:schemeClr val="accent1"/>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Bevacizumab</a:t>
            </a:r>
            <a:r>
              <a:rPr lang="en-US" sz="1400" b="0" dirty="0">
                <a:latin typeface="Calibri" panose="020F0502020204030204" pitchFamily="34" charset="0"/>
                <a:cs typeface="Arial" charset="0"/>
              </a:rPr>
              <a:t> + </a:t>
            </a:r>
            <a:r>
              <a:rPr lang="en-US" sz="1400" dirty="0">
                <a:latin typeface="Calibri" panose="020F0502020204030204" pitchFamily="34" charset="0"/>
                <a:cs typeface="Arial" charset="0"/>
              </a:rPr>
              <a:t>Durvalumab Pbo </a:t>
            </a:r>
            <a:r>
              <a:rPr lang="en-US" sz="1400" b="0" dirty="0">
                <a:latin typeface="Calibri" panose="020F0502020204030204" pitchFamily="34" charset="0"/>
                <a:cs typeface="Arial" charset="0"/>
              </a:rPr>
              <a:t>+</a:t>
            </a:r>
          </a:p>
          <a:p>
            <a:pPr algn="ctr">
              <a:defRPr/>
            </a:pPr>
            <a:r>
              <a:rPr lang="en-US" sz="1400" dirty="0">
                <a:latin typeface="Calibri" panose="020F0502020204030204" pitchFamily="34" charset="0"/>
                <a:cs typeface="Arial" charset="0"/>
              </a:rPr>
              <a:t>Olaparib Pbo</a:t>
            </a:r>
          </a:p>
          <a:p>
            <a:pPr algn="ctr">
              <a:defRPr/>
            </a:pPr>
            <a:r>
              <a:rPr lang="en-US" sz="1400" b="0" dirty="0">
                <a:latin typeface="Calibri" panose="020F0502020204030204" pitchFamily="34" charset="0"/>
                <a:cs typeface="Arial" charset="0"/>
              </a:rPr>
              <a:t>(n = 331)</a:t>
            </a:r>
          </a:p>
        </p:txBody>
      </p:sp>
      <p:sp>
        <p:nvSpPr>
          <p:cNvPr id="23" name="Rectangle 25">
            <a:extLst>
              <a:ext uri="{FF2B5EF4-FFF2-40B4-BE49-F238E27FC236}">
                <a16:creationId xmlns:a16="http://schemas.microsoft.com/office/drawing/2014/main" id="{ACF660FF-06A4-CF7E-44D2-49FEE09E4263}"/>
              </a:ext>
            </a:extLst>
          </p:cNvPr>
          <p:cNvSpPr>
            <a:spLocks noChangeArrowheads="1"/>
          </p:cNvSpPr>
          <p:nvPr/>
        </p:nvSpPr>
        <p:spPr bwMode="auto">
          <a:xfrm>
            <a:off x="7618784" y="3895442"/>
            <a:ext cx="3200400" cy="731520"/>
          </a:xfrm>
          <a:prstGeom prst="rect">
            <a:avLst/>
          </a:prstGeom>
          <a:solidFill>
            <a:schemeClr val="accent4"/>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Bevacizumab</a:t>
            </a:r>
            <a:r>
              <a:rPr lang="en-US" sz="1400" b="0" dirty="0">
                <a:latin typeface="Calibri" panose="020F0502020204030204" pitchFamily="34" charset="0"/>
                <a:cs typeface="Arial" charset="0"/>
              </a:rPr>
              <a:t> + </a:t>
            </a:r>
            <a:r>
              <a:rPr lang="en-US" sz="1400" dirty="0">
                <a:latin typeface="Calibri" panose="020F0502020204030204" pitchFamily="34" charset="0"/>
                <a:cs typeface="Arial" charset="0"/>
              </a:rPr>
              <a:t>Durvalumab </a:t>
            </a:r>
            <a:r>
              <a:rPr lang="en-US" sz="1400" b="0" dirty="0">
                <a:latin typeface="Calibri" panose="020F0502020204030204" pitchFamily="34" charset="0"/>
                <a:cs typeface="Arial" charset="0"/>
              </a:rPr>
              <a:t>+</a:t>
            </a:r>
          </a:p>
          <a:p>
            <a:pPr algn="ctr">
              <a:defRPr/>
            </a:pPr>
            <a:r>
              <a:rPr lang="en-US" sz="1400" dirty="0">
                <a:latin typeface="Calibri" panose="020F0502020204030204" pitchFamily="34" charset="0"/>
                <a:cs typeface="Arial" charset="0"/>
              </a:rPr>
              <a:t>Olaparib</a:t>
            </a:r>
          </a:p>
          <a:p>
            <a:pPr algn="ctr">
              <a:defRPr/>
            </a:pPr>
            <a:r>
              <a:rPr lang="en-US" sz="1400" b="0" dirty="0">
                <a:latin typeface="Calibri" panose="020F0502020204030204" pitchFamily="34" charset="0"/>
                <a:cs typeface="Arial" charset="0"/>
              </a:rPr>
              <a:t>(n = 336)</a:t>
            </a:r>
          </a:p>
        </p:txBody>
      </p:sp>
      <p:sp>
        <p:nvSpPr>
          <p:cNvPr id="24" name="Rectangle 28">
            <a:extLst>
              <a:ext uri="{FF2B5EF4-FFF2-40B4-BE49-F238E27FC236}">
                <a16:creationId xmlns:a16="http://schemas.microsoft.com/office/drawing/2014/main" id="{971ECC0D-EE5E-0E11-695B-FABE4A12FC62}"/>
              </a:ext>
            </a:extLst>
          </p:cNvPr>
          <p:cNvSpPr>
            <a:spLocks noChangeArrowheads="1"/>
          </p:cNvSpPr>
          <p:nvPr/>
        </p:nvSpPr>
        <p:spPr bwMode="auto">
          <a:xfrm>
            <a:off x="7618784" y="3090580"/>
            <a:ext cx="3200400" cy="731520"/>
          </a:xfrm>
          <a:prstGeom prst="rect">
            <a:avLst/>
          </a:prstGeom>
          <a:solidFill>
            <a:schemeClr val="accent3"/>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Bevacizumab</a:t>
            </a:r>
            <a:r>
              <a:rPr lang="en-US" sz="1400" b="0" dirty="0">
                <a:latin typeface="Calibri" panose="020F0502020204030204" pitchFamily="34" charset="0"/>
                <a:cs typeface="Arial" charset="0"/>
              </a:rPr>
              <a:t> + </a:t>
            </a:r>
            <a:r>
              <a:rPr lang="en-US" sz="1400" dirty="0">
                <a:latin typeface="Calibri" panose="020F0502020204030204" pitchFamily="34" charset="0"/>
                <a:cs typeface="Arial" charset="0"/>
              </a:rPr>
              <a:t>Durvalumab</a:t>
            </a:r>
            <a:r>
              <a:rPr lang="en-US" sz="1400" b="0" dirty="0">
                <a:latin typeface="Calibri" panose="020F0502020204030204" pitchFamily="34" charset="0"/>
                <a:cs typeface="Arial" charset="0"/>
              </a:rPr>
              <a:t> +</a:t>
            </a:r>
          </a:p>
          <a:p>
            <a:pPr algn="ctr">
              <a:defRPr/>
            </a:pPr>
            <a:r>
              <a:rPr lang="en-US" sz="1400" dirty="0">
                <a:latin typeface="Calibri" panose="020F0502020204030204" pitchFamily="34" charset="0"/>
                <a:cs typeface="Arial" charset="0"/>
              </a:rPr>
              <a:t>Olaparib Pbo</a:t>
            </a:r>
          </a:p>
          <a:p>
            <a:pPr algn="ctr">
              <a:defRPr/>
            </a:pPr>
            <a:r>
              <a:rPr lang="en-US" sz="1400" b="0" dirty="0">
                <a:latin typeface="Calibri" panose="020F0502020204030204" pitchFamily="34" charset="0"/>
                <a:cs typeface="Arial" charset="0"/>
              </a:rPr>
              <a:t>(n = 323)</a:t>
            </a:r>
          </a:p>
        </p:txBody>
      </p:sp>
      <p:cxnSp>
        <p:nvCxnSpPr>
          <p:cNvPr id="26" name="Straight Arrow Connector 25">
            <a:extLst>
              <a:ext uri="{FF2B5EF4-FFF2-40B4-BE49-F238E27FC236}">
                <a16:creationId xmlns:a16="http://schemas.microsoft.com/office/drawing/2014/main" id="{7D6110FA-D936-0710-44C1-9CD6672AB559}"/>
              </a:ext>
            </a:extLst>
          </p:cNvPr>
          <p:cNvCxnSpPr>
            <a:cxnSpLocks/>
          </p:cNvCxnSpPr>
          <p:nvPr/>
        </p:nvCxnSpPr>
        <p:spPr>
          <a:xfrm>
            <a:off x="3353836" y="2285718"/>
            <a:ext cx="0" cy="414555"/>
          </a:xfrm>
          <a:prstGeom prst="straightConnector1">
            <a:avLst/>
          </a:prstGeom>
          <a:noFill/>
          <a:ln w="28575" cap="flat" cmpd="sng" algn="ctr">
            <a:solidFill>
              <a:schemeClr val="bg1"/>
            </a:solidFill>
            <a:prstDash val="sysDot"/>
            <a:headEnd type="none" w="med" len="med"/>
            <a:tailEnd type="triangle" w="med" len="med"/>
          </a:ln>
          <a:effectLst/>
        </p:spPr>
      </p:cxnSp>
      <p:sp>
        <p:nvSpPr>
          <p:cNvPr id="27" name="TextBox 26">
            <a:extLst>
              <a:ext uri="{FF2B5EF4-FFF2-40B4-BE49-F238E27FC236}">
                <a16:creationId xmlns:a16="http://schemas.microsoft.com/office/drawing/2014/main" id="{CD64E56A-78B3-2607-C82A-31CA05E03340}"/>
              </a:ext>
            </a:extLst>
          </p:cNvPr>
          <p:cNvSpPr txBox="1"/>
          <p:nvPr/>
        </p:nvSpPr>
        <p:spPr bwMode="auto">
          <a:xfrm>
            <a:off x="1421682" y="1768757"/>
            <a:ext cx="34361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i="1" dirty="0">
                <a:solidFill>
                  <a:schemeClr val="bg1"/>
                </a:solidFill>
                <a:latin typeface="Calibri" panose="020F0502020204030204" pitchFamily="34" charset="0"/>
              </a:rPr>
              <a:t>Stratified by timing and outcomes of cytoreductive surgery, geographic region</a:t>
            </a:r>
          </a:p>
        </p:txBody>
      </p:sp>
      <p:sp>
        <p:nvSpPr>
          <p:cNvPr id="15" name="Text Box 30">
            <a:extLst>
              <a:ext uri="{FF2B5EF4-FFF2-40B4-BE49-F238E27FC236}">
                <a16:creationId xmlns:a16="http://schemas.microsoft.com/office/drawing/2014/main" id="{3EC6E5EA-2E0F-09AB-C5B6-16BC48FF6EFA}"/>
              </a:ext>
            </a:extLst>
          </p:cNvPr>
          <p:cNvSpPr txBox="1">
            <a:spLocks noChangeArrowheads="1"/>
          </p:cNvSpPr>
          <p:nvPr/>
        </p:nvSpPr>
        <p:spPr bwMode="auto">
          <a:xfrm>
            <a:off x="727077" y="4636866"/>
            <a:ext cx="11069637"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Dosing: Bev 15 mg/kg IV Q3W, Durva 1120 mg IV Q3W, Ola 300 mg PO BID, P 175 mg/m</a:t>
            </a:r>
            <a:r>
              <a:rPr lang="en-US" altLang="en-US" sz="1200" b="0" baseline="30000" dirty="0">
                <a:solidFill>
                  <a:schemeClr val="bg1"/>
                </a:solidFill>
                <a:latin typeface="Calibri" panose="020F0502020204030204" pitchFamily="34" charset="0"/>
              </a:rPr>
              <a:t>2</a:t>
            </a:r>
            <a:r>
              <a:rPr lang="en-US" altLang="en-US" sz="1200" b="0" dirty="0">
                <a:solidFill>
                  <a:schemeClr val="bg1"/>
                </a:solidFill>
                <a:latin typeface="Calibri" panose="020F0502020204030204" pitchFamily="34" charset="0"/>
              </a:rPr>
              <a:t> IV Q3W, C AUC5 or AUC6 IV Q3W. Total: Bev, 15 mo; Durva and Ola, 24 mo each.</a:t>
            </a:r>
          </a:p>
        </p:txBody>
      </p:sp>
      <p:sp>
        <p:nvSpPr>
          <p:cNvPr id="19" name="TextBox 18">
            <a:extLst>
              <a:ext uri="{FF2B5EF4-FFF2-40B4-BE49-F238E27FC236}">
                <a16:creationId xmlns:a16="http://schemas.microsoft.com/office/drawing/2014/main" id="{892ED940-82E9-9AC4-6395-5D59BDCC807B}"/>
              </a:ext>
            </a:extLst>
          </p:cNvPr>
          <p:cNvSpPr txBox="1"/>
          <p:nvPr/>
        </p:nvSpPr>
        <p:spPr bwMode="auto">
          <a:xfrm>
            <a:off x="652821" y="2220520"/>
            <a:ext cx="22632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Run-in CT </a:t>
            </a: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US" sz="1400" dirty="0">
                <a:solidFill>
                  <a:schemeClr val="bg1"/>
                </a:solidFill>
                <a:latin typeface="Calibri" panose="020F0502020204030204" pitchFamily="34" charset="0"/>
              </a:rPr>
              <a:t> Bev: Cycle 1</a:t>
            </a:r>
          </a:p>
        </p:txBody>
      </p:sp>
    </p:spTree>
    <p:extLst>
      <p:ext uri="{BB962C8B-B14F-4D97-AF65-F5344CB8AC3E}">
        <p14:creationId xmlns:p14="http://schemas.microsoft.com/office/powerpoint/2010/main" val="3717249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DUO-O: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Harter. ASCO 2023. Abstr LBA5506.</a:t>
            </a:r>
          </a:p>
        </p:txBody>
      </p:sp>
      <p:graphicFrame>
        <p:nvGraphicFramePr>
          <p:cNvPr id="2" name="Group 32">
            <a:extLst>
              <a:ext uri="{FF2B5EF4-FFF2-40B4-BE49-F238E27FC236}">
                <a16:creationId xmlns:a16="http://schemas.microsoft.com/office/drawing/2014/main" id="{43A34FD0-22B4-127A-C6C8-1694403A9A82}"/>
              </a:ext>
            </a:extLst>
          </p:cNvPr>
          <p:cNvGraphicFramePr>
            <a:graphicFrameLocks noGrp="1"/>
          </p:cNvGraphicFramePr>
          <p:nvPr>
            <p:extLst>
              <p:ext uri="{D42A27DB-BD31-4B8C-83A1-F6EECF244321}">
                <p14:modId xmlns:p14="http://schemas.microsoft.com/office/powerpoint/2010/main" val="1145392512"/>
              </p:ext>
            </p:extLst>
          </p:nvPr>
        </p:nvGraphicFramePr>
        <p:xfrm>
          <a:off x="719138" y="1610437"/>
          <a:ext cx="5376674" cy="4175856"/>
        </p:xfrm>
        <a:graphic>
          <a:graphicData uri="http://schemas.openxmlformats.org/drawingml/2006/table">
            <a:tbl>
              <a:tblPr/>
              <a:tblGrid>
                <a:gridCol w="1887863">
                  <a:extLst>
                    <a:ext uri="{9D8B030D-6E8A-4147-A177-3AD203B41FA5}">
                      <a16:colId xmlns:a16="http://schemas.microsoft.com/office/drawing/2014/main" val="20000"/>
                    </a:ext>
                  </a:extLst>
                </a:gridCol>
                <a:gridCol w="1162937">
                  <a:extLst>
                    <a:ext uri="{9D8B030D-6E8A-4147-A177-3AD203B41FA5}">
                      <a16:colId xmlns:a16="http://schemas.microsoft.com/office/drawing/2014/main" val="20001"/>
                    </a:ext>
                  </a:extLst>
                </a:gridCol>
                <a:gridCol w="1162937">
                  <a:extLst>
                    <a:ext uri="{9D8B030D-6E8A-4147-A177-3AD203B41FA5}">
                      <a16:colId xmlns:a16="http://schemas.microsoft.com/office/drawing/2014/main" val="20002"/>
                    </a:ext>
                  </a:extLst>
                </a:gridCol>
                <a:gridCol w="1162937">
                  <a:extLst>
                    <a:ext uri="{9D8B030D-6E8A-4147-A177-3AD203B41FA5}">
                      <a16:colId xmlns:a16="http://schemas.microsoft.com/office/drawing/2014/main" val="3052299705"/>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PC + Bev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PC + Bev + Durva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374)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PC + Bev + Durva + Ola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Geographic region,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Rest of world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FIGO stage III,*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High-grade serous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Clear cell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High-grade endometrioid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0993989"/>
                  </a:ext>
                </a:extLst>
              </a:tr>
            </a:tbl>
          </a:graphicData>
        </a:graphic>
      </p:graphicFrame>
      <p:graphicFrame>
        <p:nvGraphicFramePr>
          <p:cNvPr id="4" name="Group 32">
            <a:extLst>
              <a:ext uri="{FF2B5EF4-FFF2-40B4-BE49-F238E27FC236}">
                <a16:creationId xmlns:a16="http://schemas.microsoft.com/office/drawing/2014/main" id="{A7E0C24A-3F93-BC81-9151-09BF66B885C5}"/>
              </a:ext>
            </a:extLst>
          </p:cNvPr>
          <p:cNvGraphicFramePr>
            <a:graphicFrameLocks noGrp="1"/>
          </p:cNvGraphicFramePr>
          <p:nvPr>
            <p:extLst>
              <p:ext uri="{D42A27DB-BD31-4B8C-83A1-F6EECF244321}">
                <p14:modId xmlns:p14="http://schemas.microsoft.com/office/powerpoint/2010/main" val="1619629253"/>
              </p:ext>
            </p:extLst>
          </p:nvPr>
        </p:nvGraphicFramePr>
        <p:xfrm>
          <a:off x="6384926" y="1610437"/>
          <a:ext cx="5373881" cy="4175856"/>
        </p:xfrm>
        <a:graphic>
          <a:graphicData uri="http://schemas.openxmlformats.org/drawingml/2006/table">
            <a:tbl>
              <a:tblPr/>
              <a:tblGrid>
                <a:gridCol w="2136905">
                  <a:extLst>
                    <a:ext uri="{9D8B030D-6E8A-4147-A177-3AD203B41FA5}">
                      <a16:colId xmlns:a16="http://schemas.microsoft.com/office/drawing/2014/main" val="20000"/>
                    </a:ext>
                  </a:extLst>
                </a:gridCol>
                <a:gridCol w="1060704">
                  <a:extLst>
                    <a:ext uri="{9D8B030D-6E8A-4147-A177-3AD203B41FA5}">
                      <a16:colId xmlns:a16="http://schemas.microsoft.com/office/drawing/2014/main" val="20001"/>
                    </a:ext>
                  </a:extLst>
                </a:gridCol>
                <a:gridCol w="1060704">
                  <a:extLst>
                    <a:ext uri="{9D8B030D-6E8A-4147-A177-3AD203B41FA5}">
                      <a16:colId xmlns:a16="http://schemas.microsoft.com/office/drawing/2014/main" val="20002"/>
                    </a:ext>
                  </a:extLst>
                </a:gridCol>
                <a:gridCol w="1115568">
                  <a:extLst>
                    <a:ext uri="{9D8B030D-6E8A-4147-A177-3AD203B41FA5}">
                      <a16:colId xmlns:a16="http://schemas.microsoft.com/office/drawing/2014/main" val="3052299705"/>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PC + Bev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PC + Bev + Durva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374)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PC + Bev + Durva + Ola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Surgery status at study entry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86264537"/>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Upfront 1</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Planned IDS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Time and outcome of cytoreductive surgery (per stratification)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529066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macroscopic residual disease after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Macroscopic residual disease after surgery OR planned IDS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HRD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8" name="Text Box 30">
            <a:extLst>
              <a:ext uri="{FF2B5EF4-FFF2-40B4-BE49-F238E27FC236}">
                <a16:creationId xmlns:a16="http://schemas.microsoft.com/office/drawing/2014/main" id="{6511BA6B-1C83-B7DD-4782-CC89EC37FD17}"/>
              </a:ext>
            </a:extLst>
          </p:cNvPr>
          <p:cNvSpPr txBox="1">
            <a:spLocks noChangeArrowheads="1"/>
          </p:cNvSpPr>
          <p:nvPr/>
        </p:nvSpPr>
        <p:spPr bwMode="auto">
          <a:xfrm>
            <a:off x="609759" y="5785812"/>
            <a:ext cx="5373882"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*n = 1 had unknown FIGO stage in PC + Bev + Durva arm.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Includes mixed epithelial, carcinosarcoma, and other histology types.</a:t>
            </a:r>
            <a:endParaRPr lang="en-US" altLang="en-US" sz="1400" dirty="0">
              <a:solidFill>
                <a:schemeClr val="bg1"/>
              </a:solidFill>
              <a:latin typeface="Calibri" panose="020F0502020204030204" pitchFamily="34" charset="0"/>
            </a:endParaRPr>
          </a:p>
        </p:txBody>
      </p:sp>
      <p:sp>
        <p:nvSpPr>
          <p:cNvPr id="9" name="Text Box 30">
            <a:extLst>
              <a:ext uri="{FF2B5EF4-FFF2-40B4-BE49-F238E27FC236}">
                <a16:creationId xmlns:a16="http://schemas.microsoft.com/office/drawing/2014/main" id="{83797D20-054F-440C-7745-E2A1CF9601A5}"/>
              </a:ext>
            </a:extLst>
          </p:cNvPr>
          <p:cNvSpPr txBox="1">
            <a:spLocks noChangeArrowheads="1"/>
          </p:cNvSpPr>
          <p:nvPr/>
        </p:nvSpPr>
        <p:spPr bwMode="auto">
          <a:xfrm>
            <a:off x="6384926" y="5785812"/>
            <a:ext cx="5373882"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*Assessed genomic instability using Myriad MyChoice CDx assay with a cutoff of 42.</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066298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28EFD-63E3-7C1E-D1E3-02205828BF0D}"/>
              </a:ext>
            </a:extLst>
          </p:cNvPr>
          <p:cNvSpPr>
            <a:spLocks noGrp="1"/>
          </p:cNvSpPr>
          <p:nvPr>
            <p:ph type="title"/>
          </p:nvPr>
        </p:nvSpPr>
        <p:spPr/>
        <p:txBody>
          <a:bodyPr/>
          <a:lstStyle/>
          <a:p>
            <a:r>
              <a:rPr lang="en-US" dirty="0"/>
              <a:t>DUO-O: Patient Disposition</a:t>
            </a:r>
          </a:p>
        </p:txBody>
      </p:sp>
      <p:sp>
        <p:nvSpPr>
          <p:cNvPr id="7" name="Content Placeholder 6">
            <a:extLst>
              <a:ext uri="{FF2B5EF4-FFF2-40B4-BE49-F238E27FC236}">
                <a16:creationId xmlns:a16="http://schemas.microsoft.com/office/drawing/2014/main" id="{9F226773-2613-2284-8D42-FFEA08EA6A2F}"/>
              </a:ext>
            </a:extLst>
          </p:cNvPr>
          <p:cNvSpPr>
            <a:spLocks noGrp="1"/>
          </p:cNvSpPr>
          <p:nvPr>
            <p:ph idx="1"/>
          </p:nvPr>
        </p:nvSpPr>
        <p:spPr>
          <a:xfrm>
            <a:off x="604675" y="5886733"/>
            <a:ext cx="10877529" cy="276999"/>
          </a:xfrm>
        </p:spPr>
        <p:txBody>
          <a:bodyPr/>
          <a:lstStyle/>
          <a:p>
            <a:r>
              <a:rPr lang="en-US" sz="2400" dirty="0"/>
              <a:t>~90% of patients completed all planned cycles of CT across all treatment arms</a:t>
            </a:r>
          </a:p>
        </p:txBody>
      </p:sp>
      <p:graphicFrame>
        <p:nvGraphicFramePr>
          <p:cNvPr id="5" name="Group 32">
            <a:extLst>
              <a:ext uri="{FF2B5EF4-FFF2-40B4-BE49-F238E27FC236}">
                <a16:creationId xmlns:a16="http://schemas.microsoft.com/office/drawing/2014/main" id="{7E57AFA1-D47F-6701-E5DC-BB900D479C2F}"/>
              </a:ext>
            </a:extLst>
          </p:cNvPr>
          <p:cNvGraphicFramePr>
            <a:graphicFrameLocks noGrp="1"/>
          </p:cNvGraphicFramePr>
          <p:nvPr>
            <p:extLst>
              <p:ext uri="{D42A27DB-BD31-4B8C-83A1-F6EECF244321}">
                <p14:modId xmlns:p14="http://schemas.microsoft.com/office/powerpoint/2010/main" val="488894988"/>
              </p:ext>
            </p:extLst>
          </p:nvPr>
        </p:nvGraphicFramePr>
        <p:xfrm>
          <a:off x="728470" y="1600200"/>
          <a:ext cx="10777727" cy="4175856"/>
        </p:xfrm>
        <a:graphic>
          <a:graphicData uri="http://schemas.openxmlformats.org/drawingml/2006/table">
            <a:tbl>
              <a:tblPr/>
              <a:tblGrid>
                <a:gridCol w="2164166">
                  <a:extLst>
                    <a:ext uri="{9D8B030D-6E8A-4147-A177-3AD203B41FA5}">
                      <a16:colId xmlns:a16="http://schemas.microsoft.com/office/drawing/2014/main" val="20000"/>
                    </a:ext>
                  </a:extLst>
                </a:gridCol>
                <a:gridCol w="1620120">
                  <a:extLst>
                    <a:ext uri="{9D8B030D-6E8A-4147-A177-3AD203B41FA5}">
                      <a16:colId xmlns:a16="http://schemas.microsoft.com/office/drawing/2014/main" val="954828759"/>
                    </a:ext>
                  </a:extLst>
                </a:gridCol>
                <a:gridCol w="2331147">
                  <a:extLst>
                    <a:ext uri="{9D8B030D-6E8A-4147-A177-3AD203B41FA5}">
                      <a16:colId xmlns:a16="http://schemas.microsoft.com/office/drawing/2014/main" val="20001"/>
                    </a:ext>
                  </a:extLst>
                </a:gridCol>
                <a:gridCol w="2331147">
                  <a:extLst>
                    <a:ext uri="{9D8B030D-6E8A-4147-A177-3AD203B41FA5}">
                      <a16:colId xmlns:a16="http://schemas.microsoft.com/office/drawing/2014/main" val="20002"/>
                    </a:ext>
                  </a:extLst>
                </a:gridCol>
                <a:gridCol w="2331147">
                  <a:extLst>
                    <a:ext uri="{9D8B030D-6E8A-4147-A177-3AD203B41FA5}">
                      <a16:colId xmlns:a16="http://schemas.microsoft.com/office/drawing/2014/main" val="3052299705"/>
                    </a:ext>
                  </a:extLst>
                </a:gridCol>
              </a:tblGrid>
              <a:tr h="0">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PC + Bev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PC + Bev + Durva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374)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PC + Bev + Durva + Ola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Received any tx/started maintenance, n (%)</a:t>
                      </a:r>
                    </a:p>
                    <a:p>
                      <a:pPr marL="2455863" marR="0" lvl="5"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Durva/Pbo</a:t>
                      </a:r>
                    </a:p>
                    <a:p>
                      <a:pPr marL="2455863" marR="0" lvl="5"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Ola/Pbo</a:t>
                      </a:r>
                    </a:p>
                    <a:p>
                      <a:pPr marL="2455863" marR="0" lvl="5"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PC + Bev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378 (100)/331 (88)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376 (99)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331 (88)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378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374 (100)/323 (86)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373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323 (86)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374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378 (100)/336 (89)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378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336 (89)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378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Still receiving tx,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Durva/Pbo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Ola/Pbo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of tx,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Durva/Pbo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Ola/Pbo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16.4 (0-46.0)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 (0.7-42.5)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(0-26.7)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 (0.5-35.9)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 (0.2-34.3)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 (0.7-22.3)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17.3 (0.7-40.5)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(0.2-36.8)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15.2 (0.7-26.0)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no. cycles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f/u, mo (range)</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25.5 (0-44.8)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23.1 (0-42.6)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23.3 (0-41.7)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0993989"/>
                  </a:ext>
                </a:extLst>
              </a:tr>
            </a:tbl>
          </a:graphicData>
        </a:graphic>
      </p:graphicFrame>
      <p:sp>
        <p:nvSpPr>
          <p:cNvPr id="6" name="Text Box 11">
            <a:extLst>
              <a:ext uri="{FF2B5EF4-FFF2-40B4-BE49-F238E27FC236}">
                <a16:creationId xmlns:a16="http://schemas.microsoft.com/office/drawing/2014/main" id="{CBAEDA39-5566-33F9-A940-3A55F57183A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Harter. ASCO 2023. Abstr LBA5506.</a:t>
            </a:r>
          </a:p>
        </p:txBody>
      </p:sp>
    </p:spTree>
    <p:extLst>
      <p:ext uri="{BB962C8B-B14F-4D97-AF65-F5344CB8AC3E}">
        <p14:creationId xmlns:p14="http://schemas.microsoft.com/office/powerpoint/2010/main" val="2565210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DUO-O: PFS for PC + Bev + Durva + Olaparib vs PC + </a:t>
            </a:r>
            <a:br>
              <a:rPr lang="en-US" dirty="0"/>
            </a:br>
            <a:r>
              <a:rPr lang="en-US" dirty="0"/>
              <a:t>Bev in Non-t</a:t>
            </a:r>
            <a:r>
              <a:rPr lang="en-US" i="1" dirty="0"/>
              <a:t>BRCA</a:t>
            </a:r>
            <a:r>
              <a:rPr lang="en-US" dirty="0"/>
              <a:t>m HRD+ and ITT (Primary Endpoints)</a:t>
            </a:r>
            <a:endParaRPr lang="en-US" altLang="en-US" dirty="0"/>
          </a:p>
        </p:txBody>
      </p:sp>
      <p:sp>
        <p:nvSpPr>
          <p:cNvPr id="8" name="Content Placeholder 7">
            <a:extLst>
              <a:ext uri="{FF2B5EF4-FFF2-40B4-BE49-F238E27FC236}">
                <a16:creationId xmlns:a16="http://schemas.microsoft.com/office/drawing/2014/main" id="{6FC5EAB7-CA83-FFFF-3F8C-0BECAADE47F8}"/>
              </a:ext>
            </a:extLst>
          </p:cNvPr>
          <p:cNvSpPr>
            <a:spLocks noGrp="1"/>
          </p:cNvSpPr>
          <p:nvPr>
            <p:ph idx="1"/>
          </p:nvPr>
        </p:nvSpPr>
        <p:spPr>
          <a:xfrm>
            <a:off x="604675" y="4998123"/>
            <a:ext cx="10877529" cy="1165610"/>
          </a:xfrm>
        </p:spPr>
        <p:txBody>
          <a:bodyPr/>
          <a:lstStyle/>
          <a:p>
            <a:pPr>
              <a:spcBef>
                <a:spcPts val="500"/>
              </a:spcBef>
            </a:pPr>
            <a:r>
              <a:rPr lang="en-US" sz="2000" dirty="0"/>
              <a:t>Trial met both primary endpoints by demonstrating that addition of Durva + Ola to PC + Bev significantly prolonged PFS in non-t</a:t>
            </a:r>
            <a:r>
              <a:rPr lang="en-US" sz="2000" i="1" dirty="0"/>
              <a:t>BRCA</a:t>
            </a:r>
            <a:r>
              <a:rPr lang="en-US" sz="2000" dirty="0"/>
              <a:t>m HRD+ and ITT populations</a:t>
            </a:r>
          </a:p>
          <a:p>
            <a:pPr>
              <a:spcBef>
                <a:spcPts val="500"/>
              </a:spcBef>
            </a:pPr>
            <a:r>
              <a:rPr lang="en-US" sz="2000" dirty="0"/>
              <a:t>In ITT population, PFS benefit was consistent across subgroups treated with Durva + Ola + PC + Bev vs PC + Bev</a:t>
            </a:r>
          </a:p>
        </p:txBody>
      </p:sp>
      <p:graphicFrame>
        <p:nvGraphicFramePr>
          <p:cNvPr id="3" name="Group 32">
            <a:extLst>
              <a:ext uri="{FF2B5EF4-FFF2-40B4-BE49-F238E27FC236}">
                <a16:creationId xmlns:a16="http://schemas.microsoft.com/office/drawing/2014/main" id="{AE20BF4B-CAE4-C8E7-CDA6-782E94BB983D}"/>
              </a:ext>
            </a:extLst>
          </p:cNvPr>
          <p:cNvGraphicFramePr>
            <a:graphicFrameLocks noGrp="1"/>
          </p:cNvGraphicFramePr>
          <p:nvPr>
            <p:extLst>
              <p:ext uri="{D42A27DB-BD31-4B8C-83A1-F6EECF244321}">
                <p14:modId xmlns:p14="http://schemas.microsoft.com/office/powerpoint/2010/main" val="70130129"/>
              </p:ext>
            </p:extLst>
          </p:nvPr>
        </p:nvGraphicFramePr>
        <p:xfrm>
          <a:off x="727076" y="1604963"/>
          <a:ext cx="10735056" cy="2651840"/>
        </p:xfrm>
        <a:graphic>
          <a:graphicData uri="http://schemas.openxmlformats.org/drawingml/2006/table">
            <a:tbl>
              <a:tblPr/>
              <a:tblGrid>
                <a:gridCol w="1609724">
                  <a:extLst>
                    <a:ext uri="{9D8B030D-6E8A-4147-A177-3AD203B41FA5}">
                      <a16:colId xmlns:a16="http://schemas.microsoft.com/office/drawing/2014/main" val="20000"/>
                    </a:ext>
                  </a:extLst>
                </a:gridCol>
                <a:gridCol w="2281333">
                  <a:extLst>
                    <a:ext uri="{9D8B030D-6E8A-4147-A177-3AD203B41FA5}">
                      <a16:colId xmlns:a16="http://schemas.microsoft.com/office/drawing/2014/main" val="20001"/>
                    </a:ext>
                  </a:extLst>
                </a:gridCol>
                <a:gridCol w="2281333">
                  <a:extLst>
                    <a:ext uri="{9D8B030D-6E8A-4147-A177-3AD203B41FA5}">
                      <a16:colId xmlns:a16="http://schemas.microsoft.com/office/drawing/2014/main" val="20002"/>
                    </a:ext>
                  </a:extLst>
                </a:gridCol>
                <a:gridCol w="2281333">
                  <a:extLst>
                    <a:ext uri="{9D8B030D-6E8A-4147-A177-3AD203B41FA5}">
                      <a16:colId xmlns:a16="http://schemas.microsoft.com/office/drawing/2014/main" val="3453735482"/>
                    </a:ext>
                  </a:extLst>
                </a:gridCol>
                <a:gridCol w="2281333">
                  <a:extLst>
                    <a:ext uri="{9D8B030D-6E8A-4147-A177-3AD203B41FA5}">
                      <a16:colId xmlns:a16="http://schemas.microsoft.com/office/drawing/2014/main" val="3106234889"/>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PFS Outcome</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Non-t</a:t>
                      </a:r>
                      <a:r>
                        <a:rPr kumimoji="0" lang="en-US" sz="1600" b="1" i="1" u="none" strike="noStrike" cap="none" normalizeH="0" baseline="0" dirty="0">
                          <a:ln>
                            <a:noFill/>
                          </a:ln>
                          <a:solidFill>
                            <a:schemeClr val="tx1"/>
                          </a:solidFill>
                          <a:effectLst/>
                          <a:latin typeface="Calibri" panose="020F0502020204030204" pitchFamily="34" charset="0"/>
                        </a:rPr>
                        <a:t>BRCA</a:t>
                      </a:r>
                      <a:r>
                        <a:rPr kumimoji="0" lang="en-US" sz="1600" b="1" i="0" u="none" strike="noStrike" cap="none" normalizeH="0" baseline="0" dirty="0">
                          <a:ln>
                            <a:noFill/>
                          </a:ln>
                          <a:solidFill>
                            <a:schemeClr val="tx1"/>
                          </a:solidFill>
                          <a:effectLst/>
                          <a:latin typeface="Calibri" panose="020F0502020204030204" pitchFamily="34" charset="0"/>
                        </a:rPr>
                        <a:t>m HRD+</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ITT</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775746732"/>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PFS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PC + Bev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143)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bg1"/>
                          </a:solidFill>
                          <a:effectLst/>
                          <a:latin typeface="Calibri" panose="020F0502020204030204" pitchFamily="34" charset="0"/>
                        </a:rPr>
                        <a:t>PC + Bev + Durva + Ola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bg1"/>
                          </a:solidFill>
                          <a:effectLst/>
                          <a:latin typeface="Calibri" panose="020F0502020204030204" pitchFamily="34" charset="0"/>
                        </a:rPr>
                        <a:t>(n = 140)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PC + Bev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378)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bg1"/>
                          </a:solidFill>
                          <a:effectLst/>
                          <a:latin typeface="Calibri" panose="020F0502020204030204" pitchFamily="34" charset="0"/>
                        </a:rPr>
                        <a:t>PC + Bev + Durva + Ola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bg1"/>
                          </a:solidFill>
                          <a:effectLst/>
                          <a:latin typeface="Calibri" panose="020F0502020204030204" pitchFamily="34" charset="0"/>
                        </a:rPr>
                        <a:t>(n =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mo</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0.49 (0.34-0.69;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 (0.52-0.76;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275506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mo</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07091065"/>
                  </a:ext>
                </a:extLst>
              </a:tr>
            </a:tbl>
          </a:graphicData>
        </a:graphic>
      </p:graphicFrame>
      <p:sp>
        <p:nvSpPr>
          <p:cNvPr id="4" name="Text Box 11">
            <a:extLst>
              <a:ext uri="{FF2B5EF4-FFF2-40B4-BE49-F238E27FC236}">
                <a16:creationId xmlns:a16="http://schemas.microsoft.com/office/drawing/2014/main" id="{583A985F-BDEA-A5DE-A33E-854760B8E35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Harter. ASCO 2023. Abstr LBA5506.</a:t>
            </a:r>
          </a:p>
        </p:txBody>
      </p:sp>
      <p:sp>
        <p:nvSpPr>
          <p:cNvPr id="6" name="Text Box 30">
            <a:extLst>
              <a:ext uri="{FF2B5EF4-FFF2-40B4-BE49-F238E27FC236}">
                <a16:creationId xmlns:a16="http://schemas.microsoft.com/office/drawing/2014/main" id="{E6A71B5A-26AE-4310-40D4-E57A21E83EE6}"/>
              </a:ext>
            </a:extLst>
          </p:cNvPr>
          <p:cNvSpPr txBox="1">
            <a:spLocks noChangeArrowheads="1"/>
          </p:cNvSpPr>
          <p:nvPr/>
        </p:nvSpPr>
        <p:spPr bwMode="auto">
          <a:xfrm>
            <a:off x="727077" y="4262024"/>
            <a:ext cx="11069637"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*HR and CI estimated from stratified Cox proportional hazards model with </a:t>
            </a:r>
            <a:r>
              <a:rPr lang="en-US" altLang="en-US" sz="1400" b="0" i="1" dirty="0">
                <a:solidFill>
                  <a:schemeClr val="bg1"/>
                </a:solidFill>
                <a:latin typeface="Calibri" panose="020F0502020204030204" pitchFamily="34" charset="0"/>
              </a:rPr>
              <a:t>P </a:t>
            </a:r>
            <a:r>
              <a:rPr lang="en-US" altLang="en-US" sz="1400" b="0" dirty="0">
                <a:solidFill>
                  <a:schemeClr val="bg1"/>
                </a:solidFill>
                <a:latin typeface="Calibri" panose="020F0502020204030204" pitchFamily="34" charset="0"/>
              </a:rPr>
              <a:t>value from stratified log-rank test. In non-t</a:t>
            </a:r>
            <a:r>
              <a:rPr lang="en-US" altLang="en-US" sz="1400" b="0" i="1" dirty="0">
                <a:solidFill>
                  <a:schemeClr val="bg1"/>
                </a:solidFill>
                <a:latin typeface="Calibri" panose="020F0502020204030204" pitchFamily="34" charset="0"/>
              </a:rPr>
              <a:t>BRCA</a:t>
            </a:r>
            <a:r>
              <a:rPr lang="en-US" altLang="en-US" sz="1400" b="0" dirty="0">
                <a:solidFill>
                  <a:schemeClr val="bg1"/>
                </a:solidFill>
                <a:latin typeface="Calibri" panose="020F0502020204030204" pitchFamily="34" charset="0"/>
              </a:rPr>
              <a:t>m HRD+, model stratified by timing, outcome of cytoreductive surgery; in ITT, model stratified by timing, outcome of cytoreductive surgery and geographic region. </a:t>
            </a:r>
            <a:br>
              <a:rPr lang="en-US" altLang="en-US" sz="1400" b="0" dirty="0">
                <a:solidFill>
                  <a:schemeClr val="bg1"/>
                </a:solidFill>
                <a:highlight>
                  <a:srgbClr val="FFFF00"/>
                </a:highlight>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Tested at 2-sided </a:t>
            </a:r>
            <a:r>
              <a:rPr lang="en-US" altLang="en-US" sz="1400" b="0" i="1" dirty="0">
                <a:solidFill>
                  <a:schemeClr val="bg1"/>
                </a:solidFill>
                <a:latin typeface="Calibri" panose="020F0502020204030204" pitchFamily="34" charset="0"/>
              </a:rPr>
              <a:t>P </a:t>
            </a:r>
            <a:r>
              <a:rPr lang="en-US" altLang="en-US" sz="1400" b="0" dirty="0">
                <a:solidFill>
                  <a:schemeClr val="bg1"/>
                </a:solidFill>
                <a:latin typeface="Calibri" panose="020F0502020204030204" pitchFamily="34" charset="0"/>
              </a:rPr>
              <a:t>&lt;.0022 for significance.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Tested at 2-sided </a:t>
            </a:r>
            <a:r>
              <a:rPr lang="en-US" altLang="en-US" sz="1400" b="0" i="1" dirty="0">
                <a:solidFill>
                  <a:schemeClr val="bg1"/>
                </a:solidFill>
                <a:latin typeface="Calibri" panose="020F0502020204030204" pitchFamily="34" charset="0"/>
              </a:rPr>
              <a:t>P </a:t>
            </a:r>
            <a:r>
              <a:rPr lang="en-US" altLang="en-US" sz="1400" b="0" dirty="0">
                <a:solidFill>
                  <a:schemeClr val="bg1"/>
                </a:solidFill>
                <a:latin typeface="Calibri" panose="020F0502020204030204" pitchFamily="34" charset="0"/>
              </a:rPr>
              <a:t>&lt;.0080 for significance.</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108393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DUO-O: PFS For PC + Bev + Durva vs PC + Bev in ITT </a:t>
            </a:r>
            <a:br>
              <a:rPr lang="en-US" dirty="0"/>
            </a:br>
            <a:r>
              <a:rPr lang="en-US" dirty="0"/>
              <a:t>(Key Secondary Endpoint)</a:t>
            </a:r>
            <a:endParaRPr lang="en-US" altLang="en-US" dirty="0"/>
          </a:p>
        </p:txBody>
      </p:sp>
      <p:graphicFrame>
        <p:nvGraphicFramePr>
          <p:cNvPr id="3" name="Group 32">
            <a:extLst>
              <a:ext uri="{FF2B5EF4-FFF2-40B4-BE49-F238E27FC236}">
                <a16:creationId xmlns:a16="http://schemas.microsoft.com/office/drawing/2014/main" id="{AE20BF4B-CAE4-C8E7-CDA6-782E94BB983D}"/>
              </a:ext>
            </a:extLst>
          </p:cNvPr>
          <p:cNvGraphicFramePr>
            <a:graphicFrameLocks noGrp="1"/>
          </p:cNvGraphicFramePr>
          <p:nvPr>
            <p:extLst>
              <p:ext uri="{D42A27DB-BD31-4B8C-83A1-F6EECF244321}">
                <p14:modId xmlns:p14="http://schemas.microsoft.com/office/powerpoint/2010/main" val="2516552270"/>
              </p:ext>
            </p:extLst>
          </p:nvPr>
        </p:nvGraphicFramePr>
        <p:xfrm>
          <a:off x="727076" y="1604963"/>
          <a:ext cx="10735056" cy="2560384"/>
        </p:xfrm>
        <a:graphic>
          <a:graphicData uri="http://schemas.openxmlformats.org/drawingml/2006/table">
            <a:tbl>
              <a:tblPr/>
              <a:tblGrid>
                <a:gridCol w="3061047">
                  <a:extLst>
                    <a:ext uri="{9D8B030D-6E8A-4147-A177-3AD203B41FA5}">
                      <a16:colId xmlns:a16="http://schemas.microsoft.com/office/drawing/2014/main" val="20000"/>
                    </a:ext>
                  </a:extLst>
                </a:gridCol>
                <a:gridCol w="2206277">
                  <a:extLst>
                    <a:ext uri="{9D8B030D-6E8A-4147-A177-3AD203B41FA5}">
                      <a16:colId xmlns:a16="http://schemas.microsoft.com/office/drawing/2014/main" val="20001"/>
                    </a:ext>
                  </a:extLst>
                </a:gridCol>
                <a:gridCol w="2654300">
                  <a:extLst>
                    <a:ext uri="{9D8B030D-6E8A-4147-A177-3AD203B41FA5}">
                      <a16:colId xmlns:a16="http://schemas.microsoft.com/office/drawing/2014/main" val="1667785455"/>
                    </a:ext>
                  </a:extLst>
                </a:gridCol>
                <a:gridCol w="281343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PFS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PC + Bev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PC + Bev + Durva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374)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PC + Bev + Durva + Ola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vs PC + Bev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0.87 (0.73-1.04;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.13</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0.63 (0.52-0.76;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199927118"/>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mo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232081748"/>
                  </a:ext>
                </a:extLst>
              </a:tr>
            </a:tbl>
          </a:graphicData>
        </a:graphic>
      </p:graphicFrame>
      <p:sp>
        <p:nvSpPr>
          <p:cNvPr id="4" name="Text Box 11">
            <a:extLst>
              <a:ext uri="{FF2B5EF4-FFF2-40B4-BE49-F238E27FC236}">
                <a16:creationId xmlns:a16="http://schemas.microsoft.com/office/drawing/2014/main" id="{583A985F-BDEA-A5DE-A33E-854760B8E35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Harter. ASCO 2023. Abstr LBA5506.</a:t>
            </a:r>
          </a:p>
        </p:txBody>
      </p:sp>
      <p:sp>
        <p:nvSpPr>
          <p:cNvPr id="5" name="Text Box 30">
            <a:extLst>
              <a:ext uri="{FF2B5EF4-FFF2-40B4-BE49-F238E27FC236}">
                <a16:creationId xmlns:a16="http://schemas.microsoft.com/office/drawing/2014/main" id="{B9F38343-1F53-A0AA-A640-A754F3082950}"/>
              </a:ext>
            </a:extLst>
          </p:cNvPr>
          <p:cNvSpPr txBox="1">
            <a:spLocks noChangeArrowheads="1"/>
          </p:cNvSpPr>
          <p:nvPr/>
        </p:nvSpPr>
        <p:spPr bwMode="auto">
          <a:xfrm>
            <a:off x="727077" y="4207013"/>
            <a:ext cx="1106963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*HR and CI estimated from stratified Cox proportional hazards model with </a:t>
            </a:r>
            <a:r>
              <a:rPr lang="en-US" altLang="en-US" sz="1400" b="0" i="1" dirty="0">
                <a:solidFill>
                  <a:schemeClr val="bg1"/>
                </a:solidFill>
                <a:latin typeface="Calibri" panose="020F0502020204030204" pitchFamily="34" charset="0"/>
              </a:rPr>
              <a:t>P</a:t>
            </a:r>
            <a:r>
              <a:rPr lang="en-US" altLang="en-US" sz="1400" b="0" dirty="0">
                <a:solidFill>
                  <a:schemeClr val="bg1"/>
                </a:solidFill>
                <a:latin typeface="Calibri" panose="020F0502020204030204" pitchFamily="34" charset="0"/>
              </a:rPr>
              <a:t>-value from stratified log-rank test. Model stratified by timing, outcome of cytoreductive surgery and geographic region.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Tested at 2-sided </a:t>
            </a:r>
            <a:r>
              <a:rPr lang="en-US" altLang="en-US" sz="1400" b="0" i="1" dirty="0">
                <a:solidFill>
                  <a:schemeClr val="bg1"/>
                </a:solidFill>
                <a:latin typeface="Calibri" panose="020F0502020204030204" pitchFamily="34" charset="0"/>
              </a:rPr>
              <a:t>P </a:t>
            </a:r>
            <a:r>
              <a:rPr lang="en-US" altLang="en-US" sz="1400" b="0" dirty="0">
                <a:solidFill>
                  <a:schemeClr val="bg1"/>
                </a:solidFill>
                <a:latin typeface="Calibri" panose="020F0502020204030204" pitchFamily="34" charset="0"/>
              </a:rPr>
              <a:t>&lt;.005 for significance. </a:t>
            </a:r>
            <a:endParaRPr lang="en-US" altLang="en-US" sz="1400" dirty="0">
              <a:solidFill>
                <a:schemeClr val="bg1"/>
              </a:solidFill>
              <a:latin typeface="Calibri" panose="020F0502020204030204" pitchFamily="34" charset="0"/>
            </a:endParaRPr>
          </a:p>
        </p:txBody>
      </p:sp>
      <p:sp>
        <p:nvSpPr>
          <p:cNvPr id="6" name="Content Placeholder 7">
            <a:extLst>
              <a:ext uri="{FF2B5EF4-FFF2-40B4-BE49-F238E27FC236}">
                <a16:creationId xmlns:a16="http://schemas.microsoft.com/office/drawing/2014/main" id="{979CB095-7448-4CF6-CF7A-8C928FE86D17}"/>
              </a:ext>
            </a:extLst>
          </p:cNvPr>
          <p:cNvSpPr>
            <a:spLocks noGrp="1"/>
          </p:cNvSpPr>
          <p:nvPr>
            <p:ph idx="1"/>
          </p:nvPr>
        </p:nvSpPr>
        <p:spPr>
          <a:xfrm>
            <a:off x="604675" y="4857220"/>
            <a:ext cx="10877529" cy="1103313"/>
          </a:xfrm>
        </p:spPr>
        <p:txBody>
          <a:bodyPr/>
          <a:lstStyle/>
          <a:p>
            <a:r>
              <a:rPr lang="en-US" sz="2400" dirty="0"/>
              <a:t>In ITT population, PC + Bev + Durva was associated with a nonsignificant numerical improvement in PFS vs PC + Bev</a:t>
            </a:r>
          </a:p>
        </p:txBody>
      </p:sp>
    </p:spTree>
    <p:extLst>
      <p:ext uri="{BB962C8B-B14F-4D97-AF65-F5344CB8AC3E}">
        <p14:creationId xmlns:p14="http://schemas.microsoft.com/office/powerpoint/2010/main" val="608221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DUO-O: PFS by HRD Status</a:t>
            </a:r>
            <a:endParaRPr lang="en-US" altLang="en-US" dirty="0"/>
          </a:p>
        </p:txBody>
      </p:sp>
      <p:graphicFrame>
        <p:nvGraphicFramePr>
          <p:cNvPr id="3" name="Group 32">
            <a:extLst>
              <a:ext uri="{FF2B5EF4-FFF2-40B4-BE49-F238E27FC236}">
                <a16:creationId xmlns:a16="http://schemas.microsoft.com/office/drawing/2014/main" id="{AE20BF4B-CAE4-C8E7-CDA6-782E94BB983D}"/>
              </a:ext>
            </a:extLst>
          </p:cNvPr>
          <p:cNvGraphicFramePr>
            <a:graphicFrameLocks noGrp="1"/>
          </p:cNvGraphicFramePr>
          <p:nvPr>
            <p:extLst>
              <p:ext uri="{D42A27DB-BD31-4B8C-83A1-F6EECF244321}">
                <p14:modId xmlns:p14="http://schemas.microsoft.com/office/powerpoint/2010/main" val="3223485141"/>
              </p:ext>
            </p:extLst>
          </p:nvPr>
        </p:nvGraphicFramePr>
        <p:xfrm>
          <a:off x="727076" y="1604963"/>
          <a:ext cx="10735056" cy="4480704"/>
        </p:xfrm>
        <a:graphic>
          <a:graphicData uri="http://schemas.openxmlformats.org/drawingml/2006/table">
            <a:tbl>
              <a:tblPr/>
              <a:tblGrid>
                <a:gridCol w="2683764">
                  <a:extLst>
                    <a:ext uri="{9D8B030D-6E8A-4147-A177-3AD203B41FA5}">
                      <a16:colId xmlns:a16="http://schemas.microsoft.com/office/drawing/2014/main" val="20000"/>
                    </a:ext>
                  </a:extLst>
                </a:gridCol>
                <a:gridCol w="2683764">
                  <a:extLst>
                    <a:ext uri="{9D8B030D-6E8A-4147-A177-3AD203B41FA5}">
                      <a16:colId xmlns:a16="http://schemas.microsoft.com/office/drawing/2014/main" val="20001"/>
                    </a:ext>
                  </a:extLst>
                </a:gridCol>
                <a:gridCol w="2683764">
                  <a:extLst>
                    <a:ext uri="{9D8B030D-6E8A-4147-A177-3AD203B41FA5}">
                      <a16:colId xmlns:a16="http://schemas.microsoft.com/office/drawing/2014/main" val="1667785455"/>
                    </a:ext>
                  </a:extLst>
                </a:gridCol>
                <a:gridCol w="268376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PFS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PC + Bev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PC + Bev + Durva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PC + Bev + Durva + Ola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ysClr val="windowText" lastClr="000000"/>
                          </a:solidFill>
                          <a:effectLst/>
                          <a:latin typeface="Calibri" panose="020F0502020204030204" pitchFamily="34" charset="0"/>
                        </a:rPr>
                        <a:t>Non-t</a:t>
                      </a:r>
                      <a:r>
                        <a:rPr kumimoji="0" lang="en-US" sz="1600" b="1" i="1" u="none" strike="noStrike" cap="none" normalizeH="0" baseline="0" dirty="0">
                          <a:ln>
                            <a:noFill/>
                          </a:ln>
                          <a:solidFill>
                            <a:sysClr val="windowText" lastClr="000000"/>
                          </a:solidFill>
                          <a:effectLst/>
                          <a:latin typeface="Calibri" panose="020F0502020204030204" pitchFamily="34" charset="0"/>
                        </a:rPr>
                        <a:t>BRCA</a:t>
                      </a:r>
                      <a:r>
                        <a:rPr kumimoji="0" lang="en-US" sz="1600" b="1" i="0" u="none" strike="noStrike" cap="none" normalizeH="0" baseline="0" dirty="0">
                          <a:ln>
                            <a:noFill/>
                          </a:ln>
                          <a:solidFill>
                            <a:sysClr val="windowText" lastClr="000000"/>
                          </a:solidFill>
                          <a:effectLst/>
                          <a:latin typeface="Calibri" panose="020F0502020204030204" pitchFamily="34" charset="0"/>
                        </a:rPr>
                        <a:t>m HRD+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ysClr val="windowText" lastClr="000000"/>
                          </a:solidFill>
                          <a:effectLst/>
                          <a:latin typeface="Calibri" panose="020F0502020204030204" pitchFamily="34" charset="0"/>
                        </a:rPr>
                        <a:t>n = 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ysClr val="windowText" lastClr="000000"/>
                          </a:solidFill>
                          <a:effectLst/>
                          <a:latin typeface="Calibri" panose="020F0502020204030204" pitchFamily="34" charset="0"/>
                        </a:rPr>
                        <a:t>n = 148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ysClr val="windowText" lastClr="000000"/>
                          </a:solidFill>
                          <a:effectLst/>
                          <a:latin typeface="Calibri" panose="020F0502020204030204" pitchFamily="34" charset="0"/>
                        </a:rPr>
                        <a:t>n = 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916093222"/>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vs PC + Bev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0.82 (0.60-1.12)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0.51 (0.36-0.72)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199927118"/>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mo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232081748"/>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ysClr val="windowText" lastClr="000000"/>
                          </a:solidFill>
                          <a:effectLst/>
                          <a:latin typeface="Calibri" panose="020F0502020204030204" pitchFamily="34" charset="0"/>
                        </a:rPr>
                        <a:t>HRD-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ysClr val="windowText" lastClr="000000"/>
                          </a:solidFill>
                          <a:effectLst/>
                          <a:latin typeface="Calibri" panose="020F0502020204030204" pitchFamily="34" charset="0"/>
                        </a:rPr>
                        <a:t>n = 216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ysClr val="windowText" lastClr="000000"/>
                          </a:solidFill>
                          <a:effectLst/>
                          <a:latin typeface="Calibri" panose="020F0502020204030204" pitchFamily="34" charset="0"/>
                        </a:rPr>
                        <a:t>n = 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ysClr val="windowText" lastClr="000000"/>
                          </a:solidFill>
                          <a:effectLst/>
                          <a:latin typeface="Calibri" panose="020F0502020204030204" pitchFamily="34" charset="0"/>
                        </a:rPr>
                        <a:t>n = 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2505661933"/>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6672063"/>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vs PC + Bev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0.94 (0.75-1.18)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0.68 (0.54-0.86)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350770547"/>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mo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212608336"/>
                  </a:ext>
                </a:extLst>
              </a:tr>
            </a:tbl>
          </a:graphicData>
        </a:graphic>
      </p:graphicFrame>
      <p:sp>
        <p:nvSpPr>
          <p:cNvPr id="4" name="Text Box 11">
            <a:extLst>
              <a:ext uri="{FF2B5EF4-FFF2-40B4-BE49-F238E27FC236}">
                <a16:creationId xmlns:a16="http://schemas.microsoft.com/office/drawing/2014/main" id="{583A985F-BDEA-A5DE-A33E-854760B8E35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Harter. ASCO 2023. Abstr LBA5506.</a:t>
            </a:r>
          </a:p>
        </p:txBody>
      </p:sp>
      <p:sp>
        <p:nvSpPr>
          <p:cNvPr id="5" name="Text Box 30">
            <a:extLst>
              <a:ext uri="{FF2B5EF4-FFF2-40B4-BE49-F238E27FC236}">
                <a16:creationId xmlns:a16="http://schemas.microsoft.com/office/drawing/2014/main" id="{E406B79D-0563-C32D-8AEB-3DEFEBADE27E}"/>
              </a:ext>
            </a:extLst>
          </p:cNvPr>
          <p:cNvSpPr txBox="1">
            <a:spLocks noChangeArrowheads="1"/>
          </p:cNvSpPr>
          <p:nvPr/>
        </p:nvSpPr>
        <p:spPr bwMode="auto">
          <a:xfrm>
            <a:off x="727077" y="6102942"/>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*HR and CI estimated from unstratified Cox proportional hazards model.</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539129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DUO-O: Safety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Harter. ASCO 2023. Abstr LBA5506.</a:t>
            </a:r>
          </a:p>
        </p:txBody>
      </p:sp>
      <p:graphicFrame>
        <p:nvGraphicFramePr>
          <p:cNvPr id="2" name="Group 32">
            <a:extLst>
              <a:ext uri="{FF2B5EF4-FFF2-40B4-BE49-F238E27FC236}">
                <a16:creationId xmlns:a16="http://schemas.microsoft.com/office/drawing/2014/main" id="{43A34FD0-22B4-127A-C6C8-1694403A9A82}"/>
              </a:ext>
            </a:extLst>
          </p:cNvPr>
          <p:cNvGraphicFramePr>
            <a:graphicFrameLocks noGrp="1"/>
          </p:cNvGraphicFramePr>
          <p:nvPr>
            <p:extLst>
              <p:ext uri="{D42A27DB-BD31-4B8C-83A1-F6EECF244321}">
                <p14:modId xmlns:p14="http://schemas.microsoft.com/office/powerpoint/2010/main" val="2799414895"/>
              </p:ext>
            </p:extLst>
          </p:nvPr>
        </p:nvGraphicFramePr>
        <p:xfrm>
          <a:off x="727075" y="1414463"/>
          <a:ext cx="10735053" cy="4755040"/>
        </p:xfrm>
        <a:graphic>
          <a:graphicData uri="http://schemas.openxmlformats.org/drawingml/2006/table">
            <a:tbl>
              <a:tblPr/>
              <a:tblGrid>
                <a:gridCol w="2426505">
                  <a:extLst>
                    <a:ext uri="{9D8B030D-6E8A-4147-A177-3AD203B41FA5}">
                      <a16:colId xmlns:a16="http://schemas.microsoft.com/office/drawing/2014/main" val="20000"/>
                    </a:ext>
                  </a:extLst>
                </a:gridCol>
                <a:gridCol w="1384758">
                  <a:extLst>
                    <a:ext uri="{9D8B030D-6E8A-4147-A177-3AD203B41FA5}">
                      <a16:colId xmlns:a16="http://schemas.microsoft.com/office/drawing/2014/main" val="20001"/>
                    </a:ext>
                  </a:extLst>
                </a:gridCol>
                <a:gridCol w="1384758">
                  <a:extLst>
                    <a:ext uri="{9D8B030D-6E8A-4147-A177-3AD203B41FA5}">
                      <a16:colId xmlns:a16="http://schemas.microsoft.com/office/drawing/2014/main" val="20002"/>
                    </a:ext>
                  </a:extLst>
                </a:gridCol>
                <a:gridCol w="1384758">
                  <a:extLst>
                    <a:ext uri="{9D8B030D-6E8A-4147-A177-3AD203B41FA5}">
                      <a16:colId xmlns:a16="http://schemas.microsoft.com/office/drawing/2014/main" val="3052299705"/>
                    </a:ext>
                  </a:extLst>
                </a:gridCol>
                <a:gridCol w="1384758">
                  <a:extLst>
                    <a:ext uri="{9D8B030D-6E8A-4147-A177-3AD203B41FA5}">
                      <a16:colId xmlns:a16="http://schemas.microsoft.com/office/drawing/2014/main" val="1974744771"/>
                    </a:ext>
                  </a:extLst>
                </a:gridCol>
                <a:gridCol w="1384758">
                  <a:extLst>
                    <a:ext uri="{9D8B030D-6E8A-4147-A177-3AD203B41FA5}">
                      <a16:colId xmlns:a16="http://schemas.microsoft.com/office/drawing/2014/main" val="2380793542"/>
                    </a:ext>
                  </a:extLst>
                </a:gridCol>
                <a:gridCol w="1384758">
                  <a:extLst>
                    <a:ext uri="{9D8B030D-6E8A-4147-A177-3AD203B41FA5}">
                      <a16:colId xmlns:a16="http://schemas.microsoft.com/office/drawing/2014/main" val="3076605038"/>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n (%)</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Chemotherapy + Maintenance</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Maintenance Phase</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721843499"/>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PC + Bev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 = 376)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Calibri" panose="020F0502020204030204" pitchFamily="34" charset="0"/>
                        </a:rPr>
                        <a:t>PC + Bev + Durva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Calibri" panose="020F0502020204030204" pitchFamily="34" charset="0"/>
                        </a:rPr>
                        <a:t>(n = 373)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Calibri" panose="020F0502020204030204" pitchFamily="34" charset="0"/>
                        </a:rPr>
                        <a:t>PC + Bev + Durva + Ola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Calibri" panose="020F0502020204030204" pitchFamily="34" charset="0"/>
                        </a:rPr>
                        <a:t>(n = 378)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PC + Bev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 = 331)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Calibri" panose="020F0502020204030204" pitchFamily="34" charset="0"/>
                        </a:rPr>
                        <a:t>PC + Bev + Durva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Calibri" panose="020F0502020204030204" pitchFamily="34" charset="0"/>
                        </a:rPr>
                        <a:t>(n = 323)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Calibri" panose="020F0502020204030204" pitchFamily="34" charset="0"/>
                        </a:rPr>
                        <a:t>PC + Bev + Durva + Ola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Calibri" panose="020F0502020204030204" pitchFamily="34" charset="0"/>
                        </a:rPr>
                        <a:t>(n = 336)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373 (99)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371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375 (99)</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308 (93)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303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328 (98)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231 (61)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245 (66)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269 (71)</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(27)</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164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 with outcome of death</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AE (incl death)</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(34)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(39)</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(15)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Of special interest to ola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MDS/AML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New primary malignancy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0993989"/>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immune mediated</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(35)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209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 (53)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(28)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98338397"/>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dose modification</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272 (72)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299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323 (85)</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163 (49)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182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254 (76)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3665248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d/c of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PC/Bev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Durva/Pbo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Ola/Pbo</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(16)</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48758383"/>
                  </a:ext>
                </a:extLst>
              </a:tr>
            </a:tbl>
          </a:graphicData>
        </a:graphic>
      </p:graphicFrame>
    </p:spTree>
    <p:extLst>
      <p:ext uri="{BB962C8B-B14F-4D97-AF65-F5344CB8AC3E}">
        <p14:creationId xmlns:p14="http://schemas.microsoft.com/office/powerpoint/2010/main" val="1462489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419100"/>
            <a:ext cx="10872444" cy="922340"/>
          </a:xfrm>
        </p:spPr>
        <p:txBody>
          <a:bodyPr/>
          <a:lstStyle/>
          <a:p>
            <a:r>
              <a:rPr lang="en-US" dirty="0"/>
              <a:t>DUO-O: AEs With Incidence ≥20%</a:t>
            </a:r>
            <a:br>
              <a:rPr lang="en-US" dirty="0"/>
            </a:b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Harter. ASCO 2023. Abstr LBA5506.</a:t>
            </a:r>
          </a:p>
        </p:txBody>
      </p:sp>
      <p:graphicFrame>
        <p:nvGraphicFramePr>
          <p:cNvPr id="2" name="Group 32">
            <a:extLst>
              <a:ext uri="{FF2B5EF4-FFF2-40B4-BE49-F238E27FC236}">
                <a16:creationId xmlns:a16="http://schemas.microsoft.com/office/drawing/2014/main" id="{43A34FD0-22B4-127A-C6C8-1694403A9A82}"/>
              </a:ext>
            </a:extLst>
          </p:cNvPr>
          <p:cNvGraphicFramePr>
            <a:graphicFrameLocks noGrp="1"/>
          </p:cNvGraphicFramePr>
          <p:nvPr>
            <p:extLst>
              <p:ext uri="{D42A27DB-BD31-4B8C-83A1-F6EECF244321}">
                <p14:modId xmlns:p14="http://schemas.microsoft.com/office/powerpoint/2010/main" val="828127873"/>
              </p:ext>
            </p:extLst>
          </p:nvPr>
        </p:nvGraphicFramePr>
        <p:xfrm>
          <a:off x="727076" y="1007092"/>
          <a:ext cx="10735053" cy="5203208"/>
        </p:xfrm>
        <a:graphic>
          <a:graphicData uri="http://schemas.openxmlformats.org/drawingml/2006/table">
            <a:tbl>
              <a:tblPr/>
              <a:tblGrid>
                <a:gridCol w="2426505">
                  <a:extLst>
                    <a:ext uri="{9D8B030D-6E8A-4147-A177-3AD203B41FA5}">
                      <a16:colId xmlns:a16="http://schemas.microsoft.com/office/drawing/2014/main" val="20000"/>
                    </a:ext>
                  </a:extLst>
                </a:gridCol>
                <a:gridCol w="1384758">
                  <a:extLst>
                    <a:ext uri="{9D8B030D-6E8A-4147-A177-3AD203B41FA5}">
                      <a16:colId xmlns:a16="http://schemas.microsoft.com/office/drawing/2014/main" val="20001"/>
                    </a:ext>
                  </a:extLst>
                </a:gridCol>
                <a:gridCol w="1384758">
                  <a:extLst>
                    <a:ext uri="{9D8B030D-6E8A-4147-A177-3AD203B41FA5}">
                      <a16:colId xmlns:a16="http://schemas.microsoft.com/office/drawing/2014/main" val="20002"/>
                    </a:ext>
                  </a:extLst>
                </a:gridCol>
                <a:gridCol w="1384758">
                  <a:extLst>
                    <a:ext uri="{9D8B030D-6E8A-4147-A177-3AD203B41FA5}">
                      <a16:colId xmlns:a16="http://schemas.microsoft.com/office/drawing/2014/main" val="3052299705"/>
                    </a:ext>
                  </a:extLst>
                </a:gridCol>
                <a:gridCol w="1384758">
                  <a:extLst>
                    <a:ext uri="{9D8B030D-6E8A-4147-A177-3AD203B41FA5}">
                      <a16:colId xmlns:a16="http://schemas.microsoft.com/office/drawing/2014/main" val="1974744771"/>
                    </a:ext>
                  </a:extLst>
                </a:gridCol>
                <a:gridCol w="1384758">
                  <a:extLst>
                    <a:ext uri="{9D8B030D-6E8A-4147-A177-3AD203B41FA5}">
                      <a16:colId xmlns:a16="http://schemas.microsoft.com/office/drawing/2014/main" val="2380793542"/>
                    </a:ext>
                  </a:extLst>
                </a:gridCol>
                <a:gridCol w="1384758">
                  <a:extLst>
                    <a:ext uri="{9D8B030D-6E8A-4147-A177-3AD203B41FA5}">
                      <a16:colId xmlns:a16="http://schemas.microsoft.com/office/drawing/2014/main" val="3076605038"/>
                    </a:ext>
                  </a:extLst>
                </a:gridCol>
              </a:tblGrid>
              <a:tr h="178853">
                <a:tc rowSpan="2">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Chemotherapy + Maintenance</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Maintenance Phase</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721843499"/>
                  </a:ext>
                </a:extLst>
              </a:tr>
              <a:tr h="429235">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PC + Bev</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 = 376)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90000"/>
                        </a:lnSpc>
                        <a:spcBef>
                          <a:spcPct val="0"/>
                        </a:spcBef>
                        <a:spcAft>
                          <a:spcPts val="0"/>
                        </a:spcAft>
                        <a:buClrTx/>
                        <a:buSzTx/>
                        <a:buFontTx/>
                        <a:buNone/>
                        <a:tabLst/>
                        <a:defRPr/>
                      </a:pPr>
                      <a:r>
                        <a:rPr kumimoji="0" lang="en-US" sz="1400" b="1" i="0" u="none" strike="noStrike" cap="none" normalizeH="0" baseline="0" dirty="0">
                          <a:ln>
                            <a:noFill/>
                          </a:ln>
                          <a:solidFill>
                            <a:schemeClr val="bg1"/>
                          </a:solidFill>
                          <a:effectLst/>
                          <a:latin typeface="Calibri" panose="020F0502020204030204" pitchFamily="34" charset="0"/>
                        </a:rPr>
                        <a:t>PC + Bev + Durva</a:t>
                      </a:r>
                    </a:p>
                    <a:p>
                      <a:pPr marL="0" marR="0" lvl="0" indent="0" algn="ctr" defTabSz="914400" rtl="0" eaLnBrk="1" fontAlgn="base" latinLnBrk="0" hangingPunct="1">
                        <a:lnSpc>
                          <a:spcPct val="9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Calibri" panose="020F0502020204030204" pitchFamily="34" charset="0"/>
                        </a:rPr>
                        <a:t>(n = 373)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90000"/>
                        </a:lnSpc>
                        <a:spcBef>
                          <a:spcPct val="0"/>
                        </a:spcBef>
                        <a:spcAft>
                          <a:spcPts val="0"/>
                        </a:spcAft>
                        <a:buClrTx/>
                        <a:buSzTx/>
                        <a:buFontTx/>
                        <a:buNone/>
                        <a:tabLst/>
                        <a:defRPr/>
                      </a:pPr>
                      <a:r>
                        <a:rPr kumimoji="0" lang="en-US" sz="1400" b="1" i="0" u="none" strike="noStrike" cap="none" normalizeH="0" baseline="0" dirty="0">
                          <a:ln>
                            <a:noFill/>
                          </a:ln>
                          <a:solidFill>
                            <a:schemeClr val="bg1"/>
                          </a:solidFill>
                          <a:effectLst/>
                          <a:latin typeface="Calibri" panose="020F0502020204030204" pitchFamily="34" charset="0"/>
                        </a:rPr>
                        <a:t>PC + Bev + Durva + Ola</a:t>
                      </a:r>
                    </a:p>
                    <a:p>
                      <a:pPr marL="0" marR="0" lvl="0" indent="0" algn="ctr" defTabSz="914400" rtl="0" eaLnBrk="1" fontAlgn="base" latinLnBrk="0" hangingPunct="1">
                        <a:lnSpc>
                          <a:spcPct val="9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Calibri" panose="020F0502020204030204" pitchFamily="34" charset="0"/>
                        </a:rPr>
                        <a:t>(n = 378)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PC + Bev</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 = 331)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90000"/>
                        </a:lnSpc>
                        <a:spcBef>
                          <a:spcPct val="0"/>
                        </a:spcBef>
                        <a:spcAft>
                          <a:spcPts val="0"/>
                        </a:spcAft>
                        <a:buClrTx/>
                        <a:buSzTx/>
                        <a:buFontTx/>
                        <a:buNone/>
                        <a:tabLst/>
                        <a:defRPr/>
                      </a:pPr>
                      <a:r>
                        <a:rPr kumimoji="0" lang="en-US" sz="1400" b="1" i="0" u="none" strike="noStrike" cap="none" normalizeH="0" baseline="0" dirty="0">
                          <a:ln>
                            <a:noFill/>
                          </a:ln>
                          <a:solidFill>
                            <a:schemeClr val="bg1"/>
                          </a:solidFill>
                          <a:effectLst/>
                          <a:latin typeface="Calibri" panose="020F0502020204030204" pitchFamily="34" charset="0"/>
                        </a:rPr>
                        <a:t>PC + Bev + Durva</a:t>
                      </a:r>
                    </a:p>
                    <a:p>
                      <a:pPr marL="0" marR="0" lvl="0" indent="0" algn="ctr" defTabSz="914400" rtl="0" eaLnBrk="1" fontAlgn="base" latinLnBrk="0" hangingPunct="1">
                        <a:lnSpc>
                          <a:spcPct val="9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Calibri" panose="020F0502020204030204" pitchFamily="34" charset="0"/>
                        </a:rPr>
                        <a:t>(n = 323)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90000"/>
                        </a:lnSpc>
                        <a:spcBef>
                          <a:spcPct val="0"/>
                        </a:spcBef>
                        <a:spcAft>
                          <a:spcPts val="0"/>
                        </a:spcAft>
                        <a:buClrTx/>
                        <a:buSzTx/>
                        <a:buFontTx/>
                        <a:buNone/>
                        <a:tabLst/>
                        <a:defRPr/>
                      </a:pPr>
                      <a:r>
                        <a:rPr kumimoji="0" lang="en-US" sz="1400" b="1" i="0" u="none" strike="noStrike" cap="none" normalizeH="0" baseline="0" dirty="0">
                          <a:ln>
                            <a:noFill/>
                          </a:ln>
                          <a:solidFill>
                            <a:schemeClr val="bg1"/>
                          </a:solidFill>
                          <a:effectLst/>
                          <a:latin typeface="Calibri" panose="020F0502020204030204" pitchFamily="34" charset="0"/>
                        </a:rPr>
                        <a:t>PC + Bev + Durva + Ola</a:t>
                      </a:r>
                    </a:p>
                    <a:p>
                      <a:pPr marL="0" marR="0" lvl="0" indent="0" algn="ctr" defTabSz="914400" rtl="0" eaLnBrk="1" fontAlgn="base" latinLnBrk="0" hangingPunct="1">
                        <a:lnSpc>
                          <a:spcPct val="9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Calibri" panose="020F0502020204030204" pitchFamily="34" charset="0"/>
                        </a:rPr>
                        <a:t>(n = 336)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0"/>
                  </a:ext>
                </a:extLst>
              </a:tr>
              <a:tr h="178853">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885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78853">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8853">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Fatigue/asthenia</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7885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0993989"/>
                  </a:ext>
                </a:extLst>
              </a:tr>
              <a:tr h="178853">
                <a:tc>
                  <a:txBody>
                    <a:bodyPr/>
                    <a:lstStyle/>
                    <a:p>
                      <a:pPr marL="14288"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98338397"/>
                  </a:ext>
                </a:extLst>
              </a:tr>
              <a:tr h="178853">
                <a:tc>
                  <a:txBody>
                    <a:bodyPr/>
                    <a:lstStyle/>
                    <a:p>
                      <a:pPr marL="14288"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36652486"/>
                  </a:ext>
                </a:extLst>
              </a:tr>
              <a:tr h="17885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48758383"/>
                  </a:ext>
                </a:extLst>
              </a:tr>
              <a:tr h="17885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0265247"/>
                  </a:ext>
                </a:extLst>
              </a:tr>
              <a:tr h="17885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16407256"/>
                  </a:ext>
                </a:extLst>
              </a:tr>
              <a:tr h="17885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2306891"/>
                  </a:ext>
                </a:extLst>
              </a:tr>
              <a:tr h="17885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58194239"/>
                  </a:ext>
                </a:extLst>
              </a:tr>
              <a:tr h="17885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3413764"/>
                  </a:ext>
                </a:extLst>
              </a:tr>
              <a:tr h="17885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757332"/>
                  </a:ext>
                </a:extLst>
              </a:tr>
              <a:tr h="17885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Myalgia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01940705"/>
                  </a:ext>
                </a:extLst>
              </a:tr>
            </a:tbl>
          </a:graphicData>
        </a:graphic>
      </p:graphicFrame>
    </p:spTree>
    <p:extLst>
      <p:ext uri="{BB962C8B-B14F-4D97-AF65-F5344CB8AC3E}">
        <p14:creationId xmlns:p14="http://schemas.microsoft.com/office/powerpoint/2010/main" val="2171692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DUO-O: Grade ≥3 AEs With Incidence ≥5%</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Harter. ASCO 2023. Abstr LBA5506.</a:t>
            </a:r>
          </a:p>
        </p:txBody>
      </p:sp>
      <p:graphicFrame>
        <p:nvGraphicFramePr>
          <p:cNvPr id="2" name="Group 32">
            <a:extLst>
              <a:ext uri="{FF2B5EF4-FFF2-40B4-BE49-F238E27FC236}">
                <a16:creationId xmlns:a16="http://schemas.microsoft.com/office/drawing/2014/main" id="{43A34FD0-22B4-127A-C6C8-1694403A9A82}"/>
              </a:ext>
            </a:extLst>
          </p:cNvPr>
          <p:cNvGraphicFramePr>
            <a:graphicFrameLocks noGrp="1"/>
          </p:cNvGraphicFramePr>
          <p:nvPr>
            <p:extLst>
              <p:ext uri="{D42A27DB-BD31-4B8C-83A1-F6EECF244321}">
                <p14:modId xmlns:p14="http://schemas.microsoft.com/office/powerpoint/2010/main" val="2124491747"/>
              </p:ext>
            </p:extLst>
          </p:nvPr>
        </p:nvGraphicFramePr>
        <p:xfrm>
          <a:off x="727075" y="1604963"/>
          <a:ext cx="10735054" cy="3109072"/>
        </p:xfrm>
        <a:graphic>
          <a:graphicData uri="http://schemas.openxmlformats.org/drawingml/2006/table">
            <a:tbl>
              <a:tblPr/>
              <a:tblGrid>
                <a:gridCol w="2502262">
                  <a:extLst>
                    <a:ext uri="{9D8B030D-6E8A-4147-A177-3AD203B41FA5}">
                      <a16:colId xmlns:a16="http://schemas.microsoft.com/office/drawing/2014/main" val="20000"/>
                    </a:ext>
                  </a:extLst>
                </a:gridCol>
                <a:gridCol w="1372132">
                  <a:extLst>
                    <a:ext uri="{9D8B030D-6E8A-4147-A177-3AD203B41FA5}">
                      <a16:colId xmlns:a16="http://schemas.microsoft.com/office/drawing/2014/main" val="20001"/>
                    </a:ext>
                  </a:extLst>
                </a:gridCol>
                <a:gridCol w="1372132">
                  <a:extLst>
                    <a:ext uri="{9D8B030D-6E8A-4147-A177-3AD203B41FA5}">
                      <a16:colId xmlns:a16="http://schemas.microsoft.com/office/drawing/2014/main" val="20002"/>
                    </a:ext>
                  </a:extLst>
                </a:gridCol>
                <a:gridCol w="1372132">
                  <a:extLst>
                    <a:ext uri="{9D8B030D-6E8A-4147-A177-3AD203B41FA5}">
                      <a16:colId xmlns:a16="http://schemas.microsoft.com/office/drawing/2014/main" val="3052299705"/>
                    </a:ext>
                  </a:extLst>
                </a:gridCol>
                <a:gridCol w="1372132">
                  <a:extLst>
                    <a:ext uri="{9D8B030D-6E8A-4147-A177-3AD203B41FA5}">
                      <a16:colId xmlns:a16="http://schemas.microsoft.com/office/drawing/2014/main" val="1974744771"/>
                    </a:ext>
                  </a:extLst>
                </a:gridCol>
                <a:gridCol w="1372132">
                  <a:extLst>
                    <a:ext uri="{9D8B030D-6E8A-4147-A177-3AD203B41FA5}">
                      <a16:colId xmlns:a16="http://schemas.microsoft.com/office/drawing/2014/main" val="2380793542"/>
                    </a:ext>
                  </a:extLst>
                </a:gridCol>
                <a:gridCol w="1372132">
                  <a:extLst>
                    <a:ext uri="{9D8B030D-6E8A-4147-A177-3AD203B41FA5}">
                      <a16:colId xmlns:a16="http://schemas.microsoft.com/office/drawing/2014/main" val="3076605038"/>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 AE, %</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Chemotherapy + Maintenance</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Maintenance Phase</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721843499"/>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 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PC + Bev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 = 376)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bg1"/>
                          </a:solidFill>
                          <a:effectLst/>
                          <a:latin typeface="Calibri" panose="020F0502020204030204" pitchFamily="34" charset="0"/>
                        </a:rPr>
                        <a:t>PC + Bev + Durva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bg1"/>
                          </a:solidFill>
                          <a:effectLst/>
                          <a:latin typeface="Calibri" panose="020F0502020204030204" pitchFamily="34" charset="0"/>
                        </a:rPr>
                        <a:t>(n = 373)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bg1"/>
                          </a:solidFill>
                          <a:effectLst/>
                          <a:latin typeface="Calibri" panose="020F0502020204030204" pitchFamily="34" charset="0"/>
                        </a:rPr>
                        <a:t>PC + Bev + Durva + Ola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bg1"/>
                          </a:solidFill>
                          <a:effectLst/>
                          <a:latin typeface="Calibri" panose="020F0502020204030204" pitchFamily="34" charset="0"/>
                        </a:rPr>
                        <a:t>(n = 378)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PC + Bev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 = 331)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bg1"/>
                          </a:solidFill>
                          <a:effectLst/>
                          <a:latin typeface="Calibri" panose="020F0502020204030204" pitchFamily="34" charset="0"/>
                        </a:rPr>
                        <a:t>PC + Bev + Durva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bg1"/>
                          </a:solidFill>
                          <a:effectLst/>
                          <a:latin typeface="Calibri" panose="020F0502020204030204" pitchFamily="34" charset="0"/>
                        </a:rPr>
                        <a:t>(n = 323)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bg1"/>
                          </a:solidFill>
                          <a:effectLst/>
                          <a:latin typeface="Calibri" panose="020F0502020204030204" pitchFamily="34" charset="0"/>
                        </a:rPr>
                        <a:t>PC + Bev + Durva + Ola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bg1"/>
                          </a:solidFill>
                          <a:effectLst/>
                          <a:latin typeface="Calibri" panose="020F0502020204030204" pitchFamily="34" charset="0"/>
                        </a:rPr>
                        <a:t>(n = 336)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0993989"/>
                  </a:ext>
                </a:extLst>
              </a:tr>
            </a:tbl>
          </a:graphicData>
        </a:graphic>
      </p:graphicFrame>
    </p:spTree>
    <p:extLst>
      <p:ext uri="{BB962C8B-B14F-4D97-AF65-F5344CB8AC3E}">
        <p14:creationId xmlns:p14="http://schemas.microsoft.com/office/powerpoint/2010/main" val="3215664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DUO-O: Conclusions</a:t>
            </a:r>
            <a:endParaRPr lang="en-US" altLang="en-US" dirty="0"/>
          </a:p>
        </p:txBody>
      </p:sp>
      <p:sp>
        <p:nvSpPr>
          <p:cNvPr id="2" name="Text Box 11">
            <a:extLst>
              <a:ext uri="{FF2B5EF4-FFF2-40B4-BE49-F238E27FC236}">
                <a16:creationId xmlns:a16="http://schemas.microsoft.com/office/drawing/2014/main" id="{D1329DDE-3E3F-52F5-0AD6-F05725983B7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Harter. ASCO 2023. Abstr LBA5506.</a:t>
            </a:r>
          </a:p>
        </p:txBody>
      </p:sp>
      <p:sp>
        <p:nvSpPr>
          <p:cNvPr id="3" name="Content Placeholder 2">
            <a:extLst>
              <a:ext uri="{FF2B5EF4-FFF2-40B4-BE49-F238E27FC236}">
                <a16:creationId xmlns:a16="http://schemas.microsoft.com/office/drawing/2014/main" id="{C5E9DC5F-F7B5-3360-48E0-18FF6836DF93}"/>
              </a:ext>
            </a:extLst>
          </p:cNvPr>
          <p:cNvSpPr>
            <a:spLocks noGrp="1"/>
          </p:cNvSpPr>
          <p:nvPr>
            <p:ph idx="1"/>
          </p:nvPr>
        </p:nvSpPr>
        <p:spPr/>
        <p:txBody>
          <a:bodyPr/>
          <a:lstStyle/>
          <a:p>
            <a:pPr>
              <a:spcBef>
                <a:spcPts val="500"/>
              </a:spcBef>
            </a:pPr>
            <a:r>
              <a:rPr lang="en-US" sz="2200" dirty="0"/>
              <a:t>Trial met its primary endpoints, with PFS significantly prolonged by addition of Durva + Ola to maintenance Bev following first-line PC + Bev + Durva compared with PC + Bev and maintenance Bev in patients with non-t</a:t>
            </a:r>
            <a:r>
              <a:rPr lang="en-US" sz="2200" i="1" dirty="0"/>
              <a:t>BRCA</a:t>
            </a:r>
            <a:r>
              <a:rPr lang="en-US" sz="2200" dirty="0"/>
              <a:t>m advanced ovarian cancer</a:t>
            </a:r>
          </a:p>
          <a:p>
            <a:pPr lvl="1">
              <a:spcBef>
                <a:spcPts val="500"/>
              </a:spcBef>
            </a:pPr>
            <a:r>
              <a:rPr lang="en-US" sz="2000" dirty="0"/>
              <a:t>Non-t</a:t>
            </a:r>
            <a:r>
              <a:rPr lang="en-US" sz="2000" i="1" dirty="0"/>
              <a:t>BRCA</a:t>
            </a:r>
            <a:r>
              <a:rPr lang="en-US" sz="2000" dirty="0"/>
              <a:t>m HRD+: HR of 0.49 (95% CI: 0.34-0.69; </a:t>
            </a:r>
            <a:r>
              <a:rPr lang="en-US" sz="2000" i="1" dirty="0"/>
              <a:t>P </a:t>
            </a:r>
            <a:r>
              <a:rPr lang="en-US" sz="2000" dirty="0"/>
              <a:t>&lt;.0001)</a:t>
            </a:r>
          </a:p>
          <a:p>
            <a:pPr lvl="1">
              <a:spcBef>
                <a:spcPts val="500"/>
              </a:spcBef>
            </a:pPr>
            <a:r>
              <a:rPr lang="en-US" sz="2000" dirty="0"/>
              <a:t>ITT: HR of 0.63 (95% CI: 0.52-0.76; </a:t>
            </a:r>
            <a:r>
              <a:rPr lang="en-US" sz="2000" i="1" dirty="0"/>
              <a:t>P </a:t>
            </a:r>
            <a:r>
              <a:rPr lang="en-US" sz="2000" dirty="0"/>
              <a:t>&lt;.0001)</a:t>
            </a:r>
          </a:p>
          <a:p>
            <a:pPr>
              <a:spcBef>
                <a:spcPts val="500"/>
              </a:spcBef>
            </a:pPr>
            <a:r>
              <a:rPr lang="en-US" sz="2200" dirty="0"/>
              <a:t>Addition of Durva + Ola consistently improved PFS across subgroups, including those with HRD-negative disease (HR: 0.68; 95% CI: 0.54-0.86)</a:t>
            </a:r>
          </a:p>
          <a:p>
            <a:pPr>
              <a:spcBef>
                <a:spcPts val="500"/>
              </a:spcBef>
            </a:pPr>
            <a:r>
              <a:rPr lang="en-US" sz="2200" dirty="0"/>
              <a:t>Addition of Durva only was associated with nonsignificant numerical improvement in </a:t>
            </a:r>
            <a:br>
              <a:rPr lang="en-US" sz="2200" dirty="0"/>
            </a:br>
            <a:r>
              <a:rPr lang="en-US" sz="2200" dirty="0"/>
              <a:t>PFS in ITT population</a:t>
            </a:r>
          </a:p>
          <a:p>
            <a:pPr>
              <a:spcBef>
                <a:spcPts val="500"/>
              </a:spcBef>
            </a:pPr>
            <a:r>
              <a:rPr lang="en-US" sz="2200" dirty="0"/>
              <a:t>No new safety signals observed</a:t>
            </a:r>
          </a:p>
          <a:p>
            <a:pPr>
              <a:spcBef>
                <a:spcPts val="500"/>
              </a:spcBef>
            </a:pPr>
            <a:r>
              <a:rPr lang="en-US" sz="2200" dirty="0"/>
              <a:t>Investigators noted that trial is ongoing with final PFS and other key secondary endpoints (including OS) to be reported</a:t>
            </a:r>
          </a:p>
          <a:p>
            <a:pPr>
              <a:spcBef>
                <a:spcPts val="500"/>
              </a:spcBef>
            </a:pPr>
            <a:endParaRPr lang="en-US" sz="2200" dirty="0"/>
          </a:p>
          <a:p>
            <a:pPr>
              <a:spcBef>
                <a:spcPts val="500"/>
              </a:spcBef>
            </a:pPr>
            <a:endParaRPr lang="en-US" sz="2200" dirty="0"/>
          </a:p>
        </p:txBody>
      </p:sp>
    </p:spTree>
    <p:extLst>
      <p:ext uri="{BB962C8B-B14F-4D97-AF65-F5344CB8AC3E}">
        <p14:creationId xmlns:p14="http://schemas.microsoft.com/office/powerpoint/2010/main" val="2627868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E29346FCD23A4AA27DC1720FB97A91" ma:contentTypeVersion="1" ma:contentTypeDescription="Create a new document." ma:contentTypeScope="" ma:versionID="611ff3ea2f26dce649ae4aae6a36289a">
  <xsd:schema xmlns:xsd="http://www.w3.org/2001/XMLSchema" xmlns:xs="http://www.w3.org/2001/XMLSchema" xmlns:p="http://schemas.microsoft.com/office/2006/metadata/properties" xmlns:ns2="d54cbe69-32bd-412a-b004-9152f949605e" xmlns:ns3="717aed40-0f5d-440a-9f0f-068e62f4e911" targetNamespace="http://schemas.microsoft.com/office/2006/metadata/properties" ma:root="true" ma:fieldsID="215d4954ce0c554a57730ae073775884" ns2:_="" ns3:_="">
    <xsd:import namespace="d54cbe69-32bd-412a-b004-9152f949605e"/>
    <xsd:import namespace="717aed40-0f5d-440a-9f0f-068e62f4e91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17aed40-0f5d-440a-9f0f-068e62f4e91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56M7VY3CDVN5-649692194-2</_dlc_DocId>
    <_dlc_DocIdUrl xmlns="d54cbe69-32bd-412a-b004-9152f949605e">
      <Url>https://intranet.clinicaloptions.com/mews/oncology/ONC_2023_ASCO_CF_(PRP6243)/GYN_LBA5506_Harter/_layouts/15/DocIdRedir.aspx?ID=56M7VY3CDVN5-649692194-2</Url>
      <Description>56M7VY3CDVN5-649692194-2</Description>
    </_dlc_DocIdUrl>
    <Document_x0020_Category xmlns="717aed40-0f5d-440a-9f0f-068e62f4e911">Conference Capsule Slides</Document_x0020_Category>
  </documentManagement>
</p:properties>
</file>

<file path=customXml/itemProps1.xml><?xml version="1.0" encoding="utf-8"?>
<ds:datastoreItem xmlns:ds="http://schemas.openxmlformats.org/officeDocument/2006/customXml" ds:itemID="{286D03DA-EFC9-43BF-A8A7-878623E93C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17aed40-0f5d-440a-9f0f-068e62f4e9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purl.org/dc/terms/"/>
    <ds:schemaRef ds:uri="http://schemas.microsoft.com/office/2006/documentManagement/types"/>
    <ds:schemaRef ds:uri="717aed40-0f5d-440a-9f0f-068e62f4e911"/>
    <ds:schemaRef ds:uri="d54cbe69-32bd-412a-b004-9152f949605e"/>
    <ds:schemaRef ds:uri="http://schemas.openxmlformats.org/package/2006/metadata/core-properties"/>
    <ds:schemaRef ds:uri="http://purl.org/dc/dcmitype/"/>
    <ds:schemaRef ds:uri="http://www.w3.org/XML/1998/namespace"/>
    <ds:schemaRef ds:uri="http://schemas.microsoft.com/office/2006/metadata/properties"/>
    <ds:schemaRef ds:uri="http://schemas.microsoft.com/office/infopath/2007/PartnerControl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3931</TotalTime>
  <Words>3255</Words>
  <Application>Microsoft Office PowerPoint</Application>
  <PresentationFormat>Widescreen</PresentationFormat>
  <Paragraphs>713</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2022_CCO_Template</vt:lpstr>
      <vt:lpstr>DUO-O: First-line CT + Bevacizumab ± Durvalumab Followed by Maintenance Bevacizumab ± Durvalumab With or Without Olaparib in Newly Diagnosed Advanced Ovarian Cancer Without Tumor BRCA Mutation</vt:lpstr>
      <vt:lpstr>About These Slides</vt:lpstr>
      <vt:lpstr>DUO-O: Background</vt:lpstr>
      <vt:lpstr>DUO-O: Study Design</vt:lpstr>
      <vt:lpstr>DUO-O: Baseline Characteristics</vt:lpstr>
      <vt:lpstr>DUO-O: Patient Disposition</vt:lpstr>
      <vt:lpstr>DUO-O: PFS for PC + Bev + Durva + Olaparib vs PC +  Bev in Non-tBRCAm HRD+ and ITT (Primary Endpoints)</vt:lpstr>
      <vt:lpstr>DUO-O: PFS For PC + Bev + Durva vs PC + Bev in ITT  (Key Secondary Endpoint)</vt:lpstr>
      <vt:lpstr>DUO-O: PFS by HRD Status</vt:lpstr>
      <vt:lpstr>DUO-O: Safety</vt:lpstr>
      <vt:lpstr>DUO-O: AEs With Incidence ≥20% </vt:lpstr>
      <vt:lpstr>DUO-O: Grade ≥3 AEs With Incidence ≥5%</vt:lpstr>
      <vt:lpstr>DUO-O: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DUO-O: First-line CT + Bevacizumab ± Durvalumab Followed by Maintenance Bevacizumab ± Durvalumab With or Without Olaparib in Newly Diagnosed Advanced Ovarian Cancer Without Tumor BRCA Mutation</dc:title>
  <dc:creator>Preferred User</dc:creator>
  <cp:lastModifiedBy>vwenzel@clinicaloptions.com</cp:lastModifiedBy>
  <cp:revision>43</cp:revision>
  <cp:lastPrinted>2016-09-26T20:21:49Z</cp:lastPrinted>
  <dcterms:created xsi:type="dcterms:W3CDTF">2005-05-27T15:08:01Z</dcterms:created>
  <dcterms:modified xsi:type="dcterms:W3CDTF">2023-06-07T19:40:43Z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622768c3-d7bc-4f01-ad98-b5d7bd5af62a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0x010100DFE29346FCD23A4AA27DC1720FB97A91</vt:lpwstr>
  </property>
  <property fmtid="{D5CDD505-2E9C-101B-9397-08002B2CF9AE}" pid="9" name="MediaServiceImageTags">
    <vt:lpwstr/>
  </property>
</Properties>
</file>