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5"/>
    <p:sldMasterId id="2147483722" r:id="rId6"/>
  </p:sldMasterIdLst>
  <p:notesMasterIdLst>
    <p:notesMasterId r:id="rId35"/>
  </p:notesMasterIdLst>
  <p:sldIdLst>
    <p:sldId id="321" r:id="rId7"/>
    <p:sldId id="308" r:id="rId8"/>
    <p:sldId id="294" r:id="rId9"/>
    <p:sldId id="296" r:id="rId10"/>
    <p:sldId id="2145707567" r:id="rId11"/>
    <p:sldId id="2145707566" r:id="rId12"/>
    <p:sldId id="2145707582" r:id="rId13"/>
    <p:sldId id="2145707555" r:id="rId14"/>
    <p:sldId id="2145707568" r:id="rId15"/>
    <p:sldId id="2145707576" r:id="rId16"/>
    <p:sldId id="2145707559" r:id="rId17"/>
    <p:sldId id="2145707584" r:id="rId18"/>
    <p:sldId id="2145707580" r:id="rId19"/>
    <p:sldId id="2145707569" r:id="rId20"/>
    <p:sldId id="2145707557" r:id="rId21"/>
    <p:sldId id="2145707548" r:id="rId22"/>
    <p:sldId id="2145707570" r:id="rId23"/>
    <p:sldId id="2145707500" r:id="rId24"/>
    <p:sldId id="2145707572" r:id="rId25"/>
    <p:sldId id="2145707547" r:id="rId26"/>
    <p:sldId id="2145707573" r:id="rId27"/>
    <p:sldId id="2145707574" r:id="rId28"/>
    <p:sldId id="2145707586" r:id="rId29"/>
    <p:sldId id="2145707340" r:id="rId30"/>
    <p:sldId id="2145707587" r:id="rId31"/>
    <p:sldId id="2145707554" r:id="rId32"/>
    <p:sldId id="262" r:id="rId33"/>
    <p:sldId id="31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Taryn Gross" initials="TG" lastIdx="1" clrIdx="6"/>
  <p:cmAuthor id="1" name="Megan Capel" initials="MC" lastIdx="2" clrIdx="0"/>
  <p:cmAuthor id="8" name="LT Fowler" initials="LF" lastIdx="1" clrIdx="7">
    <p:extLst>
      <p:ext uri="{19B8F6BF-5375-455C-9EA6-DF929625EA0E}">
        <p15:presenceInfo xmlns:p15="http://schemas.microsoft.com/office/powerpoint/2012/main" userId="S::lfowler@practicingclinicians.com::bdc4c4d6-9ded-467c-b80c-330a0ea8ffe4" providerId="AD"/>
      </p:ext>
    </p:extLst>
  </p:cmAuthor>
  <p:cmAuthor id="2" name="Christy Seals" initials="CS" lastIdx="1" clrIdx="1">
    <p:extLst>
      <p:ext uri="{19B8F6BF-5375-455C-9EA6-DF929625EA0E}">
        <p15:presenceInfo xmlns:p15="http://schemas.microsoft.com/office/powerpoint/2012/main" userId="S::cseals@clinicaloptions.com::0852e532-1f9e-4bbf-9b56-be19a9543a31" providerId="AD"/>
      </p:ext>
    </p:extLst>
  </p:cmAuthor>
  <p:cmAuthor id="9" name="Zachary Schwartz" initials="ZS" lastIdx="9" clrIdx="8">
    <p:extLst>
      <p:ext uri="{19B8F6BF-5375-455C-9EA6-DF929625EA0E}">
        <p15:presenceInfo xmlns:p15="http://schemas.microsoft.com/office/powerpoint/2012/main" userId="S::zschwartz@clinicaloptions.com::64648e91-b212-4092-bee8-eff2e880b6f9" providerId="AD"/>
      </p:ext>
    </p:extLst>
  </p:cmAuthor>
  <p:cmAuthor id="3" name="jmeredith" initials="j" lastIdx="14" clrIdx="2">
    <p:extLst>
      <p:ext uri="{19B8F6BF-5375-455C-9EA6-DF929625EA0E}">
        <p15:presenceInfo xmlns:p15="http://schemas.microsoft.com/office/powerpoint/2012/main" userId="jmeredith" providerId="None"/>
      </p:ext>
    </p:extLst>
  </p:cmAuthor>
  <p:cmAuthor id="4" name="Jacqueline Meredith" initials="JM" lastIdx="105" clrIdx="3">
    <p:extLst>
      <p:ext uri="{19B8F6BF-5375-455C-9EA6-DF929625EA0E}">
        <p15:presenceInfo xmlns:p15="http://schemas.microsoft.com/office/powerpoint/2012/main" userId="S::jmeredith@clinicaloptions.com::3663af5e-f64d-4686-a257-22a51d9ef505" providerId="AD"/>
      </p:ext>
    </p:extLst>
  </p:cmAuthor>
  <p:cmAuthor id="5" name="Nicole Mitchell" initials="NM" lastIdx="13" clrIdx="4">
    <p:extLst>
      <p:ext uri="{19B8F6BF-5375-455C-9EA6-DF929625EA0E}">
        <p15:presenceInfo xmlns:p15="http://schemas.microsoft.com/office/powerpoint/2012/main" userId="bae096399bdf0730" providerId="Windows Live"/>
      </p:ext>
    </p:extLst>
  </p:cmAuthor>
  <p:cmAuthor id="6" name=" " initials="MAC"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77B7CB"/>
    <a:srgbClr val="455560"/>
    <a:srgbClr val="CDCDCF"/>
    <a:srgbClr val="E97859"/>
    <a:srgbClr val="F2F2F2"/>
    <a:srgbClr val="682E74"/>
    <a:srgbClr val="FFFFFF"/>
    <a:srgbClr val="4DA1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C80972-A457-4639-8256-3BE074108FB0}" v="95" dt="2022-11-17T15:12:21.3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86395" autoAdjust="0"/>
  </p:normalViewPr>
  <p:slideViewPr>
    <p:cSldViewPr snapToGrid="0">
      <p:cViewPr varScale="1">
        <p:scale>
          <a:sx n="57" d="100"/>
          <a:sy n="57" d="100"/>
        </p:scale>
        <p:origin x="1024" y="52"/>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outlineViewPr>
    <p:cViewPr>
      <p:scale>
        <a:sx n="33" d="100"/>
        <a:sy n="33" d="100"/>
      </p:scale>
      <p:origin x="0" y="-13344"/>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BEC80972-A457-4639-8256-3BE074108FB0}"/>
    <pc:docChg chg="custSel modSld modMainMaster">
      <pc:chgData name="Jennifer Eimers" userId="e496f3f7-6a48-4339-9b0c-9f426a43f948" providerId="ADAL" clId="{BEC80972-A457-4639-8256-3BE074108FB0}" dt="2022-11-17T15:12:21.331" v="192" actId="478"/>
      <pc:docMkLst>
        <pc:docMk/>
      </pc:docMkLst>
      <pc:sldChg chg="modSp mod">
        <pc:chgData name="Jennifer Eimers" userId="e496f3f7-6a48-4339-9b0c-9f426a43f948" providerId="ADAL" clId="{BEC80972-A457-4639-8256-3BE074108FB0}" dt="2022-11-17T15:06:53.133" v="1" actId="255"/>
        <pc:sldMkLst>
          <pc:docMk/>
          <pc:sldMk cId="0" sldId="294"/>
        </pc:sldMkLst>
        <pc:spChg chg="mod">
          <ac:chgData name="Jennifer Eimers" userId="e496f3f7-6a48-4339-9b0c-9f426a43f948" providerId="ADAL" clId="{BEC80972-A457-4639-8256-3BE074108FB0}" dt="2022-11-17T15:06:53.133" v="1" actId="255"/>
          <ac:spMkLst>
            <pc:docMk/>
            <pc:sldMk cId="0" sldId="294"/>
            <ac:spMk id="38915" creationId="{EA720D22-EB1C-493A-8B56-A0FAB8B53180}"/>
          </ac:spMkLst>
        </pc:spChg>
      </pc:sldChg>
      <pc:sldChg chg="modSp mod">
        <pc:chgData name="Jennifer Eimers" userId="e496f3f7-6a48-4339-9b0c-9f426a43f948" providerId="ADAL" clId="{BEC80972-A457-4639-8256-3BE074108FB0}" dt="2022-11-17T15:11:57.678" v="162" actId="1035"/>
        <pc:sldMkLst>
          <pc:docMk/>
          <pc:sldMk cId="4076441830" sldId="2145707500"/>
        </pc:sldMkLst>
        <pc:spChg chg="mod">
          <ac:chgData name="Jennifer Eimers" userId="e496f3f7-6a48-4339-9b0c-9f426a43f948" providerId="ADAL" clId="{BEC80972-A457-4639-8256-3BE074108FB0}" dt="2022-11-17T15:11:49.490" v="158" actId="20577"/>
          <ac:spMkLst>
            <pc:docMk/>
            <pc:sldMk cId="4076441830" sldId="2145707500"/>
            <ac:spMk id="4" creationId="{2E475F6D-368A-6E47-8C3E-A6D17824DDD7}"/>
          </ac:spMkLst>
        </pc:spChg>
        <pc:spChg chg="mod">
          <ac:chgData name="Jennifer Eimers" userId="e496f3f7-6a48-4339-9b0c-9f426a43f948" providerId="ADAL" clId="{BEC80972-A457-4639-8256-3BE074108FB0}" dt="2022-11-17T15:11:57.678" v="162" actId="1035"/>
          <ac:spMkLst>
            <pc:docMk/>
            <pc:sldMk cId="4076441830" sldId="2145707500"/>
            <ac:spMk id="5" creationId="{B8F210C9-948D-7947-9F6E-DF288A49A09A}"/>
          </ac:spMkLst>
        </pc:spChg>
      </pc:sldChg>
      <pc:sldChg chg="delSp modSp">
        <pc:chgData name="Jennifer Eimers" userId="e496f3f7-6a48-4339-9b0c-9f426a43f948" providerId="ADAL" clId="{BEC80972-A457-4639-8256-3BE074108FB0}" dt="2022-11-17T15:12:21.331" v="192" actId="478"/>
        <pc:sldMkLst>
          <pc:docMk/>
          <pc:sldMk cId="1737954632" sldId="2145707547"/>
        </pc:sldMkLst>
        <pc:spChg chg="mod">
          <ac:chgData name="Jennifer Eimers" userId="e496f3f7-6a48-4339-9b0c-9f426a43f948" providerId="ADAL" clId="{BEC80972-A457-4639-8256-3BE074108FB0}" dt="2022-11-17T15:12:02.967" v="174" actId="1037"/>
          <ac:spMkLst>
            <pc:docMk/>
            <pc:sldMk cId="1737954632" sldId="2145707547"/>
            <ac:spMk id="11" creationId="{FFE76E12-621C-514D-8D43-46859AA172C7}"/>
          </ac:spMkLst>
        </pc:spChg>
        <pc:grpChg chg="del">
          <ac:chgData name="Jennifer Eimers" userId="e496f3f7-6a48-4339-9b0c-9f426a43f948" providerId="ADAL" clId="{BEC80972-A457-4639-8256-3BE074108FB0}" dt="2022-11-17T15:12:21.331" v="192" actId="478"/>
          <ac:grpSpMkLst>
            <pc:docMk/>
            <pc:sldMk cId="1737954632" sldId="2145707547"/>
            <ac:grpSpMk id="292" creationId="{1C2551AE-EE15-45D5-A3BF-0476026EA116}"/>
          </ac:grpSpMkLst>
        </pc:grpChg>
      </pc:sldChg>
      <pc:sldChg chg="modSp">
        <pc:chgData name="Jennifer Eimers" userId="e496f3f7-6a48-4339-9b0c-9f426a43f948" providerId="ADAL" clId="{BEC80972-A457-4639-8256-3BE074108FB0}" dt="2022-11-17T15:11:42.753" v="153" actId="1036"/>
        <pc:sldMkLst>
          <pc:docMk/>
          <pc:sldMk cId="942932048" sldId="2145707548"/>
        </pc:sldMkLst>
        <pc:spChg chg="mod">
          <ac:chgData name="Jennifer Eimers" userId="e496f3f7-6a48-4339-9b0c-9f426a43f948" providerId="ADAL" clId="{BEC80972-A457-4639-8256-3BE074108FB0}" dt="2022-11-17T15:09:01.609" v="101" actId="1035"/>
          <ac:spMkLst>
            <pc:docMk/>
            <pc:sldMk cId="942932048" sldId="2145707548"/>
            <ac:spMk id="35" creationId="{AA8F0087-EAD7-945D-7B2D-B154317A4323}"/>
          </ac:spMkLst>
        </pc:spChg>
        <pc:spChg chg="mod">
          <ac:chgData name="Jennifer Eimers" userId="e496f3f7-6a48-4339-9b0c-9f426a43f948" providerId="ADAL" clId="{BEC80972-A457-4639-8256-3BE074108FB0}" dt="2022-11-17T15:09:01.609" v="101" actId="1035"/>
          <ac:spMkLst>
            <pc:docMk/>
            <pc:sldMk cId="942932048" sldId="2145707548"/>
            <ac:spMk id="36" creationId="{060CD5AE-E634-8CBC-5472-4D98377AA764}"/>
          </ac:spMkLst>
        </pc:spChg>
        <pc:spChg chg="mod">
          <ac:chgData name="Jennifer Eimers" userId="e496f3f7-6a48-4339-9b0c-9f426a43f948" providerId="ADAL" clId="{BEC80972-A457-4639-8256-3BE074108FB0}" dt="2022-11-17T15:09:01.609" v="101" actId="1035"/>
          <ac:spMkLst>
            <pc:docMk/>
            <pc:sldMk cId="942932048" sldId="2145707548"/>
            <ac:spMk id="37" creationId="{C12E91E6-1AFC-AD97-CAA4-3550B24D9E51}"/>
          </ac:spMkLst>
        </pc:spChg>
        <pc:spChg chg="mod">
          <ac:chgData name="Jennifer Eimers" userId="e496f3f7-6a48-4339-9b0c-9f426a43f948" providerId="ADAL" clId="{BEC80972-A457-4639-8256-3BE074108FB0}" dt="2022-11-17T15:09:01.609" v="101" actId="1035"/>
          <ac:spMkLst>
            <pc:docMk/>
            <pc:sldMk cId="942932048" sldId="2145707548"/>
            <ac:spMk id="39" creationId="{7F2E2685-680E-370A-E25D-789EEEC5CFE5}"/>
          </ac:spMkLst>
        </pc:spChg>
        <pc:spChg chg="mod">
          <ac:chgData name="Jennifer Eimers" userId="e496f3f7-6a48-4339-9b0c-9f426a43f948" providerId="ADAL" clId="{BEC80972-A457-4639-8256-3BE074108FB0}" dt="2022-11-17T15:09:01.609" v="101" actId="1035"/>
          <ac:spMkLst>
            <pc:docMk/>
            <pc:sldMk cId="942932048" sldId="2145707548"/>
            <ac:spMk id="42" creationId="{E32FBAC1-C911-3D60-B52D-FB63BC2396C2}"/>
          </ac:spMkLst>
        </pc:spChg>
        <pc:spChg chg="mod">
          <ac:chgData name="Jennifer Eimers" userId="e496f3f7-6a48-4339-9b0c-9f426a43f948" providerId="ADAL" clId="{BEC80972-A457-4639-8256-3BE074108FB0}" dt="2022-11-17T15:09:01.609" v="101" actId="1035"/>
          <ac:spMkLst>
            <pc:docMk/>
            <pc:sldMk cId="942932048" sldId="2145707548"/>
            <ac:spMk id="43" creationId="{0747692F-9C06-665F-BE6C-A1AD92EFCC34}"/>
          </ac:spMkLst>
        </pc:spChg>
        <pc:spChg chg="mod">
          <ac:chgData name="Jennifer Eimers" userId="e496f3f7-6a48-4339-9b0c-9f426a43f948" providerId="ADAL" clId="{BEC80972-A457-4639-8256-3BE074108FB0}" dt="2022-11-17T15:09:01.609" v="101" actId="1035"/>
          <ac:spMkLst>
            <pc:docMk/>
            <pc:sldMk cId="942932048" sldId="2145707548"/>
            <ac:spMk id="44" creationId="{F0904F21-87F0-A701-9EF3-C8756DFF729E}"/>
          </ac:spMkLst>
        </pc:spChg>
        <pc:spChg chg="mod">
          <ac:chgData name="Jennifer Eimers" userId="e496f3f7-6a48-4339-9b0c-9f426a43f948" providerId="ADAL" clId="{BEC80972-A457-4639-8256-3BE074108FB0}" dt="2022-11-17T15:09:01.609" v="101" actId="1035"/>
          <ac:spMkLst>
            <pc:docMk/>
            <pc:sldMk cId="942932048" sldId="2145707548"/>
            <ac:spMk id="45" creationId="{D3E0D1B3-4359-F8DD-161B-2EAC7229FC54}"/>
          </ac:spMkLst>
        </pc:spChg>
        <pc:spChg chg="mod">
          <ac:chgData name="Jennifer Eimers" userId="e496f3f7-6a48-4339-9b0c-9f426a43f948" providerId="ADAL" clId="{BEC80972-A457-4639-8256-3BE074108FB0}" dt="2022-11-17T15:11:42.753" v="153" actId="1036"/>
          <ac:spMkLst>
            <pc:docMk/>
            <pc:sldMk cId="942932048" sldId="2145707548"/>
            <ac:spMk id="47" creationId="{820B2AC8-24AC-4EBB-B76C-7D998FE54758}"/>
          </ac:spMkLst>
        </pc:spChg>
        <pc:spChg chg="mod">
          <ac:chgData name="Jennifer Eimers" userId="e496f3f7-6a48-4339-9b0c-9f426a43f948" providerId="ADAL" clId="{BEC80972-A457-4639-8256-3BE074108FB0}" dt="2022-11-17T15:09:01.609" v="101" actId="1035"/>
          <ac:spMkLst>
            <pc:docMk/>
            <pc:sldMk cId="942932048" sldId="2145707548"/>
            <ac:spMk id="57" creationId="{8746977F-5A1B-EE9C-B846-CCC8EF5A4D74}"/>
          </ac:spMkLst>
        </pc:spChg>
        <pc:spChg chg="mod">
          <ac:chgData name="Jennifer Eimers" userId="e496f3f7-6a48-4339-9b0c-9f426a43f948" providerId="ADAL" clId="{BEC80972-A457-4639-8256-3BE074108FB0}" dt="2022-11-17T15:09:01.609" v="101" actId="1035"/>
          <ac:spMkLst>
            <pc:docMk/>
            <pc:sldMk cId="942932048" sldId="2145707548"/>
            <ac:spMk id="62" creationId="{4D23FCBC-98C5-B4EB-C24D-D9E2FF613E05}"/>
          </ac:spMkLst>
        </pc:spChg>
        <pc:spChg chg="mod">
          <ac:chgData name="Jennifer Eimers" userId="e496f3f7-6a48-4339-9b0c-9f426a43f948" providerId="ADAL" clId="{BEC80972-A457-4639-8256-3BE074108FB0}" dt="2022-11-17T15:09:01.609" v="101" actId="1035"/>
          <ac:spMkLst>
            <pc:docMk/>
            <pc:sldMk cId="942932048" sldId="2145707548"/>
            <ac:spMk id="64" creationId="{3715CD12-1A49-9A34-604D-D87138E62631}"/>
          </ac:spMkLst>
        </pc:spChg>
        <pc:spChg chg="mod">
          <ac:chgData name="Jennifer Eimers" userId="e496f3f7-6a48-4339-9b0c-9f426a43f948" providerId="ADAL" clId="{BEC80972-A457-4639-8256-3BE074108FB0}" dt="2022-11-17T15:09:01.609" v="101" actId="1035"/>
          <ac:spMkLst>
            <pc:docMk/>
            <pc:sldMk cId="942932048" sldId="2145707548"/>
            <ac:spMk id="65" creationId="{E1B98571-351C-7CA6-E4B4-872BB52AAC78}"/>
          </ac:spMkLst>
        </pc:spChg>
        <pc:spChg chg="mod">
          <ac:chgData name="Jennifer Eimers" userId="e496f3f7-6a48-4339-9b0c-9f426a43f948" providerId="ADAL" clId="{BEC80972-A457-4639-8256-3BE074108FB0}" dt="2022-11-17T15:09:01.609" v="101" actId="1035"/>
          <ac:spMkLst>
            <pc:docMk/>
            <pc:sldMk cId="942932048" sldId="2145707548"/>
            <ac:spMk id="66" creationId="{B741D9AB-951C-FEC2-CCB4-8B2466984916}"/>
          </ac:spMkLst>
        </pc:spChg>
        <pc:spChg chg="mod">
          <ac:chgData name="Jennifer Eimers" userId="e496f3f7-6a48-4339-9b0c-9f426a43f948" providerId="ADAL" clId="{BEC80972-A457-4639-8256-3BE074108FB0}" dt="2022-11-17T15:09:01.609" v="101" actId="1035"/>
          <ac:spMkLst>
            <pc:docMk/>
            <pc:sldMk cId="942932048" sldId="2145707548"/>
            <ac:spMk id="67" creationId="{75FC3598-8A9A-ACE1-B68B-3AF2FFCAC456}"/>
          </ac:spMkLst>
        </pc:spChg>
        <pc:grpChg chg="mod">
          <ac:chgData name="Jennifer Eimers" userId="e496f3f7-6a48-4339-9b0c-9f426a43f948" providerId="ADAL" clId="{BEC80972-A457-4639-8256-3BE074108FB0}" dt="2022-11-17T15:09:01.609" v="101" actId="1035"/>
          <ac:grpSpMkLst>
            <pc:docMk/>
            <pc:sldMk cId="942932048" sldId="2145707548"/>
            <ac:grpSpMk id="33" creationId="{EBB90C22-AB1D-1E18-EEB5-6E4ABE5039ED}"/>
          </ac:grpSpMkLst>
        </pc:grpChg>
        <pc:cxnChg chg="mod">
          <ac:chgData name="Jennifer Eimers" userId="e496f3f7-6a48-4339-9b0c-9f426a43f948" providerId="ADAL" clId="{BEC80972-A457-4639-8256-3BE074108FB0}" dt="2022-11-17T15:09:01.609" v="101" actId="1035"/>
          <ac:cxnSpMkLst>
            <pc:docMk/>
            <pc:sldMk cId="942932048" sldId="2145707548"/>
            <ac:cxnSpMk id="48" creationId="{BA6A45B9-4C8E-A990-F4F0-6DFCA9F17379}"/>
          </ac:cxnSpMkLst>
        </pc:cxnChg>
        <pc:cxnChg chg="mod">
          <ac:chgData name="Jennifer Eimers" userId="e496f3f7-6a48-4339-9b0c-9f426a43f948" providerId="ADAL" clId="{BEC80972-A457-4639-8256-3BE074108FB0}" dt="2022-11-17T15:09:01.609" v="101" actId="1035"/>
          <ac:cxnSpMkLst>
            <pc:docMk/>
            <pc:sldMk cId="942932048" sldId="2145707548"/>
            <ac:cxnSpMk id="49" creationId="{D89D9496-3F20-173B-5B88-10FF7066CE1B}"/>
          </ac:cxnSpMkLst>
        </pc:cxnChg>
        <pc:cxnChg chg="mod">
          <ac:chgData name="Jennifer Eimers" userId="e496f3f7-6a48-4339-9b0c-9f426a43f948" providerId="ADAL" clId="{BEC80972-A457-4639-8256-3BE074108FB0}" dt="2022-11-17T15:09:01.609" v="101" actId="1035"/>
          <ac:cxnSpMkLst>
            <pc:docMk/>
            <pc:sldMk cId="942932048" sldId="2145707548"/>
            <ac:cxnSpMk id="50" creationId="{D52BB828-E956-74D3-7F10-2BD6B7C68841}"/>
          </ac:cxnSpMkLst>
        </pc:cxnChg>
        <pc:cxnChg chg="mod">
          <ac:chgData name="Jennifer Eimers" userId="e496f3f7-6a48-4339-9b0c-9f426a43f948" providerId="ADAL" clId="{BEC80972-A457-4639-8256-3BE074108FB0}" dt="2022-11-17T15:09:01.609" v="101" actId="1035"/>
          <ac:cxnSpMkLst>
            <pc:docMk/>
            <pc:sldMk cId="942932048" sldId="2145707548"/>
            <ac:cxnSpMk id="51" creationId="{CDDCE4F3-63D0-1317-3E15-9ED063BCFC17}"/>
          </ac:cxnSpMkLst>
        </pc:cxnChg>
        <pc:cxnChg chg="mod">
          <ac:chgData name="Jennifer Eimers" userId="e496f3f7-6a48-4339-9b0c-9f426a43f948" providerId="ADAL" clId="{BEC80972-A457-4639-8256-3BE074108FB0}" dt="2022-11-17T15:09:01.609" v="101" actId="1035"/>
          <ac:cxnSpMkLst>
            <pc:docMk/>
            <pc:sldMk cId="942932048" sldId="2145707548"/>
            <ac:cxnSpMk id="53" creationId="{85F26F5E-349B-98C5-F588-E2F85EB247A9}"/>
          </ac:cxnSpMkLst>
        </pc:cxnChg>
        <pc:cxnChg chg="mod">
          <ac:chgData name="Jennifer Eimers" userId="e496f3f7-6a48-4339-9b0c-9f426a43f948" providerId="ADAL" clId="{BEC80972-A457-4639-8256-3BE074108FB0}" dt="2022-11-17T15:09:01.609" v="101" actId="1035"/>
          <ac:cxnSpMkLst>
            <pc:docMk/>
            <pc:sldMk cId="942932048" sldId="2145707548"/>
            <ac:cxnSpMk id="55" creationId="{ECC028A8-A886-B237-D9A4-6C3B3D55049D}"/>
          </ac:cxnSpMkLst>
        </pc:cxnChg>
        <pc:cxnChg chg="mod">
          <ac:chgData name="Jennifer Eimers" userId="e496f3f7-6a48-4339-9b0c-9f426a43f948" providerId="ADAL" clId="{BEC80972-A457-4639-8256-3BE074108FB0}" dt="2022-11-17T15:09:01.609" v="101" actId="1035"/>
          <ac:cxnSpMkLst>
            <pc:docMk/>
            <pc:sldMk cId="942932048" sldId="2145707548"/>
            <ac:cxnSpMk id="58" creationId="{EAFEB5EB-F4FD-C3B8-4D34-1E4CC9DB2D60}"/>
          </ac:cxnSpMkLst>
        </pc:cxnChg>
        <pc:cxnChg chg="mod">
          <ac:chgData name="Jennifer Eimers" userId="e496f3f7-6a48-4339-9b0c-9f426a43f948" providerId="ADAL" clId="{BEC80972-A457-4639-8256-3BE074108FB0}" dt="2022-11-17T15:09:01.609" v="101" actId="1035"/>
          <ac:cxnSpMkLst>
            <pc:docMk/>
            <pc:sldMk cId="942932048" sldId="2145707548"/>
            <ac:cxnSpMk id="63" creationId="{C8181363-ADE9-328D-2B38-823D56BDEFCF}"/>
          </ac:cxnSpMkLst>
        </pc:cxnChg>
      </pc:sldChg>
      <pc:sldChg chg="modSp mod">
        <pc:chgData name="Jennifer Eimers" userId="e496f3f7-6a48-4339-9b0c-9f426a43f948" providerId="ADAL" clId="{BEC80972-A457-4639-8256-3BE074108FB0}" dt="2022-11-17T15:11:22.561" v="132" actId="1076"/>
        <pc:sldMkLst>
          <pc:docMk/>
          <pc:sldMk cId="580519404" sldId="2145707555"/>
        </pc:sldMkLst>
        <pc:spChg chg="mod">
          <ac:chgData name="Jennifer Eimers" userId="e496f3f7-6a48-4339-9b0c-9f426a43f948" providerId="ADAL" clId="{BEC80972-A457-4639-8256-3BE074108FB0}" dt="2022-11-17T15:11:22.561" v="132" actId="1076"/>
          <ac:spMkLst>
            <pc:docMk/>
            <pc:sldMk cId="580519404" sldId="2145707555"/>
            <ac:spMk id="5" creationId="{F1D02D90-59D5-1DFF-25F7-8BCE89562439}"/>
          </ac:spMkLst>
        </pc:spChg>
        <pc:spChg chg="mod">
          <ac:chgData name="Jennifer Eimers" userId="e496f3f7-6a48-4339-9b0c-9f426a43f948" providerId="ADAL" clId="{BEC80972-A457-4639-8256-3BE074108FB0}" dt="2022-11-17T15:08:00.852" v="45" actId="1076"/>
          <ac:spMkLst>
            <pc:docMk/>
            <pc:sldMk cId="580519404" sldId="2145707555"/>
            <ac:spMk id="12" creationId="{23E63A54-C632-4884-E27A-C77C9B727C01}"/>
          </ac:spMkLst>
        </pc:spChg>
      </pc:sldChg>
      <pc:sldChg chg="modSp mod">
        <pc:chgData name="Jennifer Eimers" userId="e496f3f7-6a48-4339-9b0c-9f426a43f948" providerId="ADAL" clId="{BEC80972-A457-4639-8256-3BE074108FB0}" dt="2022-11-17T15:11:40.169" v="149" actId="1038"/>
        <pc:sldMkLst>
          <pc:docMk/>
          <pc:sldMk cId="1476434780" sldId="2145707557"/>
        </pc:sldMkLst>
        <pc:spChg chg="mod">
          <ac:chgData name="Jennifer Eimers" userId="e496f3f7-6a48-4339-9b0c-9f426a43f948" providerId="ADAL" clId="{BEC80972-A457-4639-8256-3BE074108FB0}" dt="2022-11-17T15:11:40.169" v="149" actId="1038"/>
          <ac:spMkLst>
            <pc:docMk/>
            <pc:sldMk cId="1476434780" sldId="2145707557"/>
            <ac:spMk id="6" creationId="{CF30F9FD-C0F5-D658-3CC2-52C9788772BA}"/>
          </ac:spMkLst>
        </pc:spChg>
        <pc:graphicFrameChg chg="mod modGraphic">
          <ac:chgData name="Jennifer Eimers" userId="e496f3f7-6a48-4339-9b0c-9f426a43f948" providerId="ADAL" clId="{BEC80972-A457-4639-8256-3BE074108FB0}" dt="2022-11-17T15:08:53.004" v="90" actId="20577"/>
          <ac:graphicFrameMkLst>
            <pc:docMk/>
            <pc:sldMk cId="1476434780" sldId="2145707557"/>
            <ac:graphicFrameMk id="4" creationId="{520A0F00-CCBB-3213-CC19-5828423E5254}"/>
          </ac:graphicFrameMkLst>
        </pc:graphicFrameChg>
      </pc:sldChg>
      <pc:sldChg chg="modSp">
        <pc:chgData name="Jennifer Eimers" userId="e496f3f7-6a48-4339-9b0c-9f426a43f948" providerId="ADAL" clId="{BEC80972-A457-4639-8256-3BE074108FB0}" dt="2022-11-17T15:11:30.256" v="138" actId="1036"/>
        <pc:sldMkLst>
          <pc:docMk/>
          <pc:sldMk cId="874452686" sldId="2145707559"/>
        </pc:sldMkLst>
        <pc:spChg chg="mod">
          <ac:chgData name="Jennifer Eimers" userId="e496f3f7-6a48-4339-9b0c-9f426a43f948" providerId="ADAL" clId="{BEC80972-A457-4639-8256-3BE074108FB0}" dt="2022-11-17T15:11:30.256" v="138" actId="1036"/>
          <ac:spMkLst>
            <pc:docMk/>
            <pc:sldMk cId="874452686" sldId="2145707559"/>
            <ac:spMk id="2" creationId="{DD2F7C4D-92A2-E592-4013-5B80B336800A}"/>
          </ac:spMkLst>
        </pc:spChg>
      </pc:sldChg>
      <pc:sldChg chg="modSp">
        <pc:chgData name="Jennifer Eimers" userId="e496f3f7-6a48-4339-9b0c-9f426a43f948" providerId="ADAL" clId="{BEC80972-A457-4639-8256-3BE074108FB0}" dt="2022-11-17T15:11:19.079" v="131" actId="1037"/>
        <pc:sldMkLst>
          <pc:docMk/>
          <pc:sldMk cId="1000155232" sldId="2145707566"/>
        </pc:sldMkLst>
        <pc:spChg chg="mod">
          <ac:chgData name="Jennifer Eimers" userId="e496f3f7-6a48-4339-9b0c-9f426a43f948" providerId="ADAL" clId="{BEC80972-A457-4639-8256-3BE074108FB0}" dt="2022-11-17T15:11:19.079" v="131" actId="1037"/>
          <ac:spMkLst>
            <pc:docMk/>
            <pc:sldMk cId="1000155232" sldId="2145707566"/>
            <ac:spMk id="4" creationId="{AAF2849B-8750-4D93-A883-1F74472BCFCA}"/>
          </ac:spMkLst>
        </pc:spChg>
      </pc:sldChg>
      <pc:sldChg chg="modSp mod">
        <pc:chgData name="Jennifer Eimers" userId="e496f3f7-6a48-4339-9b0c-9f426a43f948" providerId="ADAL" clId="{BEC80972-A457-4639-8256-3BE074108FB0}" dt="2022-11-17T15:12:00.400" v="168" actId="1037"/>
        <pc:sldMkLst>
          <pc:docMk/>
          <pc:sldMk cId="2468115495" sldId="2145707572"/>
        </pc:sldMkLst>
        <pc:spChg chg="mod">
          <ac:chgData name="Jennifer Eimers" userId="e496f3f7-6a48-4339-9b0c-9f426a43f948" providerId="ADAL" clId="{BEC80972-A457-4639-8256-3BE074108FB0}" dt="2022-11-17T15:12:00.400" v="168" actId="1037"/>
          <ac:spMkLst>
            <pc:docMk/>
            <pc:sldMk cId="2468115495" sldId="2145707572"/>
            <ac:spMk id="8" creationId="{AFE20725-56DD-21EF-2354-3E0C981BA942}"/>
          </ac:spMkLst>
        </pc:spChg>
        <pc:graphicFrameChg chg="mod">
          <ac:chgData name="Jennifer Eimers" userId="e496f3f7-6a48-4339-9b0c-9f426a43f948" providerId="ADAL" clId="{BEC80972-A457-4639-8256-3BE074108FB0}" dt="2022-11-17T15:10:25.570" v="107" actId="1037"/>
          <ac:graphicFrameMkLst>
            <pc:docMk/>
            <pc:sldMk cId="2468115495" sldId="2145707572"/>
            <ac:graphicFrameMk id="2" creationId="{BF934B4E-7AE7-5063-26B3-C0642EB2E20F}"/>
          </ac:graphicFrameMkLst>
        </pc:graphicFrameChg>
        <pc:graphicFrameChg chg="mod">
          <ac:chgData name="Jennifer Eimers" userId="e496f3f7-6a48-4339-9b0c-9f426a43f948" providerId="ADAL" clId="{BEC80972-A457-4639-8256-3BE074108FB0}" dt="2022-11-17T15:10:32.132" v="117" actId="1038"/>
          <ac:graphicFrameMkLst>
            <pc:docMk/>
            <pc:sldMk cId="2468115495" sldId="2145707572"/>
            <ac:graphicFrameMk id="254" creationId="{50771FFC-5072-94E5-AD75-5538A305CC1C}"/>
          </ac:graphicFrameMkLst>
        </pc:graphicFrameChg>
      </pc:sldChg>
      <pc:sldChg chg="modSp mod">
        <pc:chgData name="Jennifer Eimers" userId="e496f3f7-6a48-4339-9b0c-9f426a43f948" providerId="ADAL" clId="{BEC80972-A457-4639-8256-3BE074108FB0}" dt="2022-11-17T15:12:06.542" v="180" actId="1038"/>
        <pc:sldMkLst>
          <pc:docMk/>
          <pc:sldMk cId="2893580745" sldId="2145707573"/>
        </pc:sldMkLst>
        <pc:spChg chg="mod">
          <ac:chgData name="Jennifer Eimers" userId="e496f3f7-6a48-4339-9b0c-9f426a43f948" providerId="ADAL" clId="{BEC80972-A457-4639-8256-3BE074108FB0}" dt="2022-11-17T15:12:06.542" v="180" actId="1038"/>
          <ac:spMkLst>
            <pc:docMk/>
            <pc:sldMk cId="2893580745" sldId="2145707573"/>
            <ac:spMk id="5" creationId="{A29F1E0A-0FC0-1D80-46BC-E3EFA020E906}"/>
          </ac:spMkLst>
        </pc:spChg>
      </pc:sldChg>
      <pc:sldChg chg="modSp mod">
        <pc:chgData name="Jennifer Eimers" userId="e496f3f7-6a48-4339-9b0c-9f426a43f948" providerId="ADAL" clId="{BEC80972-A457-4639-8256-3BE074108FB0}" dt="2022-11-17T15:12:09.534" v="187" actId="1035"/>
        <pc:sldMkLst>
          <pc:docMk/>
          <pc:sldMk cId="2431856046" sldId="2145707574"/>
        </pc:sldMkLst>
        <pc:spChg chg="mod">
          <ac:chgData name="Jennifer Eimers" userId="e496f3f7-6a48-4339-9b0c-9f426a43f948" providerId="ADAL" clId="{BEC80972-A457-4639-8256-3BE074108FB0}" dt="2022-11-17T15:12:09.534" v="187" actId="1035"/>
          <ac:spMkLst>
            <pc:docMk/>
            <pc:sldMk cId="2431856046" sldId="2145707574"/>
            <ac:spMk id="105" creationId="{48063171-4F07-50C1-8EF8-E78DA2371692}"/>
          </ac:spMkLst>
        </pc:spChg>
      </pc:sldChg>
      <pc:sldChg chg="modSp">
        <pc:chgData name="Jennifer Eimers" userId="e496f3f7-6a48-4339-9b0c-9f426a43f948" providerId="ADAL" clId="{BEC80972-A457-4639-8256-3BE074108FB0}" dt="2022-11-17T15:11:26.864" v="136" actId="1035"/>
        <pc:sldMkLst>
          <pc:docMk/>
          <pc:sldMk cId="101628067" sldId="2145707576"/>
        </pc:sldMkLst>
        <pc:spChg chg="mod">
          <ac:chgData name="Jennifer Eimers" userId="e496f3f7-6a48-4339-9b0c-9f426a43f948" providerId="ADAL" clId="{BEC80972-A457-4639-8256-3BE074108FB0}" dt="2022-11-17T15:08:11.792" v="57" actId="1038"/>
          <ac:spMkLst>
            <pc:docMk/>
            <pc:sldMk cId="101628067" sldId="2145707576"/>
            <ac:spMk id="6" creationId="{24AAF49B-1D03-4CE9-B502-EBD80311A12B}"/>
          </ac:spMkLst>
        </pc:spChg>
        <pc:spChg chg="mod">
          <ac:chgData name="Jennifer Eimers" userId="e496f3f7-6a48-4339-9b0c-9f426a43f948" providerId="ADAL" clId="{BEC80972-A457-4639-8256-3BE074108FB0}" dt="2022-11-17T15:11:26.864" v="136" actId="1035"/>
          <ac:spMkLst>
            <pc:docMk/>
            <pc:sldMk cId="101628067" sldId="2145707576"/>
            <ac:spMk id="10" creationId="{2F0A0785-0DC2-584C-031E-3F0A810F8925}"/>
          </ac:spMkLst>
        </pc:spChg>
      </pc:sldChg>
      <pc:sldChg chg="modSp mod">
        <pc:chgData name="Jennifer Eimers" userId="e496f3f7-6a48-4339-9b0c-9f426a43f948" providerId="ADAL" clId="{BEC80972-A457-4639-8256-3BE074108FB0}" dt="2022-11-17T15:11:36.069" v="145" actId="1076"/>
        <pc:sldMkLst>
          <pc:docMk/>
          <pc:sldMk cId="1365186308" sldId="2145707580"/>
        </pc:sldMkLst>
        <pc:spChg chg="mod">
          <ac:chgData name="Jennifer Eimers" userId="e496f3f7-6a48-4339-9b0c-9f426a43f948" providerId="ADAL" clId="{BEC80972-A457-4639-8256-3BE074108FB0}" dt="2022-11-17T15:08:25.500" v="75" actId="14100"/>
          <ac:spMkLst>
            <pc:docMk/>
            <pc:sldMk cId="1365186308" sldId="2145707580"/>
            <ac:spMk id="3" creationId="{D8146545-6349-8C8D-F0B3-73A381797B49}"/>
          </ac:spMkLst>
        </pc:spChg>
        <pc:spChg chg="mod">
          <ac:chgData name="Jennifer Eimers" userId="e496f3f7-6a48-4339-9b0c-9f426a43f948" providerId="ADAL" clId="{BEC80972-A457-4639-8256-3BE074108FB0}" dt="2022-11-17T15:11:36.069" v="145" actId="1076"/>
          <ac:spMkLst>
            <pc:docMk/>
            <pc:sldMk cId="1365186308" sldId="2145707580"/>
            <ac:spMk id="4" creationId="{44BA589A-BBAC-D7E2-97A2-952111C087CC}"/>
          </ac:spMkLst>
        </pc:spChg>
        <pc:graphicFrameChg chg="mod modGraphic">
          <ac:chgData name="Jennifer Eimers" userId="e496f3f7-6a48-4339-9b0c-9f426a43f948" providerId="ADAL" clId="{BEC80972-A457-4639-8256-3BE074108FB0}" dt="2022-11-17T15:08:25.500" v="75" actId="14100"/>
          <ac:graphicFrameMkLst>
            <pc:docMk/>
            <pc:sldMk cId="1365186308" sldId="2145707580"/>
            <ac:graphicFrameMk id="5" creationId="{274508CE-17B7-B943-5999-5313A830AD4D}"/>
          </ac:graphicFrameMkLst>
        </pc:graphicFrameChg>
      </pc:sldChg>
      <pc:sldChg chg="modSp mod">
        <pc:chgData name="Jennifer Eimers" userId="e496f3f7-6a48-4339-9b0c-9f426a43f948" providerId="ADAL" clId="{BEC80972-A457-4639-8256-3BE074108FB0}" dt="2022-11-17T15:07:31.424" v="34" actId="1036"/>
        <pc:sldMkLst>
          <pc:docMk/>
          <pc:sldMk cId="2056656941" sldId="2145707582"/>
        </pc:sldMkLst>
        <pc:spChg chg="mod">
          <ac:chgData name="Jennifer Eimers" userId="e496f3f7-6a48-4339-9b0c-9f426a43f948" providerId="ADAL" clId="{BEC80972-A457-4639-8256-3BE074108FB0}" dt="2022-11-17T15:07:26.157" v="27" actId="1036"/>
          <ac:spMkLst>
            <pc:docMk/>
            <pc:sldMk cId="2056656941" sldId="2145707582"/>
            <ac:spMk id="3" creationId="{F5FEA4D5-B08B-6E99-74A1-06C8564E7CCB}"/>
          </ac:spMkLst>
        </pc:spChg>
        <pc:spChg chg="mod">
          <ac:chgData name="Jennifer Eimers" userId="e496f3f7-6a48-4339-9b0c-9f426a43f948" providerId="ADAL" clId="{BEC80972-A457-4639-8256-3BE074108FB0}" dt="2022-11-17T15:07:26.157" v="27" actId="1036"/>
          <ac:spMkLst>
            <pc:docMk/>
            <pc:sldMk cId="2056656941" sldId="2145707582"/>
            <ac:spMk id="4" creationId="{EC8DBCD5-6B10-4B56-002F-A671683A1939}"/>
          </ac:spMkLst>
        </pc:spChg>
        <pc:spChg chg="mod">
          <ac:chgData name="Jennifer Eimers" userId="e496f3f7-6a48-4339-9b0c-9f426a43f948" providerId="ADAL" clId="{BEC80972-A457-4639-8256-3BE074108FB0}" dt="2022-11-17T15:07:26.157" v="27" actId="1036"/>
          <ac:spMkLst>
            <pc:docMk/>
            <pc:sldMk cId="2056656941" sldId="2145707582"/>
            <ac:spMk id="6" creationId="{327E77D0-2AAD-6F3E-0EA2-AFB9EFB386BC}"/>
          </ac:spMkLst>
        </pc:spChg>
        <pc:spChg chg="mod">
          <ac:chgData name="Jennifer Eimers" userId="e496f3f7-6a48-4339-9b0c-9f426a43f948" providerId="ADAL" clId="{BEC80972-A457-4639-8256-3BE074108FB0}" dt="2022-11-17T15:07:26.157" v="27" actId="1036"/>
          <ac:spMkLst>
            <pc:docMk/>
            <pc:sldMk cId="2056656941" sldId="2145707582"/>
            <ac:spMk id="7" creationId="{D2312494-460C-7028-FF52-F7AF342E7F38}"/>
          </ac:spMkLst>
        </pc:spChg>
        <pc:spChg chg="mod">
          <ac:chgData name="Jennifer Eimers" userId="e496f3f7-6a48-4339-9b0c-9f426a43f948" providerId="ADAL" clId="{BEC80972-A457-4639-8256-3BE074108FB0}" dt="2022-11-17T15:07:26.157" v="27" actId="1036"/>
          <ac:spMkLst>
            <pc:docMk/>
            <pc:sldMk cId="2056656941" sldId="2145707582"/>
            <ac:spMk id="8" creationId="{7692AD16-F0C3-55BE-5B51-4E9B1CD07E7D}"/>
          </ac:spMkLst>
        </pc:spChg>
        <pc:spChg chg="mod">
          <ac:chgData name="Jennifer Eimers" userId="e496f3f7-6a48-4339-9b0c-9f426a43f948" providerId="ADAL" clId="{BEC80972-A457-4639-8256-3BE074108FB0}" dt="2022-11-17T15:07:26.157" v="27" actId="1036"/>
          <ac:spMkLst>
            <pc:docMk/>
            <pc:sldMk cId="2056656941" sldId="2145707582"/>
            <ac:spMk id="9" creationId="{28285FF2-7D4D-565A-47FB-8932130CB5B9}"/>
          </ac:spMkLst>
        </pc:spChg>
        <pc:spChg chg="mod">
          <ac:chgData name="Jennifer Eimers" userId="e496f3f7-6a48-4339-9b0c-9f426a43f948" providerId="ADAL" clId="{BEC80972-A457-4639-8256-3BE074108FB0}" dt="2022-11-17T15:07:26.157" v="27" actId="1036"/>
          <ac:spMkLst>
            <pc:docMk/>
            <pc:sldMk cId="2056656941" sldId="2145707582"/>
            <ac:spMk id="10" creationId="{D809FAEA-801C-ED47-EC79-8AC1F70B2251}"/>
          </ac:spMkLst>
        </pc:spChg>
        <pc:spChg chg="mod">
          <ac:chgData name="Jennifer Eimers" userId="e496f3f7-6a48-4339-9b0c-9f426a43f948" providerId="ADAL" clId="{BEC80972-A457-4639-8256-3BE074108FB0}" dt="2022-11-17T15:07:26.157" v="27" actId="1036"/>
          <ac:spMkLst>
            <pc:docMk/>
            <pc:sldMk cId="2056656941" sldId="2145707582"/>
            <ac:spMk id="11" creationId="{BA6C34FA-BD44-9E1A-E0ED-5B6EEBE5BF8A}"/>
          </ac:spMkLst>
        </pc:spChg>
        <pc:spChg chg="mod">
          <ac:chgData name="Jennifer Eimers" userId="e496f3f7-6a48-4339-9b0c-9f426a43f948" providerId="ADAL" clId="{BEC80972-A457-4639-8256-3BE074108FB0}" dt="2022-11-17T15:07:26.157" v="27" actId="1036"/>
          <ac:spMkLst>
            <pc:docMk/>
            <pc:sldMk cId="2056656941" sldId="2145707582"/>
            <ac:spMk id="12" creationId="{8F67C458-FB63-C843-E5A3-8FAFD62643BC}"/>
          </ac:spMkLst>
        </pc:spChg>
        <pc:spChg chg="mod">
          <ac:chgData name="Jennifer Eimers" userId="e496f3f7-6a48-4339-9b0c-9f426a43f948" providerId="ADAL" clId="{BEC80972-A457-4639-8256-3BE074108FB0}" dt="2022-11-17T15:07:26.157" v="27" actId="1036"/>
          <ac:spMkLst>
            <pc:docMk/>
            <pc:sldMk cId="2056656941" sldId="2145707582"/>
            <ac:spMk id="13" creationId="{0C0FE2C2-E4CC-C68A-E339-30B7B1C2AC94}"/>
          </ac:spMkLst>
        </pc:spChg>
        <pc:spChg chg="mod">
          <ac:chgData name="Jennifer Eimers" userId="e496f3f7-6a48-4339-9b0c-9f426a43f948" providerId="ADAL" clId="{BEC80972-A457-4639-8256-3BE074108FB0}" dt="2022-11-17T15:07:26.157" v="27" actId="1036"/>
          <ac:spMkLst>
            <pc:docMk/>
            <pc:sldMk cId="2056656941" sldId="2145707582"/>
            <ac:spMk id="14" creationId="{99D99420-5BEA-E558-4911-191E12254BD3}"/>
          </ac:spMkLst>
        </pc:spChg>
        <pc:spChg chg="mod">
          <ac:chgData name="Jennifer Eimers" userId="e496f3f7-6a48-4339-9b0c-9f426a43f948" providerId="ADAL" clId="{BEC80972-A457-4639-8256-3BE074108FB0}" dt="2022-11-17T15:07:26.157" v="27" actId="1036"/>
          <ac:spMkLst>
            <pc:docMk/>
            <pc:sldMk cId="2056656941" sldId="2145707582"/>
            <ac:spMk id="15" creationId="{1E20EBA0-E723-18F3-539F-275A73A07D3E}"/>
          </ac:spMkLst>
        </pc:spChg>
        <pc:spChg chg="mod">
          <ac:chgData name="Jennifer Eimers" userId="e496f3f7-6a48-4339-9b0c-9f426a43f948" providerId="ADAL" clId="{BEC80972-A457-4639-8256-3BE074108FB0}" dt="2022-11-17T15:07:26.157" v="27" actId="1036"/>
          <ac:spMkLst>
            <pc:docMk/>
            <pc:sldMk cId="2056656941" sldId="2145707582"/>
            <ac:spMk id="16" creationId="{8EF257BE-9687-A669-627D-BED41B88F227}"/>
          </ac:spMkLst>
        </pc:spChg>
        <pc:spChg chg="mod">
          <ac:chgData name="Jennifer Eimers" userId="e496f3f7-6a48-4339-9b0c-9f426a43f948" providerId="ADAL" clId="{BEC80972-A457-4639-8256-3BE074108FB0}" dt="2022-11-17T15:07:31.424" v="34" actId="1036"/>
          <ac:spMkLst>
            <pc:docMk/>
            <pc:sldMk cId="2056656941" sldId="2145707582"/>
            <ac:spMk id="17" creationId="{E8C701F4-EDB8-BBE9-7B94-62C0519D16C1}"/>
          </ac:spMkLst>
        </pc:spChg>
        <pc:spChg chg="mod">
          <ac:chgData name="Jennifer Eimers" userId="e496f3f7-6a48-4339-9b0c-9f426a43f948" providerId="ADAL" clId="{BEC80972-A457-4639-8256-3BE074108FB0}" dt="2022-11-17T15:07:26.157" v="27" actId="1036"/>
          <ac:spMkLst>
            <pc:docMk/>
            <pc:sldMk cId="2056656941" sldId="2145707582"/>
            <ac:spMk id="24" creationId="{232FFCB5-9C71-50A7-3A8B-63D508101102}"/>
          </ac:spMkLst>
        </pc:spChg>
        <pc:spChg chg="mod">
          <ac:chgData name="Jennifer Eimers" userId="e496f3f7-6a48-4339-9b0c-9f426a43f948" providerId="ADAL" clId="{BEC80972-A457-4639-8256-3BE074108FB0}" dt="2022-11-17T15:07:26.157" v="27" actId="1036"/>
          <ac:spMkLst>
            <pc:docMk/>
            <pc:sldMk cId="2056656941" sldId="2145707582"/>
            <ac:spMk id="25" creationId="{B7A573E7-4352-1C99-61F1-8ED955903EA7}"/>
          </ac:spMkLst>
        </pc:spChg>
        <pc:spChg chg="mod">
          <ac:chgData name="Jennifer Eimers" userId="e496f3f7-6a48-4339-9b0c-9f426a43f948" providerId="ADAL" clId="{BEC80972-A457-4639-8256-3BE074108FB0}" dt="2022-11-17T15:07:26.157" v="27" actId="1036"/>
          <ac:spMkLst>
            <pc:docMk/>
            <pc:sldMk cId="2056656941" sldId="2145707582"/>
            <ac:spMk id="26" creationId="{D4A1ED2D-D40F-A0C4-EACF-C7CD89B9D7DB}"/>
          </ac:spMkLst>
        </pc:spChg>
        <pc:spChg chg="mod">
          <ac:chgData name="Jennifer Eimers" userId="e496f3f7-6a48-4339-9b0c-9f426a43f948" providerId="ADAL" clId="{BEC80972-A457-4639-8256-3BE074108FB0}" dt="2022-11-17T15:07:26.157" v="27" actId="1036"/>
          <ac:spMkLst>
            <pc:docMk/>
            <pc:sldMk cId="2056656941" sldId="2145707582"/>
            <ac:spMk id="27" creationId="{95813D8E-ED0C-0C69-253A-F7CA46BEE59C}"/>
          </ac:spMkLst>
        </pc:spChg>
        <pc:spChg chg="mod">
          <ac:chgData name="Jennifer Eimers" userId="e496f3f7-6a48-4339-9b0c-9f426a43f948" providerId="ADAL" clId="{BEC80972-A457-4639-8256-3BE074108FB0}" dt="2022-11-17T15:07:26.157" v="27" actId="1036"/>
          <ac:spMkLst>
            <pc:docMk/>
            <pc:sldMk cId="2056656941" sldId="2145707582"/>
            <ac:spMk id="28" creationId="{C4FF8DDC-3FF3-F7AB-6D3C-4D16173FDE9C}"/>
          </ac:spMkLst>
        </pc:spChg>
        <pc:spChg chg="mod">
          <ac:chgData name="Jennifer Eimers" userId="e496f3f7-6a48-4339-9b0c-9f426a43f948" providerId="ADAL" clId="{BEC80972-A457-4639-8256-3BE074108FB0}" dt="2022-11-17T15:07:26.157" v="27" actId="1036"/>
          <ac:spMkLst>
            <pc:docMk/>
            <pc:sldMk cId="2056656941" sldId="2145707582"/>
            <ac:spMk id="29" creationId="{894124A1-39CB-893E-FEA8-D0E9F49130F5}"/>
          </ac:spMkLst>
        </pc:spChg>
        <pc:spChg chg="mod">
          <ac:chgData name="Jennifer Eimers" userId="e496f3f7-6a48-4339-9b0c-9f426a43f948" providerId="ADAL" clId="{BEC80972-A457-4639-8256-3BE074108FB0}" dt="2022-11-17T15:07:26.157" v="27" actId="1036"/>
          <ac:spMkLst>
            <pc:docMk/>
            <pc:sldMk cId="2056656941" sldId="2145707582"/>
            <ac:spMk id="30" creationId="{46683908-DAB4-B546-1FCD-801A58E8085C}"/>
          </ac:spMkLst>
        </pc:spChg>
        <pc:spChg chg="mod">
          <ac:chgData name="Jennifer Eimers" userId="e496f3f7-6a48-4339-9b0c-9f426a43f948" providerId="ADAL" clId="{BEC80972-A457-4639-8256-3BE074108FB0}" dt="2022-11-17T15:07:26.157" v="27" actId="1036"/>
          <ac:spMkLst>
            <pc:docMk/>
            <pc:sldMk cId="2056656941" sldId="2145707582"/>
            <ac:spMk id="31" creationId="{47326826-44FD-A19B-C58C-F7A153F33B4C}"/>
          </ac:spMkLst>
        </pc:spChg>
        <pc:spChg chg="mod">
          <ac:chgData name="Jennifer Eimers" userId="e496f3f7-6a48-4339-9b0c-9f426a43f948" providerId="ADAL" clId="{BEC80972-A457-4639-8256-3BE074108FB0}" dt="2022-11-17T15:07:26.157" v="27" actId="1036"/>
          <ac:spMkLst>
            <pc:docMk/>
            <pc:sldMk cId="2056656941" sldId="2145707582"/>
            <ac:spMk id="33" creationId="{534FEB7E-F738-A5C4-0998-55D2D60EDDBB}"/>
          </ac:spMkLst>
        </pc:spChg>
        <pc:spChg chg="mod">
          <ac:chgData name="Jennifer Eimers" userId="e496f3f7-6a48-4339-9b0c-9f426a43f948" providerId="ADAL" clId="{BEC80972-A457-4639-8256-3BE074108FB0}" dt="2022-11-17T15:07:26.157" v="27" actId="1036"/>
          <ac:spMkLst>
            <pc:docMk/>
            <pc:sldMk cId="2056656941" sldId="2145707582"/>
            <ac:spMk id="34" creationId="{C7DDF903-2F0A-DE81-32B0-EF52D7ED054B}"/>
          </ac:spMkLst>
        </pc:spChg>
        <pc:spChg chg="mod">
          <ac:chgData name="Jennifer Eimers" userId="e496f3f7-6a48-4339-9b0c-9f426a43f948" providerId="ADAL" clId="{BEC80972-A457-4639-8256-3BE074108FB0}" dt="2022-11-17T15:07:26.157" v="27" actId="1036"/>
          <ac:spMkLst>
            <pc:docMk/>
            <pc:sldMk cId="2056656941" sldId="2145707582"/>
            <ac:spMk id="35" creationId="{F2AC4AB8-7413-BC2E-B395-51799126AEBD}"/>
          </ac:spMkLst>
        </pc:spChg>
        <pc:spChg chg="mod">
          <ac:chgData name="Jennifer Eimers" userId="e496f3f7-6a48-4339-9b0c-9f426a43f948" providerId="ADAL" clId="{BEC80972-A457-4639-8256-3BE074108FB0}" dt="2022-11-17T15:07:26.157" v="27" actId="1036"/>
          <ac:spMkLst>
            <pc:docMk/>
            <pc:sldMk cId="2056656941" sldId="2145707582"/>
            <ac:spMk id="36" creationId="{92E11452-C465-0AA4-B7E5-213EBB1C7B7F}"/>
          </ac:spMkLst>
        </pc:spChg>
        <pc:spChg chg="mod">
          <ac:chgData name="Jennifer Eimers" userId="e496f3f7-6a48-4339-9b0c-9f426a43f948" providerId="ADAL" clId="{BEC80972-A457-4639-8256-3BE074108FB0}" dt="2022-11-17T15:07:26.157" v="27" actId="1036"/>
          <ac:spMkLst>
            <pc:docMk/>
            <pc:sldMk cId="2056656941" sldId="2145707582"/>
            <ac:spMk id="38" creationId="{F941CDDD-1271-C1A6-2B67-BE08FD651136}"/>
          </ac:spMkLst>
        </pc:spChg>
        <pc:spChg chg="mod">
          <ac:chgData name="Jennifer Eimers" userId="e496f3f7-6a48-4339-9b0c-9f426a43f948" providerId="ADAL" clId="{BEC80972-A457-4639-8256-3BE074108FB0}" dt="2022-11-17T15:07:26.157" v="27" actId="1036"/>
          <ac:spMkLst>
            <pc:docMk/>
            <pc:sldMk cId="2056656941" sldId="2145707582"/>
            <ac:spMk id="1025" creationId="{C68BD96D-9394-EA40-A3B2-C3D5E41218DE}"/>
          </ac:spMkLst>
        </pc:spChg>
        <pc:cxnChg chg="mod">
          <ac:chgData name="Jennifer Eimers" userId="e496f3f7-6a48-4339-9b0c-9f426a43f948" providerId="ADAL" clId="{BEC80972-A457-4639-8256-3BE074108FB0}" dt="2022-11-17T15:07:26.157" v="27" actId="1036"/>
          <ac:cxnSpMkLst>
            <pc:docMk/>
            <pc:sldMk cId="2056656941" sldId="2145707582"/>
            <ac:cxnSpMk id="21" creationId="{AFFEEAAA-C5A3-D4BF-7882-DEECAF65FE41}"/>
          </ac:cxnSpMkLst>
        </pc:cxnChg>
        <pc:cxnChg chg="mod">
          <ac:chgData name="Jennifer Eimers" userId="e496f3f7-6a48-4339-9b0c-9f426a43f948" providerId="ADAL" clId="{BEC80972-A457-4639-8256-3BE074108FB0}" dt="2022-11-17T15:07:26.157" v="27" actId="1036"/>
          <ac:cxnSpMkLst>
            <pc:docMk/>
            <pc:sldMk cId="2056656941" sldId="2145707582"/>
            <ac:cxnSpMk id="32" creationId="{43FF86E0-68DC-66B1-8F8C-82BAFBF00BA0}"/>
          </ac:cxnSpMkLst>
        </pc:cxnChg>
        <pc:cxnChg chg="mod">
          <ac:chgData name="Jennifer Eimers" userId="e496f3f7-6a48-4339-9b0c-9f426a43f948" providerId="ADAL" clId="{BEC80972-A457-4639-8256-3BE074108FB0}" dt="2022-11-17T15:07:26.157" v="27" actId="1036"/>
          <ac:cxnSpMkLst>
            <pc:docMk/>
            <pc:sldMk cId="2056656941" sldId="2145707582"/>
            <ac:cxnSpMk id="37" creationId="{969966B0-6202-E652-B3FC-7BD37B3CFAF5}"/>
          </ac:cxnSpMkLst>
        </pc:cxnChg>
        <pc:cxnChg chg="mod">
          <ac:chgData name="Jennifer Eimers" userId="e496f3f7-6a48-4339-9b0c-9f426a43f948" providerId="ADAL" clId="{BEC80972-A457-4639-8256-3BE074108FB0}" dt="2022-11-17T15:07:26.157" v="27" actId="1036"/>
          <ac:cxnSpMkLst>
            <pc:docMk/>
            <pc:sldMk cId="2056656941" sldId="2145707582"/>
            <ac:cxnSpMk id="39" creationId="{3BB86323-2F1A-D178-F2BB-C0C2AAF82C53}"/>
          </ac:cxnSpMkLst>
        </pc:cxnChg>
        <pc:cxnChg chg="mod">
          <ac:chgData name="Jennifer Eimers" userId="e496f3f7-6a48-4339-9b0c-9f426a43f948" providerId="ADAL" clId="{BEC80972-A457-4639-8256-3BE074108FB0}" dt="2022-11-17T15:07:26.157" v="27" actId="1036"/>
          <ac:cxnSpMkLst>
            <pc:docMk/>
            <pc:sldMk cId="2056656941" sldId="2145707582"/>
            <ac:cxnSpMk id="41" creationId="{DF3C256B-76EC-57D8-FFEE-AFC5B652ABD9}"/>
          </ac:cxnSpMkLst>
        </pc:cxnChg>
        <pc:cxnChg chg="mod">
          <ac:chgData name="Jennifer Eimers" userId="e496f3f7-6a48-4339-9b0c-9f426a43f948" providerId="ADAL" clId="{BEC80972-A457-4639-8256-3BE074108FB0}" dt="2022-11-17T15:07:26.157" v="27" actId="1036"/>
          <ac:cxnSpMkLst>
            <pc:docMk/>
            <pc:sldMk cId="2056656941" sldId="2145707582"/>
            <ac:cxnSpMk id="43" creationId="{E3E9555D-6BDA-406F-7B0C-19119AF8FA4D}"/>
          </ac:cxnSpMkLst>
        </pc:cxnChg>
        <pc:cxnChg chg="mod">
          <ac:chgData name="Jennifer Eimers" userId="e496f3f7-6a48-4339-9b0c-9f426a43f948" providerId="ADAL" clId="{BEC80972-A457-4639-8256-3BE074108FB0}" dt="2022-11-17T15:07:26.157" v="27" actId="1036"/>
          <ac:cxnSpMkLst>
            <pc:docMk/>
            <pc:sldMk cId="2056656941" sldId="2145707582"/>
            <ac:cxnSpMk id="45" creationId="{46932B1F-BDB7-2E72-8FE2-A0E88E175953}"/>
          </ac:cxnSpMkLst>
        </pc:cxnChg>
        <pc:cxnChg chg="mod">
          <ac:chgData name="Jennifer Eimers" userId="e496f3f7-6a48-4339-9b0c-9f426a43f948" providerId="ADAL" clId="{BEC80972-A457-4639-8256-3BE074108FB0}" dt="2022-11-17T15:07:26.157" v="27" actId="1036"/>
          <ac:cxnSpMkLst>
            <pc:docMk/>
            <pc:sldMk cId="2056656941" sldId="2145707582"/>
            <ac:cxnSpMk id="50" creationId="{E8FC442E-196B-9D3C-BEF9-D259F54CB736}"/>
          </ac:cxnSpMkLst>
        </pc:cxnChg>
        <pc:cxnChg chg="mod">
          <ac:chgData name="Jennifer Eimers" userId="e496f3f7-6a48-4339-9b0c-9f426a43f948" providerId="ADAL" clId="{BEC80972-A457-4639-8256-3BE074108FB0}" dt="2022-11-17T15:07:26.157" v="27" actId="1036"/>
          <ac:cxnSpMkLst>
            <pc:docMk/>
            <pc:sldMk cId="2056656941" sldId="2145707582"/>
            <ac:cxnSpMk id="53" creationId="{7579FA94-96C7-6B04-79C6-63C7DD55369A}"/>
          </ac:cxnSpMkLst>
        </pc:cxnChg>
        <pc:cxnChg chg="mod">
          <ac:chgData name="Jennifer Eimers" userId="e496f3f7-6a48-4339-9b0c-9f426a43f948" providerId="ADAL" clId="{BEC80972-A457-4639-8256-3BE074108FB0}" dt="2022-11-17T15:07:26.157" v="27" actId="1036"/>
          <ac:cxnSpMkLst>
            <pc:docMk/>
            <pc:sldMk cId="2056656941" sldId="2145707582"/>
            <ac:cxnSpMk id="56" creationId="{B3FC8D5F-0022-9027-6827-7B7D4FECEBD8}"/>
          </ac:cxnSpMkLst>
        </pc:cxnChg>
        <pc:cxnChg chg="mod">
          <ac:chgData name="Jennifer Eimers" userId="e496f3f7-6a48-4339-9b0c-9f426a43f948" providerId="ADAL" clId="{BEC80972-A457-4639-8256-3BE074108FB0}" dt="2022-11-17T15:07:26.157" v="27" actId="1036"/>
          <ac:cxnSpMkLst>
            <pc:docMk/>
            <pc:sldMk cId="2056656941" sldId="2145707582"/>
            <ac:cxnSpMk id="1027" creationId="{F905D5C0-7393-94B6-CEB5-4449F4C054F1}"/>
          </ac:cxnSpMkLst>
        </pc:cxnChg>
        <pc:cxnChg chg="mod">
          <ac:chgData name="Jennifer Eimers" userId="e496f3f7-6a48-4339-9b0c-9f426a43f948" providerId="ADAL" clId="{BEC80972-A457-4639-8256-3BE074108FB0}" dt="2022-11-17T15:07:26.157" v="27" actId="1036"/>
          <ac:cxnSpMkLst>
            <pc:docMk/>
            <pc:sldMk cId="2056656941" sldId="2145707582"/>
            <ac:cxnSpMk id="1029" creationId="{2019B0F3-A8B8-F30D-8EB8-BF779313EF83}"/>
          </ac:cxnSpMkLst>
        </pc:cxnChg>
        <pc:cxnChg chg="mod">
          <ac:chgData name="Jennifer Eimers" userId="e496f3f7-6a48-4339-9b0c-9f426a43f948" providerId="ADAL" clId="{BEC80972-A457-4639-8256-3BE074108FB0}" dt="2022-11-17T15:07:26.157" v="27" actId="1036"/>
          <ac:cxnSpMkLst>
            <pc:docMk/>
            <pc:sldMk cId="2056656941" sldId="2145707582"/>
            <ac:cxnSpMk id="1032" creationId="{2E2790E6-BB1D-0FE8-09BA-9C4BEB3FD422}"/>
          </ac:cxnSpMkLst>
        </pc:cxnChg>
        <pc:cxnChg chg="mod">
          <ac:chgData name="Jennifer Eimers" userId="e496f3f7-6a48-4339-9b0c-9f426a43f948" providerId="ADAL" clId="{BEC80972-A457-4639-8256-3BE074108FB0}" dt="2022-11-17T15:07:26.157" v="27" actId="1036"/>
          <ac:cxnSpMkLst>
            <pc:docMk/>
            <pc:sldMk cId="2056656941" sldId="2145707582"/>
            <ac:cxnSpMk id="1034" creationId="{436D8DC4-72B8-9A9E-5550-ED963AD984BB}"/>
          </ac:cxnSpMkLst>
        </pc:cxnChg>
        <pc:cxnChg chg="mod">
          <ac:chgData name="Jennifer Eimers" userId="e496f3f7-6a48-4339-9b0c-9f426a43f948" providerId="ADAL" clId="{BEC80972-A457-4639-8256-3BE074108FB0}" dt="2022-11-17T15:07:26.157" v="27" actId="1036"/>
          <ac:cxnSpMkLst>
            <pc:docMk/>
            <pc:sldMk cId="2056656941" sldId="2145707582"/>
            <ac:cxnSpMk id="1036" creationId="{0D52CBD2-6F08-6CA6-72A4-FFABEA0AC1B6}"/>
          </ac:cxnSpMkLst>
        </pc:cxnChg>
        <pc:cxnChg chg="mod">
          <ac:chgData name="Jennifer Eimers" userId="e496f3f7-6a48-4339-9b0c-9f426a43f948" providerId="ADAL" clId="{BEC80972-A457-4639-8256-3BE074108FB0}" dt="2022-11-17T15:07:26.157" v="27" actId="1036"/>
          <ac:cxnSpMkLst>
            <pc:docMk/>
            <pc:sldMk cId="2056656941" sldId="2145707582"/>
            <ac:cxnSpMk id="1041" creationId="{5B868982-A3AE-FE32-6D0E-90D148DDF69D}"/>
          </ac:cxnSpMkLst>
        </pc:cxnChg>
      </pc:sldChg>
      <pc:sldChg chg="modSp">
        <pc:chgData name="Jennifer Eimers" userId="e496f3f7-6a48-4339-9b0c-9f426a43f948" providerId="ADAL" clId="{BEC80972-A457-4639-8256-3BE074108FB0}" dt="2022-11-17T15:11:33.537" v="144" actId="1037"/>
        <pc:sldMkLst>
          <pc:docMk/>
          <pc:sldMk cId="27646259" sldId="2145707584"/>
        </pc:sldMkLst>
        <pc:spChg chg="mod">
          <ac:chgData name="Jennifer Eimers" userId="e496f3f7-6a48-4339-9b0c-9f426a43f948" providerId="ADAL" clId="{BEC80972-A457-4639-8256-3BE074108FB0}" dt="2022-11-17T15:11:33.537" v="144" actId="1037"/>
          <ac:spMkLst>
            <pc:docMk/>
            <pc:sldMk cId="27646259" sldId="2145707584"/>
            <ac:spMk id="7" creationId="{7FFE7FCE-5E9E-E985-03D6-E74FF77793D9}"/>
          </ac:spMkLst>
        </pc:spChg>
      </pc:sldChg>
      <pc:sldChg chg="modSp">
        <pc:chgData name="Jennifer Eimers" userId="e496f3f7-6a48-4339-9b0c-9f426a43f948" providerId="ADAL" clId="{BEC80972-A457-4639-8256-3BE074108FB0}" dt="2022-11-17T15:12:11.468" v="189" actId="1037"/>
        <pc:sldMkLst>
          <pc:docMk/>
          <pc:sldMk cId="0" sldId="2145707586"/>
        </pc:sldMkLst>
        <pc:spChg chg="mod">
          <ac:chgData name="Jennifer Eimers" userId="e496f3f7-6a48-4339-9b0c-9f426a43f948" providerId="ADAL" clId="{BEC80972-A457-4639-8256-3BE074108FB0}" dt="2022-11-17T15:12:11.468" v="189" actId="1037"/>
          <ac:spMkLst>
            <pc:docMk/>
            <pc:sldMk cId="0" sldId="2145707586"/>
            <ac:spMk id="9221" creationId="{0B865CED-4EF9-403A-B72A-0302F40DC9B0}"/>
          </ac:spMkLst>
        </pc:spChg>
      </pc:sldChg>
      <pc:sldChg chg="modSp mod">
        <pc:chgData name="Jennifer Eimers" userId="e496f3f7-6a48-4339-9b0c-9f426a43f948" providerId="ADAL" clId="{BEC80972-A457-4639-8256-3BE074108FB0}" dt="2022-11-17T15:12:14.544" v="191" actId="1035"/>
        <pc:sldMkLst>
          <pc:docMk/>
          <pc:sldMk cId="2035956647" sldId="2145707587"/>
        </pc:sldMkLst>
        <pc:spChg chg="mod">
          <ac:chgData name="Jennifer Eimers" userId="e496f3f7-6a48-4339-9b0c-9f426a43f948" providerId="ADAL" clId="{BEC80972-A457-4639-8256-3BE074108FB0}" dt="2022-11-17T15:12:14.544" v="191" actId="1035"/>
          <ac:spMkLst>
            <pc:docMk/>
            <pc:sldMk cId="2035956647" sldId="2145707587"/>
            <ac:spMk id="8" creationId="{96F00E0F-B5E0-1BFA-40B2-1FC229B9A42D}"/>
          </ac:spMkLst>
        </pc:spChg>
        <pc:graphicFrameChg chg="mod modGraphic">
          <ac:chgData name="Jennifer Eimers" userId="e496f3f7-6a48-4339-9b0c-9f426a43f948" providerId="ADAL" clId="{BEC80972-A457-4639-8256-3BE074108FB0}" dt="2022-11-17T15:10:46.569" v="128" actId="1037"/>
          <ac:graphicFrameMkLst>
            <pc:docMk/>
            <pc:sldMk cId="2035956647" sldId="2145707587"/>
            <ac:graphicFrameMk id="5" creationId="{8DD0AEA7-E4E9-D8F8-9BE4-D81D0F5060BC}"/>
          </ac:graphicFrameMkLst>
        </pc:graphicFrameChg>
      </pc:sldChg>
      <pc:sldMasterChg chg="modSldLayout">
        <pc:chgData name="Jennifer Eimers" userId="e496f3f7-6a48-4339-9b0c-9f426a43f948" providerId="ADAL" clId="{BEC80972-A457-4639-8256-3BE074108FB0}" dt="2022-11-17T15:06:05.939" v="0" actId="478"/>
        <pc:sldMasterMkLst>
          <pc:docMk/>
          <pc:sldMasterMk cId="108483471" sldId="2147483708"/>
        </pc:sldMasterMkLst>
        <pc:sldLayoutChg chg="delSp mod">
          <pc:chgData name="Jennifer Eimers" userId="e496f3f7-6a48-4339-9b0c-9f426a43f948" providerId="ADAL" clId="{BEC80972-A457-4639-8256-3BE074108FB0}" dt="2022-11-17T15:06:05.939" v="0" actId="478"/>
          <pc:sldLayoutMkLst>
            <pc:docMk/>
            <pc:sldMasterMk cId="108483471" sldId="2147483708"/>
            <pc:sldLayoutMk cId="583026635" sldId="2147483709"/>
          </pc:sldLayoutMkLst>
          <pc:picChg chg="del">
            <ac:chgData name="Jennifer Eimers" userId="e496f3f7-6a48-4339-9b0c-9f426a43f948" providerId="ADAL" clId="{BEC80972-A457-4639-8256-3BE074108FB0}" dt="2022-11-17T15:06:05.939" v="0" actId="478"/>
            <ac:picMkLst>
              <pc:docMk/>
              <pc:sldMasterMk cId="108483471" sldId="2147483708"/>
              <pc:sldLayoutMk cId="583026635" sldId="2147483709"/>
              <ac:picMk id="3" creationId="{845AEE43-B6FB-290E-C161-41DFD090E3AC}"/>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660891828586991"/>
          <c:y val="9.0763022534262855E-2"/>
          <c:w val="0.84114307881912609"/>
          <c:h val="0.82118544558171402"/>
        </c:manualLayout>
      </c:layout>
      <c:barChart>
        <c:barDir val="col"/>
        <c:grouping val="clustered"/>
        <c:varyColors val="0"/>
        <c:ser>
          <c:idx val="0"/>
          <c:order val="0"/>
          <c:tx>
            <c:strRef>
              <c:f>Sheet1!$B$1</c:f>
              <c:strCache>
                <c:ptCount val="1"/>
                <c:pt idx="0">
                  <c:v>Simultaneous coinfection with HBV and HDV </c:v>
                </c:pt>
              </c:strCache>
            </c:strRef>
          </c:tx>
          <c:spPr>
            <a:solidFill>
              <a:srgbClr val="015873"/>
            </a:solidFill>
            <a:ln>
              <a:solidFill>
                <a:srgbClr val="000000"/>
              </a:solidFill>
            </a:ln>
            <a:effectLst/>
          </c:spPr>
          <c:invertIfNegative val="0"/>
          <c:dLbls>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Recovery</c:v>
                </c:pt>
                <c:pt idx="1">
                  <c:v>Death</c:v>
                </c:pt>
                <c:pt idx="2">
                  <c:v>Persistent Infection</c:v>
                </c:pt>
              </c:strCache>
            </c:strRef>
          </c:cat>
          <c:val>
            <c:numRef>
              <c:f>Sheet1!$B$2:$B$4</c:f>
              <c:numCache>
                <c:formatCode>General</c:formatCode>
                <c:ptCount val="3"/>
                <c:pt idx="0">
                  <c:v>81</c:v>
                </c:pt>
                <c:pt idx="1">
                  <c:v>30.1</c:v>
                </c:pt>
                <c:pt idx="2">
                  <c:v>10.5</c:v>
                </c:pt>
              </c:numCache>
            </c:numRef>
          </c:val>
          <c:extLst>
            <c:ext xmlns:c16="http://schemas.microsoft.com/office/drawing/2014/chart" uri="{C3380CC4-5D6E-409C-BE32-E72D297353CC}">
              <c16:uniqueId val="{00000000-B38C-41CC-92C6-B3300305515B}"/>
            </c:ext>
          </c:extLst>
        </c:ser>
        <c:ser>
          <c:idx val="1"/>
          <c:order val="1"/>
          <c:tx>
            <c:strRef>
              <c:f>Sheet1!$C$1</c:f>
              <c:strCache>
                <c:ptCount val="1"/>
                <c:pt idx="0">
                  <c:v>HDV superinfection in HBV carrier</c:v>
                </c:pt>
              </c:strCache>
            </c:strRef>
          </c:tx>
          <c:spPr>
            <a:solidFill>
              <a:srgbClr val="E1471D"/>
            </a:solidFill>
            <a:ln>
              <a:solidFill>
                <a:srgbClr val="000000"/>
              </a:solid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Recovery</c:v>
                </c:pt>
                <c:pt idx="1">
                  <c:v>Death</c:v>
                </c:pt>
                <c:pt idx="2">
                  <c:v>Persistent Infection</c:v>
                </c:pt>
              </c:strCache>
            </c:strRef>
          </c:cat>
          <c:val>
            <c:numRef>
              <c:f>Sheet1!$C$2:$C$4</c:f>
              <c:numCache>
                <c:formatCode>General</c:formatCode>
                <c:ptCount val="3"/>
                <c:pt idx="0">
                  <c:v>30.4</c:v>
                </c:pt>
                <c:pt idx="1">
                  <c:v>38.6</c:v>
                </c:pt>
                <c:pt idx="2">
                  <c:v>77.400000000000006</c:v>
                </c:pt>
              </c:numCache>
            </c:numRef>
          </c:val>
          <c:extLst>
            <c:ext xmlns:c16="http://schemas.microsoft.com/office/drawing/2014/chart" uri="{C3380CC4-5D6E-409C-BE32-E72D297353CC}">
              <c16:uniqueId val="{00000001-B38C-41CC-92C6-B3300305515B}"/>
            </c:ext>
          </c:extLst>
        </c:ser>
        <c:dLbls>
          <c:dLblPos val="outEnd"/>
          <c:showLegendKey val="0"/>
          <c:showVal val="1"/>
          <c:showCatName val="0"/>
          <c:showSerName val="0"/>
          <c:showPercent val="0"/>
          <c:showBubbleSize val="0"/>
        </c:dLbls>
        <c:gapWidth val="50"/>
        <c:axId val="156816303"/>
        <c:axId val="520946079"/>
      </c:barChart>
      <c:catAx>
        <c:axId val="156816303"/>
        <c:scaling>
          <c:orientation val="minMax"/>
        </c:scaling>
        <c:delete val="0"/>
        <c:axPos val="b"/>
        <c:numFmt formatCode="General" sourceLinked="1"/>
        <c:majorTickMark val="out"/>
        <c:minorTickMark val="none"/>
        <c:tickLblPos val="nextTo"/>
        <c:spPr>
          <a:noFill/>
          <a:ln w="28575" cap="flat" cmpd="sng" algn="ctr">
            <a:solidFill>
              <a:srgbClr val="000000">
                <a:lumMod val="50000"/>
              </a:srgb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520946079"/>
        <c:crosses val="autoZero"/>
        <c:auto val="1"/>
        <c:lblAlgn val="ctr"/>
        <c:lblOffset val="100"/>
        <c:noMultiLvlLbl val="0"/>
      </c:catAx>
      <c:valAx>
        <c:axId val="520946079"/>
        <c:scaling>
          <c:orientation val="minMax"/>
          <c:max val="10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GB" sz="1800" b="1" dirty="0"/>
                  <a:t>Patients (%)</a:t>
                </a:r>
              </a:p>
            </c:rich>
          </c:tx>
          <c:layout>
            <c:manualLayout>
              <c:xMode val="edge"/>
              <c:yMode val="edge"/>
              <c:x val="4.2187472160924812E-2"/>
              <c:y val="0.36989188214875207"/>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28575">
            <a:solidFill>
              <a:srgbClr val="000000">
                <a:lumMod val="50000"/>
              </a:srgbClr>
            </a:solid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56816303"/>
        <c:crosses val="autoZero"/>
        <c:crossBetween val="between"/>
        <c:majorUnit val="20"/>
      </c:valAx>
      <c:spPr>
        <a:noFill/>
        <a:ln>
          <a:noFill/>
        </a:ln>
        <a:effectLst/>
      </c:spPr>
    </c:plotArea>
    <c:legend>
      <c:legendPos val="r"/>
      <c:layout>
        <c:manualLayout>
          <c:xMode val="edge"/>
          <c:yMode val="edge"/>
          <c:x val="0.12523024479167813"/>
          <c:y val="3.2758650468844318E-2"/>
          <c:w val="0.84765086751813279"/>
          <c:h val="0.1195915055763974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660891828586991"/>
          <c:y val="9.0763022534262855E-2"/>
          <c:w val="0.84114307881912609"/>
          <c:h val="0.82118544558171402"/>
        </c:manualLayout>
      </c:layout>
      <c:barChart>
        <c:barDir val="col"/>
        <c:grouping val="clustered"/>
        <c:varyColors val="0"/>
        <c:ser>
          <c:idx val="0"/>
          <c:order val="0"/>
          <c:tx>
            <c:strRef>
              <c:f>Sheet1!$B$1</c:f>
              <c:strCache>
                <c:ptCount val="1"/>
                <c:pt idx="0">
                  <c:v>Control (n = 79)</c:v>
                </c:pt>
              </c:strCache>
            </c:strRef>
          </c:tx>
          <c:spPr>
            <a:solidFill>
              <a:srgbClr val="00823B"/>
            </a:solidFill>
            <a:ln>
              <a:solidFill>
                <a:srgbClr val="000000"/>
              </a:solidFill>
            </a:ln>
            <a:effectLst/>
          </c:spPr>
          <c:invertIfNegative val="0"/>
          <c:dLbls>
            <c:numFmt formatCode="#,##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Virologic response</c:v>
                </c:pt>
                <c:pt idx="1">
                  <c:v>ALT normalization</c:v>
                </c:pt>
                <c:pt idx="2">
                  <c:v>Combined response</c:v>
                </c:pt>
              </c:strCache>
            </c:strRef>
          </c:cat>
          <c:val>
            <c:numRef>
              <c:f>Sheet1!$B$2:$B$4</c:f>
              <c:numCache>
                <c:formatCode>General</c:formatCode>
                <c:ptCount val="3"/>
                <c:pt idx="0">
                  <c:v>4</c:v>
                </c:pt>
                <c:pt idx="1">
                  <c:v>6</c:v>
                </c:pt>
                <c:pt idx="2">
                  <c:v>0</c:v>
                </c:pt>
              </c:numCache>
            </c:numRef>
          </c:val>
          <c:extLst>
            <c:ext xmlns:c16="http://schemas.microsoft.com/office/drawing/2014/chart" uri="{C3380CC4-5D6E-409C-BE32-E72D297353CC}">
              <c16:uniqueId val="{00000000-419F-48AB-9536-BE3302FCF8ED}"/>
            </c:ext>
          </c:extLst>
        </c:ser>
        <c:ser>
          <c:idx val="1"/>
          <c:order val="1"/>
          <c:tx>
            <c:strRef>
              <c:f>Sheet1!$C$1</c:f>
              <c:strCache>
                <c:ptCount val="1"/>
                <c:pt idx="0">
                  <c:v>BLV 2 mg (n = 92)</c:v>
                </c:pt>
              </c:strCache>
            </c:strRef>
          </c:tx>
          <c:spPr>
            <a:solidFill>
              <a:srgbClr val="4DA1BB"/>
            </a:solidFill>
            <a:ln>
              <a:solidFill>
                <a:srgbClr val="000000"/>
              </a:solid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Virologic response</c:v>
                </c:pt>
                <c:pt idx="1">
                  <c:v>ALT normalization</c:v>
                </c:pt>
                <c:pt idx="2">
                  <c:v>Combined response</c:v>
                </c:pt>
              </c:strCache>
            </c:strRef>
          </c:cat>
          <c:val>
            <c:numRef>
              <c:f>Sheet1!$C$2:$C$4</c:f>
              <c:numCache>
                <c:formatCode>General</c:formatCode>
                <c:ptCount val="3"/>
                <c:pt idx="0">
                  <c:v>53</c:v>
                </c:pt>
                <c:pt idx="1">
                  <c:v>51</c:v>
                </c:pt>
                <c:pt idx="2">
                  <c:v>32</c:v>
                </c:pt>
              </c:numCache>
            </c:numRef>
          </c:val>
          <c:extLst>
            <c:ext xmlns:c16="http://schemas.microsoft.com/office/drawing/2014/chart" uri="{C3380CC4-5D6E-409C-BE32-E72D297353CC}">
              <c16:uniqueId val="{00000001-419F-48AB-9536-BE3302FCF8ED}"/>
            </c:ext>
          </c:extLst>
        </c:ser>
        <c:ser>
          <c:idx val="2"/>
          <c:order val="2"/>
          <c:tx>
            <c:strRef>
              <c:f>Sheet1!$D$1</c:f>
              <c:strCache>
                <c:ptCount val="1"/>
                <c:pt idx="0">
                  <c:v>BLV 10 mg (n = 95)</c:v>
                </c:pt>
              </c:strCache>
            </c:strRef>
          </c:tx>
          <c:spPr>
            <a:solidFill>
              <a:srgbClr val="015873"/>
            </a:solidFill>
            <a:ln>
              <a:solidFill>
                <a:srgbClr val="000000"/>
              </a:solid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Virologic response</c:v>
                </c:pt>
                <c:pt idx="1">
                  <c:v>ALT normalization</c:v>
                </c:pt>
                <c:pt idx="2">
                  <c:v>Combined response</c:v>
                </c:pt>
              </c:strCache>
            </c:strRef>
          </c:cat>
          <c:val>
            <c:numRef>
              <c:f>Sheet1!$D$2:$D$4</c:f>
              <c:numCache>
                <c:formatCode>General</c:formatCode>
                <c:ptCount val="3"/>
                <c:pt idx="0">
                  <c:v>71</c:v>
                </c:pt>
                <c:pt idx="1">
                  <c:v>42</c:v>
                </c:pt>
                <c:pt idx="2">
                  <c:v>33</c:v>
                </c:pt>
              </c:numCache>
            </c:numRef>
          </c:val>
          <c:extLst>
            <c:ext xmlns:c16="http://schemas.microsoft.com/office/drawing/2014/chart" uri="{C3380CC4-5D6E-409C-BE32-E72D297353CC}">
              <c16:uniqueId val="{00000002-419F-48AB-9536-BE3302FCF8ED}"/>
            </c:ext>
          </c:extLst>
        </c:ser>
        <c:ser>
          <c:idx val="3"/>
          <c:order val="3"/>
          <c:tx>
            <c:strRef>
              <c:f>Sheet1!$E$1</c:f>
              <c:strCache>
                <c:ptCount val="1"/>
                <c:pt idx="0">
                  <c:v>PegIFN-α (n = 15)</c:v>
                </c:pt>
              </c:strCache>
            </c:strRef>
          </c:tx>
          <c:spPr>
            <a:solidFill>
              <a:srgbClr val="E1471D"/>
            </a:solidFill>
            <a:ln>
              <a:solidFill>
                <a:srgbClr val="000000"/>
              </a:solid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Virologic response</c:v>
                </c:pt>
                <c:pt idx="1">
                  <c:v>ALT normalization</c:v>
                </c:pt>
                <c:pt idx="2">
                  <c:v>Combined response</c:v>
                </c:pt>
              </c:strCache>
            </c:strRef>
          </c:cat>
          <c:val>
            <c:numRef>
              <c:f>Sheet1!$E$2:$E$4</c:f>
              <c:numCache>
                <c:formatCode>General</c:formatCode>
                <c:ptCount val="3"/>
                <c:pt idx="0">
                  <c:v>27</c:v>
                </c:pt>
                <c:pt idx="1">
                  <c:v>0</c:v>
                </c:pt>
                <c:pt idx="2">
                  <c:v>0</c:v>
                </c:pt>
              </c:numCache>
            </c:numRef>
          </c:val>
          <c:extLst>
            <c:ext xmlns:c16="http://schemas.microsoft.com/office/drawing/2014/chart" uri="{C3380CC4-5D6E-409C-BE32-E72D297353CC}">
              <c16:uniqueId val="{00000003-419F-48AB-9536-BE3302FCF8ED}"/>
            </c:ext>
          </c:extLst>
        </c:ser>
        <c:dLbls>
          <c:dLblPos val="outEnd"/>
          <c:showLegendKey val="0"/>
          <c:showVal val="1"/>
          <c:showCatName val="0"/>
          <c:showSerName val="0"/>
          <c:showPercent val="0"/>
          <c:showBubbleSize val="0"/>
        </c:dLbls>
        <c:gapWidth val="50"/>
        <c:axId val="156816303"/>
        <c:axId val="520946079"/>
      </c:barChart>
      <c:catAx>
        <c:axId val="156816303"/>
        <c:scaling>
          <c:orientation val="minMax"/>
        </c:scaling>
        <c:delete val="0"/>
        <c:axPos val="b"/>
        <c:numFmt formatCode="General" sourceLinked="1"/>
        <c:majorTickMark val="out"/>
        <c:minorTickMark val="none"/>
        <c:tickLblPos val="nextTo"/>
        <c:spPr>
          <a:noFill/>
          <a:ln w="28575" cap="flat" cmpd="sng" algn="ctr">
            <a:solidFill>
              <a:srgbClr val="000000">
                <a:lumMod val="50000"/>
              </a:srgb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520946079"/>
        <c:crosses val="autoZero"/>
        <c:auto val="1"/>
        <c:lblAlgn val="ctr"/>
        <c:lblOffset val="100"/>
        <c:noMultiLvlLbl val="0"/>
      </c:catAx>
      <c:valAx>
        <c:axId val="520946079"/>
        <c:scaling>
          <c:orientation val="minMax"/>
          <c:max val="10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GB" b="1" dirty="0"/>
                  <a:t>Patients (%)</a:t>
                </a:r>
              </a:p>
            </c:rich>
          </c:tx>
          <c:layout>
            <c:manualLayout>
              <c:xMode val="edge"/>
              <c:yMode val="edge"/>
              <c:x val="1.1678375626767629E-2"/>
              <c:y val="0.3755162740695532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28575">
            <a:solidFill>
              <a:srgbClr val="000000">
                <a:lumMod val="50000"/>
              </a:srgbClr>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56816303"/>
        <c:crosses val="autoZero"/>
        <c:crossBetween val="between"/>
        <c:majorUnit val="20"/>
      </c:valAx>
      <c:spPr>
        <a:noFill/>
        <a:ln>
          <a:noFill/>
        </a:ln>
        <a:effectLst/>
      </c:spPr>
    </c:plotArea>
    <c:legend>
      <c:legendPos val="r"/>
      <c:layout>
        <c:manualLayout>
          <c:xMode val="edge"/>
          <c:yMode val="edge"/>
          <c:x val="0.65024145830687774"/>
          <c:y val="0.11712542852246507"/>
          <c:w val="0.31246995075410305"/>
          <c:h val="0.2180193396305648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33E756-F997-42D9-999D-B0AD52FDCA6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CFA5333-E02F-42E6-A8B9-687D8E513D84}">
      <dgm:prSet phldrT="[Text]"/>
      <dgm:spPr/>
      <dgm:t>
        <a:bodyPr/>
        <a:lstStyle/>
        <a:p>
          <a:r>
            <a:rPr lang="en-US" dirty="0"/>
            <a:t>People who inject drugs</a:t>
          </a:r>
        </a:p>
      </dgm:t>
    </dgm:pt>
    <dgm:pt modelId="{0AE165CB-6FBA-4BC6-A49B-F661CD836F15}" type="parTrans" cxnId="{F272BD85-5E5A-4E67-9B51-476949AA2F91}">
      <dgm:prSet/>
      <dgm:spPr/>
      <dgm:t>
        <a:bodyPr/>
        <a:lstStyle/>
        <a:p>
          <a:endParaRPr lang="en-US"/>
        </a:p>
      </dgm:t>
    </dgm:pt>
    <dgm:pt modelId="{80C22434-1E9F-485D-A7FB-9A4D577A2BA6}" type="sibTrans" cxnId="{F272BD85-5E5A-4E67-9B51-476949AA2F91}">
      <dgm:prSet/>
      <dgm:spPr/>
      <dgm:t>
        <a:bodyPr/>
        <a:lstStyle/>
        <a:p>
          <a:endParaRPr lang="en-US"/>
        </a:p>
      </dgm:t>
    </dgm:pt>
    <dgm:pt modelId="{87C782FF-0BB1-4C27-9B8B-C0705DF8BE71}">
      <dgm:prSet phldrT="[Text]"/>
      <dgm:spPr/>
      <dgm:t>
        <a:bodyPr/>
        <a:lstStyle/>
        <a:p>
          <a:r>
            <a:rPr lang="en-US" dirty="0"/>
            <a:t>Commercial sex workers</a:t>
          </a:r>
        </a:p>
      </dgm:t>
    </dgm:pt>
    <dgm:pt modelId="{FF1A5892-8052-459E-B2C2-21E309678AAA}" type="parTrans" cxnId="{CBB9C9F8-807A-4F99-A712-75FFB0637830}">
      <dgm:prSet/>
      <dgm:spPr/>
      <dgm:t>
        <a:bodyPr/>
        <a:lstStyle/>
        <a:p>
          <a:endParaRPr lang="en-US"/>
        </a:p>
      </dgm:t>
    </dgm:pt>
    <dgm:pt modelId="{3479B61F-5046-4E0A-B17B-D42CF3035839}" type="sibTrans" cxnId="{CBB9C9F8-807A-4F99-A712-75FFB0637830}">
      <dgm:prSet/>
      <dgm:spPr/>
      <dgm:t>
        <a:bodyPr/>
        <a:lstStyle/>
        <a:p>
          <a:endParaRPr lang="en-US"/>
        </a:p>
      </dgm:t>
    </dgm:pt>
    <dgm:pt modelId="{8E39A4FA-8145-4D6C-89B9-759AC94E3CF7}">
      <dgm:prSet phldrT="[Text]"/>
      <dgm:spPr/>
      <dgm:t>
        <a:bodyPr/>
        <a:lstStyle/>
        <a:p>
          <a:r>
            <a:rPr lang="en-US" dirty="0"/>
            <a:t>Men who have sex </a:t>
          </a:r>
          <a:br>
            <a:rPr lang="en-US" dirty="0"/>
          </a:br>
          <a:r>
            <a:rPr lang="en-US" dirty="0"/>
            <a:t>with men</a:t>
          </a:r>
        </a:p>
      </dgm:t>
    </dgm:pt>
    <dgm:pt modelId="{C5054E6B-B459-4BAB-9CE3-15D7B888A3FE}" type="parTrans" cxnId="{770A7A0A-5262-48A5-91F5-6F60C97F0B6D}">
      <dgm:prSet/>
      <dgm:spPr/>
      <dgm:t>
        <a:bodyPr/>
        <a:lstStyle/>
        <a:p>
          <a:endParaRPr lang="en-US"/>
        </a:p>
      </dgm:t>
    </dgm:pt>
    <dgm:pt modelId="{D9751E33-CD4F-4D36-BB3B-663FBDD35498}" type="sibTrans" cxnId="{770A7A0A-5262-48A5-91F5-6F60C97F0B6D}">
      <dgm:prSet/>
      <dgm:spPr/>
      <dgm:t>
        <a:bodyPr/>
        <a:lstStyle/>
        <a:p>
          <a:endParaRPr lang="en-US"/>
        </a:p>
      </dgm:t>
    </dgm:pt>
    <dgm:pt modelId="{84A3EE08-164A-4FE1-A489-58902C8FB4F5}">
      <dgm:prSet phldrT="[Text]"/>
      <dgm:spPr/>
      <dgm:t>
        <a:bodyPr/>
        <a:lstStyle/>
        <a:p>
          <a:r>
            <a:rPr lang="en-US" dirty="0"/>
            <a:t>HCV-infected individuals</a:t>
          </a:r>
        </a:p>
      </dgm:t>
    </dgm:pt>
    <dgm:pt modelId="{E79E4D07-270C-48FA-A611-392F313A59D2}" type="parTrans" cxnId="{4FE501AC-886E-4215-9D9A-1BADE35C5812}">
      <dgm:prSet/>
      <dgm:spPr/>
      <dgm:t>
        <a:bodyPr/>
        <a:lstStyle/>
        <a:p>
          <a:endParaRPr lang="en-US"/>
        </a:p>
      </dgm:t>
    </dgm:pt>
    <dgm:pt modelId="{8FA89B15-464C-4C6A-849A-56741E743A6B}" type="sibTrans" cxnId="{4FE501AC-886E-4215-9D9A-1BADE35C5812}">
      <dgm:prSet/>
      <dgm:spPr/>
      <dgm:t>
        <a:bodyPr/>
        <a:lstStyle/>
        <a:p>
          <a:endParaRPr lang="en-US"/>
        </a:p>
      </dgm:t>
    </dgm:pt>
    <dgm:pt modelId="{B1E0B69D-ED25-474C-8A64-DDD35386B9EA}">
      <dgm:prSet phldrT="[Text]"/>
      <dgm:spPr/>
      <dgm:t>
        <a:bodyPr/>
        <a:lstStyle/>
        <a:p>
          <a:r>
            <a:rPr lang="en-US" dirty="0"/>
            <a:t>Patients with cirrhosis</a:t>
          </a:r>
        </a:p>
      </dgm:t>
    </dgm:pt>
    <dgm:pt modelId="{E0CB1D2B-286B-4980-8FB5-50D6BB03E14A}" type="parTrans" cxnId="{82B4DA33-9CDF-42AC-9EB2-468BB6C1A7DE}">
      <dgm:prSet/>
      <dgm:spPr/>
      <dgm:t>
        <a:bodyPr/>
        <a:lstStyle/>
        <a:p>
          <a:endParaRPr lang="en-US"/>
        </a:p>
      </dgm:t>
    </dgm:pt>
    <dgm:pt modelId="{DF5597FA-004A-4BD7-B119-ECA12D34B39C}" type="sibTrans" cxnId="{82B4DA33-9CDF-42AC-9EB2-468BB6C1A7DE}">
      <dgm:prSet/>
      <dgm:spPr/>
      <dgm:t>
        <a:bodyPr/>
        <a:lstStyle/>
        <a:p>
          <a:endParaRPr lang="en-US"/>
        </a:p>
      </dgm:t>
    </dgm:pt>
    <dgm:pt modelId="{1C18C500-9139-4DF5-BAF0-33F91E0BD21E}">
      <dgm:prSet phldrT="[Text]"/>
      <dgm:spPr/>
      <dgm:t>
        <a:bodyPr/>
        <a:lstStyle/>
        <a:p>
          <a:r>
            <a:rPr lang="en-US" dirty="0"/>
            <a:t>HIV-infected individuals</a:t>
          </a:r>
        </a:p>
      </dgm:t>
    </dgm:pt>
    <dgm:pt modelId="{670E32B8-5E01-4AA6-A487-FD909BEEA881}" type="parTrans" cxnId="{D8C83E66-5E71-4D66-AA50-AFFB76CB9CFC}">
      <dgm:prSet/>
      <dgm:spPr/>
      <dgm:t>
        <a:bodyPr/>
        <a:lstStyle/>
        <a:p>
          <a:endParaRPr lang="en-US"/>
        </a:p>
      </dgm:t>
    </dgm:pt>
    <dgm:pt modelId="{6F22AC57-E7E8-4AF2-AB6C-34CF44B91271}" type="sibTrans" cxnId="{D8C83E66-5E71-4D66-AA50-AFFB76CB9CFC}">
      <dgm:prSet/>
      <dgm:spPr/>
      <dgm:t>
        <a:bodyPr/>
        <a:lstStyle/>
        <a:p>
          <a:endParaRPr lang="en-US"/>
        </a:p>
      </dgm:t>
    </dgm:pt>
    <dgm:pt modelId="{EA6361FD-A9F6-4FDB-A4FE-61CCBCEA376E}">
      <dgm:prSet phldrT="[Text]"/>
      <dgm:spPr/>
      <dgm:t>
        <a:bodyPr/>
        <a:lstStyle/>
        <a:p>
          <a:r>
            <a:rPr lang="en-US" dirty="0"/>
            <a:t>Patients with HCC</a:t>
          </a:r>
        </a:p>
      </dgm:t>
    </dgm:pt>
    <dgm:pt modelId="{668BFEBD-6629-4E08-AD46-AB5D87E9ACD9}" type="parTrans" cxnId="{FB5BF87A-5BAE-4DE3-81D4-B8C197D8522A}">
      <dgm:prSet/>
      <dgm:spPr/>
      <dgm:t>
        <a:bodyPr/>
        <a:lstStyle/>
        <a:p>
          <a:endParaRPr lang="en-US"/>
        </a:p>
      </dgm:t>
    </dgm:pt>
    <dgm:pt modelId="{01A93E91-3A9E-438D-8435-22C1E322F0F1}" type="sibTrans" cxnId="{FB5BF87A-5BAE-4DE3-81D4-B8C197D8522A}">
      <dgm:prSet/>
      <dgm:spPr/>
      <dgm:t>
        <a:bodyPr/>
        <a:lstStyle/>
        <a:p>
          <a:endParaRPr lang="en-US"/>
        </a:p>
      </dgm:t>
    </dgm:pt>
    <dgm:pt modelId="{06A23EBB-3FF8-42F0-8159-706851B685D8}">
      <dgm:prSet phldrT="[Text]"/>
      <dgm:spPr/>
      <dgm:t>
        <a:bodyPr/>
        <a:lstStyle/>
        <a:p>
          <a:r>
            <a:rPr lang="en-US" dirty="0"/>
            <a:t>Hemodialysis recipients</a:t>
          </a:r>
        </a:p>
      </dgm:t>
    </dgm:pt>
    <dgm:pt modelId="{05EEDFFE-5334-4FC6-A82A-2CA76068A696}" type="parTrans" cxnId="{61DB0C67-5BE2-49EA-B787-344EB4B5B60B}">
      <dgm:prSet/>
      <dgm:spPr/>
      <dgm:t>
        <a:bodyPr/>
        <a:lstStyle/>
        <a:p>
          <a:endParaRPr lang="en-US"/>
        </a:p>
      </dgm:t>
    </dgm:pt>
    <dgm:pt modelId="{D3B705C6-8218-49DD-8AA7-33F321B07D05}" type="sibTrans" cxnId="{61DB0C67-5BE2-49EA-B787-344EB4B5B60B}">
      <dgm:prSet/>
      <dgm:spPr/>
      <dgm:t>
        <a:bodyPr/>
        <a:lstStyle/>
        <a:p>
          <a:endParaRPr lang="en-US"/>
        </a:p>
      </dgm:t>
    </dgm:pt>
    <dgm:pt modelId="{A267C01D-42A9-4637-ADFF-9E822ADBDA4A}">
      <dgm:prSet phldrT="[Text]"/>
      <dgm:spPr>
        <a:solidFill>
          <a:srgbClr val="E1471D"/>
        </a:solidFill>
      </dgm:spPr>
      <dgm:t>
        <a:bodyPr/>
        <a:lstStyle/>
        <a:p>
          <a:r>
            <a:rPr lang="en-US" dirty="0"/>
            <a:t>Migrants from endemic countries</a:t>
          </a:r>
        </a:p>
      </dgm:t>
    </dgm:pt>
    <dgm:pt modelId="{13C1A71E-0000-4962-8862-9407F567394E}" type="parTrans" cxnId="{CA7BD8D8-FD05-48ED-AA5C-B83AF1BA6EC5}">
      <dgm:prSet/>
      <dgm:spPr/>
      <dgm:t>
        <a:bodyPr/>
        <a:lstStyle/>
        <a:p>
          <a:endParaRPr lang="en-US"/>
        </a:p>
      </dgm:t>
    </dgm:pt>
    <dgm:pt modelId="{908BE435-A1F5-4516-8D02-8E52F2722891}" type="sibTrans" cxnId="{CA7BD8D8-FD05-48ED-AA5C-B83AF1BA6EC5}">
      <dgm:prSet/>
      <dgm:spPr/>
      <dgm:t>
        <a:bodyPr/>
        <a:lstStyle/>
        <a:p>
          <a:endParaRPr lang="en-US"/>
        </a:p>
      </dgm:t>
    </dgm:pt>
    <dgm:pt modelId="{88A66C2C-99A5-44AE-93CF-C925481B9FA6}">
      <dgm:prSet phldrT="[Text]"/>
      <dgm:spPr>
        <a:solidFill>
          <a:srgbClr val="E1471D"/>
        </a:solidFill>
      </dgm:spPr>
      <dgm:t>
        <a:bodyPr/>
        <a:lstStyle/>
        <a:p>
          <a:r>
            <a:rPr lang="en-US" dirty="0"/>
            <a:t>No HBV vaccination</a:t>
          </a:r>
        </a:p>
      </dgm:t>
    </dgm:pt>
    <dgm:pt modelId="{9BAF9165-9BF3-475C-A1E7-D935D69844C0}" type="parTrans" cxnId="{30930ABA-A012-42EF-95C6-1A841CDC99CA}">
      <dgm:prSet/>
      <dgm:spPr/>
      <dgm:t>
        <a:bodyPr/>
        <a:lstStyle/>
        <a:p>
          <a:endParaRPr lang="en-US"/>
        </a:p>
      </dgm:t>
    </dgm:pt>
    <dgm:pt modelId="{D6A9292E-958E-4C9B-8F04-C90D101C9B6F}" type="sibTrans" cxnId="{30930ABA-A012-42EF-95C6-1A841CDC99CA}">
      <dgm:prSet/>
      <dgm:spPr/>
      <dgm:t>
        <a:bodyPr/>
        <a:lstStyle/>
        <a:p>
          <a:endParaRPr lang="en-US"/>
        </a:p>
      </dgm:t>
    </dgm:pt>
    <dgm:pt modelId="{0A330613-8E5C-42C8-8764-C678BD755FE5}">
      <dgm:prSet phldrT="[Text]"/>
      <dgm:spPr>
        <a:solidFill>
          <a:srgbClr val="E1471D"/>
        </a:solidFill>
      </dgm:spPr>
      <dgm:t>
        <a:bodyPr/>
        <a:lstStyle/>
        <a:p>
          <a:r>
            <a:rPr lang="en-US" dirty="0"/>
            <a:t>Mother to baby</a:t>
          </a:r>
        </a:p>
      </dgm:t>
    </dgm:pt>
    <dgm:pt modelId="{06DA2CB3-4928-4B0C-AB43-38AB6AD76A83}" type="parTrans" cxnId="{10A02774-5859-4639-B071-64C1B6F0ECB8}">
      <dgm:prSet/>
      <dgm:spPr/>
      <dgm:t>
        <a:bodyPr/>
        <a:lstStyle/>
        <a:p>
          <a:endParaRPr lang="en-US"/>
        </a:p>
      </dgm:t>
    </dgm:pt>
    <dgm:pt modelId="{9E635590-35D0-4FE5-B8F0-DBA0F3779071}" type="sibTrans" cxnId="{10A02774-5859-4639-B071-64C1B6F0ECB8}">
      <dgm:prSet/>
      <dgm:spPr/>
      <dgm:t>
        <a:bodyPr/>
        <a:lstStyle/>
        <a:p>
          <a:endParaRPr lang="en-US"/>
        </a:p>
      </dgm:t>
    </dgm:pt>
    <dgm:pt modelId="{084C4C10-F6DF-4B93-AEF2-412A91F043C6}" type="pres">
      <dgm:prSet presAssocID="{9933E756-F997-42D9-999D-B0AD52FDCA63}" presName="diagram" presStyleCnt="0">
        <dgm:presLayoutVars>
          <dgm:dir/>
          <dgm:resizeHandles val="exact"/>
        </dgm:presLayoutVars>
      </dgm:prSet>
      <dgm:spPr/>
    </dgm:pt>
    <dgm:pt modelId="{A74F5E5B-90B4-419D-999A-34A37E0DD922}" type="pres">
      <dgm:prSet presAssocID="{FCFA5333-E02F-42E6-A8B9-687D8E513D84}" presName="node" presStyleLbl="node1" presStyleIdx="0" presStyleCnt="11">
        <dgm:presLayoutVars>
          <dgm:bulletEnabled val="1"/>
        </dgm:presLayoutVars>
      </dgm:prSet>
      <dgm:spPr/>
    </dgm:pt>
    <dgm:pt modelId="{EB0663D4-008C-455B-9AA2-222D49F7F9EE}" type="pres">
      <dgm:prSet presAssocID="{80C22434-1E9F-485D-A7FB-9A4D577A2BA6}" presName="sibTrans" presStyleCnt="0"/>
      <dgm:spPr/>
    </dgm:pt>
    <dgm:pt modelId="{B0B28DD0-1125-4D21-95E6-074770659603}" type="pres">
      <dgm:prSet presAssocID="{87C782FF-0BB1-4C27-9B8B-C0705DF8BE71}" presName="node" presStyleLbl="node1" presStyleIdx="1" presStyleCnt="11">
        <dgm:presLayoutVars>
          <dgm:bulletEnabled val="1"/>
        </dgm:presLayoutVars>
      </dgm:prSet>
      <dgm:spPr/>
    </dgm:pt>
    <dgm:pt modelId="{7EB81022-F318-48E7-9AB8-9A608DCE4FB9}" type="pres">
      <dgm:prSet presAssocID="{3479B61F-5046-4E0A-B17B-D42CF3035839}" presName="sibTrans" presStyleCnt="0"/>
      <dgm:spPr/>
    </dgm:pt>
    <dgm:pt modelId="{ADB45FDB-D6BD-4432-8752-68DD31A58A88}" type="pres">
      <dgm:prSet presAssocID="{8E39A4FA-8145-4D6C-89B9-759AC94E3CF7}" presName="node" presStyleLbl="node1" presStyleIdx="2" presStyleCnt="11">
        <dgm:presLayoutVars>
          <dgm:bulletEnabled val="1"/>
        </dgm:presLayoutVars>
      </dgm:prSet>
      <dgm:spPr/>
    </dgm:pt>
    <dgm:pt modelId="{5FE8BC0F-733D-4257-B0F2-537CFA601DAD}" type="pres">
      <dgm:prSet presAssocID="{D9751E33-CD4F-4D36-BB3B-663FBDD35498}" presName="sibTrans" presStyleCnt="0"/>
      <dgm:spPr/>
    </dgm:pt>
    <dgm:pt modelId="{46DEB918-8B82-4B56-ADB5-9E4E8A8219D2}" type="pres">
      <dgm:prSet presAssocID="{84A3EE08-164A-4FE1-A489-58902C8FB4F5}" presName="node" presStyleLbl="node1" presStyleIdx="3" presStyleCnt="11">
        <dgm:presLayoutVars>
          <dgm:bulletEnabled val="1"/>
        </dgm:presLayoutVars>
      </dgm:prSet>
      <dgm:spPr/>
    </dgm:pt>
    <dgm:pt modelId="{4C2C64A5-751F-466D-BCA2-312B64F586B2}" type="pres">
      <dgm:prSet presAssocID="{8FA89B15-464C-4C6A-849A-56741E743A6B}" presName="sibTrans" presStyleCnt="0"/>
      <dgm:spPr/>
    </dgm:pt>
    <dgm:pt modelId="{9EF32538-02F9-40E6-8862-BB6D774F10AB}" type="pres">
      <dgm:prSet presAssocID="{B1E0B69D-ED25-474C-8A64-DDD35386B9EA}" presName="node" presStyleLbl="node1" presStyleIdx="4" presStyleCnt="11">
        <dgm:presLayoutVars>
          <dgm:bulletEnabled val="1"/>
        </dgm:presLayoutVars>
      </dgm:prSet>
      <dgm:spPr/>
    </dgm:pt>
    <dgm:pt modelId="{DB604804-DF6D-4195-B964-7F16F25D9237}" type="pres">
      <dgm:prSet presAssocID="{DF5597FA-004A-4BD7-B119-ECA12D34B39C}" presName="sibTrans" presStyleCnt="0"/>
      <dgm:spPr/>
    </dgm:pt>
    <dgm:pt modelId="{CE467B7D-37A1-40FC-B123-CB70BFE648B5}" type="pres">
      <dgm:prSet presAssocID="{1C18C500-9139-4DF5-BAF0-33F91E0BD21E}" presName="node" presStyleLbl="node1" presStyleIdx="5" presStyleCnt="11">
        <dgm:presLayoutVars>
          <dgm:bulletEnabled val="1"/>
        </dgm:presLayoutVars>
      </dgm:prSet>
      <dgm:spPr/>
    </dgm:pt>
    <dgm:pt modelId="{A33AF34C-76F3-4D0F-AD15-08A4BFEFB81C}" type="pres">
      <dgm:prSet presAssocID="{6F22AC57-E7E8-4AF2-AB6C-34CF44B91271}" presName="sibTrans" presStyleCnt="0"/>
      <dgm:spPr/>
    </dgm:pt>
    <dgm:pt modelId="{B5E5897E-6472-4CFD-8CA8-EF50D4A22F12}" type="pres">
      <dgm:prSet presAssocID="{EA6361FD-A9F6-4FDB-A4FE-61CCBCEA376E}" presName="node" presStyleLbl="node1" presStyleIdx="6" presStyleCnt="11">
        <dgm:presLayoutVars>
          <dgm:bulletEnabled val="1"/>
        </dgm:presLayoutVars>
      </dgm:prSet>
      <dgm:spPr/>
    </dgm:pt>
    <dgm:pt modelId="{528D066E-2A3A-4818-9A5D-83BBB889F724}" type="pres">
      <dgm:prSet presAssocID="{01A93E91-3A9E-438D-8435-22C1E322F0F1}" presName="sibTrans" presStyleCnt="0"/>
      <dgm:spPr/>
    </dgm:pt>
    <dgm:pt modelId="{C5052B83-6153-4F73-A0B7-9FAF1AC8A21E}" type="pres">
      <dgm:prSet presAssocID="{06A23EBB-3FF8-42F0-8159-706851B685D8}" presName="node" presStyleLbl="node1" presStyleIdx="7" presStyleCnt="11">
        <dgm:presLayoutVars>
          <dgm:bulletEnabled val="1"/>
        </dgm:presLayoutVars>
      </dgm:prSet>
      <dgm:spPr/>
    </dgm:pt>
    <dgm:pt modelId="{F8B0D7E2-0DB8-4BE2-8EDB-2BBDE5C4E843}" type="pres">
      <dgm:prSet presAssocID="{D3B705C6-8218-49DD-8AA7-33F321B07D05}" presName="sibTrans" presStyleCnt="0"/>
      <dgm:spPr/>
    </dgm:pt>
    <dgm:pt modelId="{E6EE334D-BCEB-4F99-990F-A6878254B424}" type="pres">
      <dgm:prSet presAssocID="{A267C01D-42A9-4637-ADFF-9E822ADBDA4A}" presName="node" presStyleLbl="node1" presStyleIdx="8" presStyleCnt="11">
        <dgm:presLayoutVars>
          <dgm:bulletEnabled val="1"/>
        </dgm:presLayoutVars>
      </dgm:prSet>
      <dgm:spPr/>
    </dgm:pt>
    <dgm:pt modelId="{65C23063-4A09-4A9C-BF59-5AEC2AD63585}" type="pres">
      <dgm:prSet presAssocID="{908BE435-A1F5-4516-8D02-8E52F2722891}" presName="sibTrans" presStyleCnt="0"/>
      <dgm:spPr/>
    </dgm:pt>
    <dgm:pt modelId="{6B65962C-28A8-4066-99F6-252EABF54175}" type="pres">
      <dgm:prSet presAssocID="{88A66C2C-99A5-44AE-93CF-C925481B9FA6}" presName="node" presStyleLbl="node1" presStyleIdx="9" presStyleCnt="11">
        <dgm:presLayoutVars>
          <dgm:bulletEnabled val="1"/>
        </dgm:presLayoutVars>
      </dgm:prSet>
      <dgm:spPr/>
    </dgm:pt>
    <dgm:pt modelId="{115222AE-36ED-4C4E-AE80-82E437CB1F6C}" type="pres">
      <dgm:prSet presAssocID="{D6A9292E-958E-4C9B-8F04-C90D101C9B6F}" presName="sibTrans" presStyleCnt="0"/>
      <dgm:spPr/>
    </dgm:pt>
    <dgm:pt modelId="{AA41802A-032C-4BD1-B2D5-2CD1BE68E18D}" type="pres">
      <dgm:prSet presAssocID="{0A330613-8E5C-42C8-8764-C678BD755FE5}" presName="node" presStyleLbl="node1" presStyleIdx="10" presStyleCnt="11">
        <dgm:presLayoutVars>
          <dgm:bulletEnabled val="1"/>
        </dgm:presLayoutVars>
      </dgm:prSet>
      <dgm:spPr/>
    </dgm:pt>
  </dgm:ptLst>
  <dgm:cxnLst>
    <dgm:cxn modelId="{770A7A0A-5262-48A5-91F5-6F60C97F0B6D}" srcId="{9933E756-F997-42D9-999D-B0AD52FDCA63}" destId="{8E39A4FA-8145-4D6C-89B9-759AC94E3CF7}" srcOrd="2" destOrd="0" parTransId="{C5054E6B-B459-4BAB-9CE3-15D7B888A3FE}" sibTransId="{D9751E33-CD4F-4D36-BB3B-663FBDD35498}"/>
    <dgm:cxn modelId="{EF713F0B-C1D8-4020-8588-9058F59E1B12}" type="presOf" srcId="{06A23EBB-3FF8-42F0-8159-706851B685D8}" destId="{C5052B83-6153-4F73-A0B7-9FAF1AC8A21E}" srcOrd="0" destOrd="0" presId="urn:microsoft.com/office/officeart/2005/8/layout/default"/>
    <dgm:cxn modelId="{AF63A326-D530-4B0C-8FF3-10C1666ACE52}" type="presOf" srcId="{1C18C500-9139-4DF5-BAF0-33F91E0BD21E}" destId="{CE467B7D-37A1-40FC-B123-CB70BFE648B5}" srcOrd="0" destOrd="0" presId="urn:microsoft.com/office/officeart/2005/8/layout/default"/>
    <dgm:cxn modelId="{19149A2E-6FC6-461C-903E-6FEC7F0F8F48}" type="presOf" srcId="{EA6361FD-A9F6-4FDB-A4FE-61CCBCEA376E}" destId="{B5E5897E-6472-4CFD-8CA8-EF50D4A22F12}" srcOrd="0" destOrd="0" presId="urn:microsoft.com/office/officeart/2005/8/layout/default"/>
    <dgm:cxn modelId="{82B4DA33-9CDF-42AC-9EB2-468BB6C1A7DE}" srcId="{9933E756-F997-42D9-999D-B0AD52FDCA63}" destId="{B1E0B69D-ED25-474C-8A64-DDD35386B9EA}" srcOrd="4" destOrd="0" parTransId="{E0CB1D2B-286B-4980-8FB5-50D6BB03E14A}" sibTransId="{DF5597FA-004A-4BD7-B119-ECA12D34B39C}"/>
    <dgm:cxn modelId="{69928362-F299-45D0-8A4C-2DA4C6698E93}" type="presOf" srcId="{0A330613-8E5C-42C8-8764-C678BD755FE5}" destId="{AA41802A-032C-4BD1-B2D5-2CD1BE68E18D}" srcOrd="0" destOrd="0" presId="urn:microsoft.com/office/officeart/2005/8/layout/default"/>
    <dgm:cxn modelId="{D8C83E66-5E71-4D66-AA50-AFFB76CB9CFC}" srcId="{9933E756-F997-42D9-999D-B0AD52FDCA63}" destId="{1C18C500-9139-4DF5-BAF0-33F91E0BD21E}" srcOrd="5" destOrd="0" parTransId="{670E32B8-5E01-4AA6-A487-FD909BEEA881}" sibTransId="{6F22AC57-E7E8-4AF2-AB6C-34CF44B91271}"/>
    <dgm:cxn modelId="{61DB0C67-5BE2-49EA-B787-344EB4B5B60B}" srcId="{9933E756-F997-42D9-999D-B0AD52FDCA63}" destId="{06A23EBB-3FF8-42F0-8159-706851B685D8}" srcOrd="7" destOrd="0" parTransId="{05EEDFFE-5334-4FC6-A82A-2CA76068A696}" sibTransId="{D3B705C6-8218-49DD-8AA7-33F321B07D05}"/>
    <dgm:cxn modelId="{10A02774-5859-4639-B071-64C1B6F0ECB8}" srcId="{9933E756-F997-42D9-999D-B0AD52FDCA63}" destId="{0A330613-8E5C-42C8-8764-C678BD755FE5}" srcOrd="10" destOrd="0" parTransId="{06DA2CB3-4928-4B0C-AB43-38AB6AD76A83}" sibTransId="{9E635590-35D0-4FE5-B8F0-DBA0F3779071}"/>
    <dgm:cxn modelId="{FB5BF87A-5BAE-4DE3-81D4-B8C197D8522A}" srcId="{9933E756-F997-42D9-999D-B0AD52FDCA63}" destId="{EA6361FD-A9F6-4FDB-A4FE-61CCBCEA376E}" srcOrd="6" destOrd="0" parTransId="{668BFEBD-6629-4E08-AD46-AB5D87E9ACD9}" sibTransId="{01A93E91-3A9E-438D-8435-22C1E322F0F1}"/>
    <dgm:cxn modelId="{F272BD85-5E5A-4E67-9B51-476949AA2F91}" srcId="{9933E756-F997-42D9-999D-B0AD52FDCA63}" destId="{FCFA5333-E02F-42E6-A8B9-687D8E513D84}" srcOrd="0" destOrd="0" parTransId="{0AE165CB-6FBA-4BC6-A49B-F661CD836F15}" sibTransId="{80C22434-1E9F-485D-A7FB-9A4D577A2BA6}"/>
    <dgm:cxn modelId="{13478E86-1C52-4931-B15C-9D2A632964E3}" type="presOf" srcId="{87C782FF-0BB1-4C27-9B8B-C0705DF8BE71}" destId="{B0B28DD0-1125-4D21-95E6-074770659603}" srcOrd="0" destOrd="0" presId="urn:microsoft.com/office/officeart/2005/8/layout/default"/>
    <dgm:cxn modelId="{BC251B99-CB3A-4ED9-9F2E-2B6C799FB28D}" type="presOf" srcId="{9933E756-F997-42D9-999D-B0AD52FDCA63}" destId="{084C4C10-F6DF-4B93-AEF2-412A91F043C6}" srcOrd="0" destOrd="0" presId="urn:microsoft.com/office/officeart/2005/8/layout/default"/>
    <dgm:cxn modelId="{4FE501AC-886E-4215-9D9A-1BADE35C5812}" srcId="{9933E756-F997-42D9-999D-B0AD52FDCA63}" destId="{84A3EE08-164A-4FE1-A489-58902C8FB4F5}" srcOrd="3" destOrd="0" parTransId="{E79E4D07-270C-48FA-A611-392F313A59D2}" sibTransId="{8FA89B15-464C-4C6A-849A-56741E743A6B}"/>
    <dgm:cxn modelId="{27E71CAC-056F-43F8-AB8F-4C283F28C1EA}" type="presOf" srcId="{88A66C2C-99A5-44AE-93CF-C925481B9FA6}" destId="{6B65962C-28A8-4066-99F6-252EABF54175}" srcOrd="0" destOrd="0" presId="urn:microsoft.com/office/officeart/2005/8/layout/default"/>
    <dgm:cxn modelId="{845F38B6-AA96-440A-8A17-CBC37BD845BE}" type="presOf" srcId="{84A3EE08-164A-4FE1-A489-58902C8FB4F5}" destId="{46DEB918-8B82-4B56-ADB5-9E4E8A8219D2}" srcOrd="0" destOrd="0" presId="urn:microsoft.com/office/officeart/2005/8/layout/default"/>
    <dgm:cxn modelId="{30930ABA-A012-42EF-95C6-1A841CDC99CA}" srcId="{9933E756-F997-42D9-999D-B0AD52FDCA63}" destId="{88A66C2C-99A5-44AE-93CF-C925481B9FA6}" srcOrd="9" destOrd="0" parTransId="{9BAF9165-9BF3-475C-A1E7-D935D69844C0}" sibTransId="{D6A9292E-958E-4C9B-8F04-C90D101C9B6F}"/>
    <dgm:cxn modelId="{A7D8BCC3-79B5-4871-A228-4D6BAB4C36DD}" type="presOf" srcId="{B1E0B69D-ED25-474C-8A64-DDD35386B9EA}" destId="{9EF32538-02F9-40E6-8862-BB6D774F10AB}" srcOrd="0" destOrd="0" presId="urn:microsoft.com/office/officeart/2005/8/layout/default"/>
    <dgm:cxn modelId="{714BEAC8-2557-492D-A220-0722CEBA398A}" type="presOf" srcId="{FCFA5333-E02F-42E6-A8B9-687D8E513D84}" destId="{A74F5E5B-90B4-419D-999A-34A37E0DD922}" srcOrd="0" destOrd="0" presId="urn:microsoft.com/office/officeart/2005/8/layout/default"/>
    <dgm:cxn modelId="{E23E76CC-419A-45EA-A450-D77B83C70D44}" type="presOf" srcId="{A267C01D-42A9-4637-ADFF-9E822ADBDA4A}" destId="{E6EE334D-BCEB-4F99-990F-A6878254B424}" srcOrd="0" destOrd="0" presId="urn:microsoft.com/office/officeart/2005/8/layout/default"/>
    <dgm:cxn modelId="{CA7BD8D8-FD05-48ED-AA5C-B83AF1BA6EC5}" srcId="{9933E756-F997-42D9-999D-B0AD52FDCA63}" destId="{A267C01D-42A9-4637-ADFF-9E822ADBDA4A}" srcOrd="8" destOrd="0" parTransId="{13C1A71E-0000-4962-8862-9407F567394E}" sibTransId="{908BE435-A1F5-4516-8D02-8E52F2722891}"/>
    <dgm:cxn modelId="{BEEB41E0-C0F0-47F7-BBEF-536294C81358}" type="presOf" srcId="{8E39A4FA-8145-4D6C-89B9-759AC94E3CF7}" destId="{ADB45FDB-D6BD-4432-8752-68DD31A58A88}" srcOrd="0" destOrd="0" presId="urn:microsoft.com/office/officeart/2005/8/layout/default"/>
    <dgm:cxn modelId="{CBB9C9F8-807A-4F99-A712-75FFB0637830}" srcId="{9933E756-F997-42D9-999D-B0AD52FDCA63}" destId="{87C782FF-0BB1-4C27-9B8B-C0705DF8BE71}" srcOrd="1" destOrd="0" parTransId="{FF1A5892-8052-459E-B2C2-21E309678AAA}" sibTransId="{3479B61F-5046-4E0A-B17B-D42CF3035839}"/>
    <dgm:cxn modelId="{0B8EC27C-CD4F-4CFE-8A90-74A5BE9B1164}" type="presParOf" srcId="{084C4C10-F6DF-4B93-AEF2-412A91F043C6}" destId="{A74F5E5B-90B4-419D-999A-34A37E0DD922}" srcOrd="0" destOrd="0" presId="urn:microsoft.com/office/officeart/2005/8/layout/default"/>
    <dgm:cxn modelId="{09C2D8E7-31AD-4778-814F-451AA4146445}" type="presParOf" srcId="{084C4C10-F6DF-4B93-AEF2-412A91F043C6}" destId="{EB0663D4-008C-455B-9AA2-222D49F7F9EE}" srcOrd="1" destOrd="0" presId="urn:microsoft.com/office/officeart/2005/8/layout/default"/>
    <dgm:cxn modelId="{2344F51B-83D0-4316-909D-3E4D66B5CB48}" type="presParOf" srcId="{084C4C10-F6DF-4B93-AEF2-412A91F043C6}" destId="{B0B28DD0-1125-4D21-95E6-074770659603}" srcOrd="2" destOrd="0" presId="urn:microsoft.com/office/officeart/2005/8/layout/default"/>
    <dgm:cxn modelId="{C2E5271D-37A8-4727-B102-FE5D38673556}" type="presParOf" srcId="{084C4C10-F6DF-4B93-AEF2-412A91F043C6}" destId="{7EB81022-F318-48E7-9AB8-9A608DCE4FB9}" srcOrd="3" destOrd="0" presId="urn:microsoft.com/office/officeart/2005/8/layout/default"/>
    <dgm:cxn modelId="{BC5BF5B7-8B91-49E1-B08B-64806B9ED069}" type="presParOf" srcId="{084C4C10-F6DF-4B93-AEF2-412A91F043C6}" destId="{ADB45FDB-D6BD-4432-8752-68DD31A58A88}" srcOrd="4" destOrd="0" presId="urn:microsoft.com/office/officeart/2005/8/layout/default"/>
    <dgm:cxn modelId="{9EF866CF-5606-4BF9-86DA-D92276829428}" type="presParOf" srcId="{084C4C10-F6DF-4B93-AEF2-412A91F043C6}" destId="{5FE8BC0F-733D-4257-B0F2-537CFA601DAD}" srcOrd="5" destOrd="0" presId="urn:microsoft.com/office/officeart/2005/8/layout/default"/>
    <dgm:cxn modelId="{0124C532-4D7A-40FF-A728-7781AA8747EC}" type="presParOf" srcId="{084C4C10-F6DF-4B93-AEF2-412A91F043C6}" destId="{46DEB918-8B82-4B56-ADB5-9E4E8A8219D2}" srcOrd="6" destOrd="0" presId="urn:microsoft.com/office/officeart/2005/8/layout/default"/>
    <dgm:cxn modelId="{E82F2802-4475-40D4-AA7C-3CB9123B9074}" type="presParOf" srcId="{084C4C10-F6DF-4B93-AEF2-412A91F043C6}" destId="{4C2C64A5-751F-466D-BCA2-312B64F586B2}" srcOrd="7" destOrd="0" presId="urn:microsoft.com/office/officeart/2005/8/layout/default"/>
    <dgm:cxn modelId="{BF137E5C-5626-4587-BCA4-B1DF0866A4F9}" type="presParOf" srcId="{084C4C10-F6DF-4B93-AEF2-412A91F043C6}" destId="{9EF32538-02F9-40E6-8862-BB6D774F10AB}" srcOrd="8" destOrd="0" presId="urn:microsoft.com/office/officeart/2005/8/layout/default"/>
    <dgm:cxn modelId="{C10CF496-813F-4019-996E-E625636A3C48}" type="presParOf" srcId="{084C4C10-F6DF-4B93-AEF2-412A91F043C6}" destId="{DB604804-DF6D-4195-B964-7F16F25D9237}" srcOrd="9" destOrd="0" presId="urn:microsoft.com/office/officeart/2005/8/layout/default"/>
    <dgm:cxn modelId="{E06AEF60-8DFD-4DD6-AADA-DEF2DD6D1AA5}" type="presParOf" srcId="{084C4C10-F6DF-4B93-AEF2-412A91F043C6}" destId="{CE467B7D-37A1-40FC-B123-CB70BFE648B5}" srcOrd="10" destOrd="0" presId="urn:microsoft.com/office/officeart/2005/8/layout/default"/>
    <dgm:cxn modelId="{5C47BED2-F2D4-4B56-993A-E66FF28CD48D}" type="presParOf" srcId="{084C4C10-F6DF-4B93-AEF2-412A91F043C6}" destId="{A33AF34C-76F3-4D0F-AD15-08A4BFEFB81C}" srcOrd="11" destOrd="0" presId="urn:microsoft.com/office/officeart/2005/8/layout/default"/>
    <dgm:cxn modelId="{14DD3F95-B6E4-4CC7-8751-C7D5C1746366}" type="presParOf" srcId="{084C4C10-F6DF-4B93-AEF2-412A91F043C6}" destId="{B5E5897E-6472-4CFD-8CA8-EF50D4A22F12}" srcOrd="12" destOrd="0" presId="urn:microsoft.com/office/officeart/2005/8/layout/default"/>
    <dgm:cxn modelId="{68A739A5-AB44-43CA-9E6E-ACD4DC38BE57}" type="presParOf" srcId="{084C4C10-F6DF-4B93-AEF2-412A91F043C6}" destId="{528D066E-2A3A-4818-9A5D-83BBB889F724}" srcOrd="13" destOrd="0" presId="urn:microsoft.com/office/officeart/2005/8/layout/default"/>
    <dgm:cxn modelId="{D3B0192B-FC56-4075-AEA1-A8B8DDFF0604}" type="presParOf" srcId="{084C4C10-F6DF-4B93-AEF2-412A91F043C6}" destId="{C5052B83-6153-4F73-A0B7-9FAF1AC8A21E}" srcOrd="14" destOrd="0" presId="urn:microsoft.com/office/officeart/2005/8/layout/default"/>
    <dgm:cxn modelId="{18E4304B-AAA9-4770-BA0F-BC8661468D26}" type="presParOf" srcId="{084C4C10-F6DF-4B93-AEF2-412A91F043C6}" destId="{F8B0D7E2-0DB8-4BE2-8EDB-2BBDE5C4E843}" srcOrd="15" destOrd="0" presId="urn:microsoft.com/office/officeart/2005/8/layout/default"/>
    <dgm:cxn modelId="{C1E1F14A-A274-4DF4-8CD7-3148D74DE798}" type="presParOf" srcId="{084C4C10-F6DF-4B93-AEF2-412A91F043C6}" destId="{E6EE334D-BCEB-4F99-990F-A6878254B424}" srcOrd="16" destOrd="0" presId="urn:microsoft.com/office/officeart/2005/8/layout/default"/>
    <dgm:cxn modelId="{40E99712-E064-4E76-B0EE-BD5F369276CA}" type="presParOf" srcId="{084C4C10-F6DF-4B93-AEF2-412A91F043C6}" destId="{65C23063-4A09-4A9C-BF59-5AEC2AD63585}" srcOrd="17" destOrd="0" presId="urn:microsoft.com/office/officeart/2005/8/layout/default"/>
    <dgm:cxn modelId="{55182A61-D920-49BD-8F64-F283B95C5A85}" type="presParOf" srcId="{084C4C10-F6DF-4B93-AEF2-412A91F043C6}" destId="{6B65962C-28A8-4066-99F6-252EABF54175}" srcOrd="18" destOrd="0" presId="urn:microsoft.com/office/officeart/2005/8/layout/default"/>
    <dgm:cxn modelId="{B7DACA00-97E8-4C8F-9102-6F7B6701D453}" type="presParOf" srcId="{084C4C10-F6DF-4B93-AEF2-412A91F043C6}" destId="{115222AE-36ED-4C4E-AE80-82E437CB1F6C}" srcOrd="19" destOrd="0" presId="urn:microsoft.com/office/officeart/2005/8/layout/default"/>
    <dgm:cxn modelId="{DE4F65DA-111A-4216-8E74-FFBE6B21272A}" type="presParOf" srcId="{084C4C10-F6DF-4B93-AEF2-412A91F043C6}" destId="{AA41802A-032C-4BD1-B2D5-2CD1BE68E18D}"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2ACE8B-6523-4AB4-9A39-25832253E041}"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982E291C-4024-4DBD-BD04-BF92331E991D}">
      <dgm:prSet phldrT="[Text]" custT="1"/>
      <dgm:spPr>
        <a:solidFill>
          <a:schemeClr val="accent1"/>
        </a:solidFill>
      </dgm:spPr>
      <dgm:t>
        <a:bodyPr/>
        <a:lstStyle/>
        <a:p>
          <a:pPr>
            <a:buNone/>
          </a:pPr>
          <a:r>
            <a:rPr lang="en-US" sz="1600" b="1" dirty="0">
              <a:solidFill>
                <a:schemeClr val="tx1"/>
              </a:solidFill>
            </a:rPr>
            <a:t>Yr 3</a:t>
          </a:r>
        </a:p>
      </dgm:t>
    </dgm:pt>
    <dgm:pt modelId="{38061E5D-A977-492A-BB63-2F5B98654C46}" type="parTrans" cxnId="{F742041B-21E7-4AA7-B7C7-E5CC84B7660C}">
      <dgm:prSet/>
      <dgm:spPr/>
      <dgm:t>
        <a:bodyPr/>
        <a:lstStyle/>
        <a:p>
          <a:endParaRPr lang="en-US"/>
        </a:p>
      </dgm:t>
    </dgm:pt>
    <dgm:pt modelId="{472D5D88-BC4D-46EA-8B0C-0D25C4642B23}" type="sibTrans" cxnId="{F742041B-21E7-4AA7-B7C7-E5CC84B7660C}">
      <dgm:prSet/>
      <dgm:spPr>
        <a:ln>
          <a:solidFill>
            <a:schemeClr val="bg1"/>
          </a:solidFill>
        </a:ln>
      </dgm:spPr>
      <dgm:t>
        <a:bodyPr/>
        <a:lstStyle/>
        <a:p>
          <a:endParaRPr lang="en-US" dirty="0"/>
        </a:p>
      </dgm:t>
    </dgm:pt>
    <dgm:pt modelId="{1D34463C-3B70-4BEB-B3BA-E764AAA0FD13}">
      <dgm:prSet phldrT="[Text]" custT="1"/>
      <dgm:spPr>
        <a:solidFill>
          <a:schemeClr val="accent1"/>
        </a:solidFill>
      </dgm:spPr>
      <dgm:t>
        <a:bodyPr/>
        <a:lstStyle/>
        <a:p>
          <a:pPr>
            <a:buFont typeface="Wingdings" pitchFamily="2" charset="2"/>
            <a:buChar char="§"/>
          </a:pPr>
          <a:r>
            <a:rPr lang="en-US" sz="1600" dirty="0">
              <a:solidFill>
                <a:schemeClr val="tx1"/>
              </a:solidFill>
            </a:rPr>
            <a:t>2 virologic responders</a:t>
          </a:r>
        </a:p>
      </dgm:t>
    </dgm:pt>
    <dgm:pt modelId="{C0290FD9-15F2-42B6-BD15-1605B13BAE30}" type="parTrans" cxnId="{44DAD78D-6581-46FA-B566-537BA53ADEF9}">
      <dgm:prSet/>
      <dgm:spPr/>
      <dgm:t>
        <a:bodyPr/>
        <a:lstStyle/>
        <a:p>
          <a:endParaRPr lang="en-US"/>
        </a:p>
      </dgm:t>
    </dgm:pt>
    <dgm:pt modelId="{36E856BB-EC42-4B75-BE07-9099FE0B6823}" type="sibTrans" cxnId="{44DAD78D-6581-46FA-B566-537BA53ADEF9}">
      <dgm:prSet/>
      <dgm:spPr/>
      <dgm:t>
        <a:bodyPr/>
        <a:lstStyle/>
        <a:p>
          <a:endParaRPr lang="en-US"/>
        </a:p>
      </dgm:t>
    </dgm:pt>
    <dgm:pt modelId="{EDCE0F8C-85C7-4AD5-A423-0D2CC2670E92}">
      <dgm:prSet phldrT="[Text]" custT="1"/>
      <dgm:spPr>
        <a:solidFill>
          <a:schemeClr val="accent3"/>
        </a:solidFill>
      </dgm:spPr>
      <dgm:t>
        <a:bodyPr/>
        <a:lstStyle/>
        <a:p>
          <a:pPr>
            <a:buNone/>
          </a:pPr>
          <a:r>
            <a:rPr lang="en-US" sz="1600" b="1" dirty="0"/>
            <a:t>Yr 5</a:t>
          </a:r>
        </a:p>
      </dgm:t>
    </dgm:pt>
    <dgm:pt modelId="{3EA70D09-952E-4B90-A72C-09828168A55F}" type="parTrans" cxnId="{4B178178-1F60-4187-BB04-E151FD79120A}">
      <dgm:prSet/>
      <dgm:spPr/>
      <dgm:t>
        <a:bodyPr/>
        <a:lstStyle/>
        <a:p>
          <a:endParaRPr lang="en-US"/>
        </a:p>
      </dgm:t>
    </dgm:pt>
    <dgm:pt modelId="{B7907097-E146-4F40-85C5-9DA7BBA76AA8}" type="sibTrans" cxnId="{4B178178-1F60-4187-BB04-E151FD79120A}">
      <dgm:prSet/>
      <dgm:spPr>
        <a:ln>
          <a:solidFill>
            <a:schemeClr val="bg1"/>
          </a:solidFill>
        </a:ln>
      </dgm:spPr>
      <dgm:t>
        <a:bodyPr/>
        <a:lstStyle/>
        <a:p>
          <a:endParaRPr lang="en-US" dirty="0">
            <a:solidFill>
              <a:schemeClr val="bg1"/>
            </a:solidFill>
          </a:endParaRPr>
        </a:p>
      </dgm:t>
    </dgm:pt>
    <dgm:pt modelId="{AEB94786-AEC5-45C0-959F-AF1C4C07BE04}">
      <dgm:prSet phldrT="[Text]" custT="1"/>
      <dgm:spPr>
        <a:solidFill>
          <a:schemeClr val="accent3"/>
        </a:solidFill>
      </dgm:spPr>
      <dgm:t>
        <a:bodyPr/>
        <a:lstStyle/>
        <a:p>
          <a:pPr>
            <a:buFont typeface="Wingdings" pitchFamily="2" charset="2"/>
            <a:buChar char="§"/>
          </a:pPr>
          <a:r>
            <a:rPr lang="en-US" sz="1600" dirty="0"/>
            <a:t>5 virologic responders</a:t>
          </a:r>
        </a:p>
      </dgm:t>
    </dgm:pt>
    <dgm:pt modelId="{025B010E-2B8B-43EA-A64C-822881910DEE}" type="parTrans" cxnId="{7603C930-3C2F-4BB2-AFB9-756EB8056079}">
      <dgm:prSet/>
      <dgm:spPr/>
      <dgm:t>
        <a:bodyPr/>
        <a:lstStyle/>
        <a:p>
          <a:endParaRPr lang="en-US"/>
        </a:p>
      </dgm:t>
    </dgm:pt>
    <dgm:pt modelId="{703CAD47-1862-466A-ADF9-857150C00F06}" type="sibTrans" cxnId="{7603C930-3C2F-4BB2-AFB9-756EB8056079}">
      <dgm:prSet/>
      <dgm:spPr/>
      <dgm:t>
        <a:bodyPr/>
        <a:lstStyle/>
        <a:p>
          <a:endParaRPr lang="en-US"/>
        </a:p>
      </dgm:t>
    </dgm:pt>
    <dgm:pt modelId="{83F19B02-4593-4D65-9454-1ECEC63E8E97}">
      <dgm:prSet phldrT="[Text]" custT="1"/>
      <dgm:spPr>
        <a:solidFill>
          <a:schemeClr val="accent4"/>
        </a:solidFill>
      </dgm:spPr>
      <dgm:t>
        <a:bodyPr/>
        <a:lstStyle/>
        <a:p>
          <a:pPr>
            <a:buNone/>
          </a:pPr>
          <a:r>
            <a:rPr lang="en-US" sz="1600" b="1" dirty="0"/>
            <a:t>Yr 8</a:t>
          </a:r>
        </a:p>
      </dgm:t>
    </dgm:pt>
    <dgm:pt modelId="{D4C1130A-1E3A-42D6-BB2C-39A7D0D5000B}" type="parTrans" cxnId="{23B64878-9121-4C3F-93AF-0173C7A2234A}">
      <dgm:prSet/>
      <dgm:spPr/>
      <dgm:t>
        <a:bodyPr/>
        <a:lstStyle/>
        <a:p>
          <a:endParaRPr lang="en-US"/>
        </a:p>
      </dgm:t>
    </dgm:pt>
    <dgm:pt modelId="{45825273-B6DF-48B7-BD71-591E68E97960}" type="sibTrans" cxnId="{23B64878-9121-4C3F-93AF-0173C7A2234A}">
      <dgm:prSet/>
      <dgm:spPr>
        <a:ln>
          <a:solidFill>
            <a:schemeClr val="bg1"/>
          </a:solidFill>
        </a:ln>
      </dgm:spPr>
      <dgm:t>
        <a:bodyPr/>
        <a:lstStyle/>
        <a:p>
          <a:endParaRPr lang="en-US" dirty="0"/>
        </a:p>
      </dgm:t>
    </dgm:pt>
    <dgm:pt modelId="{A5C4DDB0-6009-4F03-ABF3-661F0B3EDB63}">
      <dgm:prSet phldrT="[Text]" custT="1"/>
      <dgm:spPr>
        <a:solidFill>
          <a:schemeClr val="accent4"/>
        </a:solidFill>
      </dgm:spPr>
      <dgm:t>
        <a:bodyPr/>
        <a:lstStyle/>
        <a:p>
          <a:pPr>
            <a:buFont typeface="Wingdings" pitchFamily="2" charset="2"/>
            <a:buChar char="§"/>
          </a:pPr>
          <a:r>
            <a:rPr lang="en-US" sz="1600" dirty="0"/>
            <a:t>6 virologic responders</a:t>
          </a:r>
        </a:p>
      </dgm:t>
    </dgm:pt>
    <dgm:pt modelId="{E8C4DEE1-461D-43BE-8531-D8BD080AA837}" type="parTrans" cxnId="{89087BAD-2D53-47F3-970E-96350F1B14FA}">
      <dgm:prSet/>
      <dgm:spPr/>
      <dgm:t>
        <a:bodyPr/>
        <a:lstStyle/>
        <a:p>
          <a:endParaRPr lang="en-US"/>
        </a:p>
      </dgm:t>
    </dgm:pt>
    <dgm:pt modelId="{3F350817-FE5E-42A0-9F4D-34E30AB76646}" type="sibTrans" cxnId="{89087BAD-2D53-47F3-970E-96350F1B14FA}">
      <dgm:prSet/>
      <dgm:spPr/>
      <dgm:t>
        <a:bodyPr/>
        <a:lstStyle/>
        <a:p>
          <a:endParaRPr lang="en-US"/>
        </a:p>
      </dgm:t>
    </dgm:pt>
    <dgm:pt modelId="{057FDC88-0019-401E-AFE4-C7A1E4005DD6}">
      <dgm:prSet phldrT="[Text]" custT="1"/>
      <dgm:spPr>
        <a:solidFill>
          <a:schemeClr val="accent6"/>
        </a:solidFill>
      </dgm:spPr>
      <dgm:t>
        <a:bodyPr/>
        <a:lstStyle/>
        <a:p>
          <a:pPr>
            <a:buFont typeface="Wingdings" pitchFamily="2" charset="2"/>
            <a:buChar char="§"/>
          </a:pPr>
          <a:r>
            <a:rPr lang="en-US" sz="1600" dirty="0"/>
            <a:t>7 virologic responders</a:t>
          </a:r>
        </a:p>
      </dgm:t>
    </dgm:pt>
    <dgm:pt modelId="{550CF12F-E8FC-4C90-B22F-92999830373E}" type="parTrans" cxnId="{A6A1BA15-9616-4D66-9377-EE85A75926E1}">
      <dgm:prSet/>
      <dgm:spPr/>
      <dgm:t>
        <a:bodyPr/>
        <a:lstStyle/>
        <a:p>
          <a:endParaRPr lang="en-US"/>
        </a:p>
      </dgm:t>
    </dgm:pt>
    <dgm:pt modelId="{61F004CC-1EF6-458D-945D-E50F99592BCA}" type="sibTrans" cxnId="{A6A1BA15-9616-4D66-9377-EE85A75926E1}">
      <dgm:prSet/>
      <dgm:spPr/>
      <dgm:t>
        <a:bodyPr/>
        <a:lstStyle/>
        <a:p>
          <a:endParaRPr lang="en-US"/>
        </a:p>
      </dgm:t>
    </dgm:pt>
    <dgm:pt modelId="{3D90A2DF-E8F6-4C41-9110-D15C58804875}">
      <dgm:prSet phldrT="[Text]" custT="1"/>
      <dgm:spPr>
        <a:solidFill>
          <a:schemeClr val="accent6"/>
        </a:solidFill>
      </dgm:spPr>
      <dgm:t>
        <a:bodyPr/>
        <a:lstStyle/>
        <a:p>
          <a:pPr>
            <a:buNone/>
          </a:pPr>
          <a:r>
            <a:rPr lang="en-US" sz="1600" b="1" dirty="0"/>
            <a:t>Yr 12</a:t>
          </a:r>
        </a:p>
      </dgm:t>
    </dgm:pt>
    <dgm:pt modelId="{666A6D2D-52C0-42E8-97CA-11C3BA622D08}" type="parTrans" cxnId="{5D9DC2F4-A5B4-4D92-B59D-C33CD88474E3}">
      <dgm:prSet/>
      <dgm:spPr/>
      <dgm:t>
        <a:bodyPr/>
        <a:lstStyle/>
        <a:p>
          <a:endParaRPr lang="en-US"/>
        </a:p>
      </dgm:t>
    </dgm:pt>
    <dgm:pt modelId="{41C6189B-2806-4898-AA44-065D4DD9AFA1}" type="sibTrans" cxnId="{5D9DC2F4-A5B4-4D92-B59D-C33CD88474E3}">
      <dgm:prSet/>
      <dgm:spPr/>
      <dgm:t>
        <a:bodyPr/>
        <a:lstStyle/>
        <a:p>
          <a:endParaRPr lang="en-US"/>
        </a:p>
      </dgm:t>
    </dgm:pt>
    <dgm:pt modelId="{143185A9-36C6-40AE-9DF8-2474478861A3}" type="pres">
      <dgm:prSet presAssocID="{D72ACE8B-6523-4AB4-9A39-25832253E041}" presName="Name0" presStyleCnt="0">
        <dgm:presLayoutVars>
          <dgm:dir/>
          <dgm:resizeHandles val="exact"/>
        </dgm:presLayoutVars>
      </dgm:prSet>
      <dgm:spPr/>
    </dgm:pt>
    <dgm:pt modelId="{5B451E75-BC6A-4047-AA4F-0D77CB5C94CB}" type="pres">
      <dgm:prSet presAssocID="{982E291C-4024-4DBD-BD04-BF92331E991D}" presName="node" presStyleLbl="node1" presStyleIdx="0" presStyleCnt="4" custScaleX="122373" custScaleY="116722">
        <dgm:presLayoutVars>
          <dgm:bulletEnabled val="1"/>
        </dgm:presLayoutVars>
      </dgm:prSet>
      <dgm:spPr/>
    </dgm:pt>
    <dgm:pt modelId="{A4E801BF-506C-420D-BD69-3EA3B37E3464}" type="pres">
      <dgm:prSet presAssocID="{472D5D88-BC4D-46EA-8B0C-0D25C4642B23}" presName="sibTrans" presStyleLbl="sibTrans1D1" presStyleIdx="0" presStyleCnt="3"/>
      <dgm:spPr/>
    </dgm:pt>
    <dgm:pt modelId="{961ACF3C-A2C3-4455-A78F-9A0866478F97}" type="pres">
      <dgm:prSet presAssocID="{472D5D88-BC4D-46EA-8B0C-0D25C4642B23}" presName="connectorText" presStyleLbl="sibTrans1D1" presStyleIdx="0" presStyleCnt="3"/>
      <dgm:spPr/>
    </dgm:pt>
    <dgm:pt modelId="{F2F9D5AF-C34F-4F92-A516-0A5959552DD3}" type="pres">
      <dgm:prSet presAssocID="{EDCE0F8C-85C7-4AD5-A423-0D2CC2670E92}" presName="node" presStyleLbl="node1" presStyleIdx="1" presStyleCnt="4" custScaleX="122373" custScaleY="116722">
        <dgm:presLayoutVars>
          <dgm:bulletEnabled val="1"/>
        </dgm:presLayoutVars>
      </dgm:prSet>
      <dgm:spPr/>
    </dgm:pt>
    <dgm:pt modelId="{A27AEC95-8B14-4778-AE44-8E7B3FE9C13B}" type="pres">
      <dgm:prSet presAssocID="{B7907097-E146-4F40-85C5-9DA7BBA76AA8}" presName="sibTrans" presStyleLbl="sibTrans1D1" presStyleIdx="1" presStyleCnt="3"/>
      <dgm:spPr/>
    </dgm:pt>
    <dgm:pt modelId="{1AFD562B-7A44-4887-A48C-B140A70407FE}" type="pres">
      <dgm:prSet presAssocID="{B7907097-E146-4F40-85C5-9DA7BBA76AA8}" presName="connectorText" presStyleLbl="sibTrans1D1" presStyleIdx="1" presStyleCnt="3"/>
      <dgm:spPr/>
    </dgm:pt>
    <dgm:pt modelId="{2914BB18-AE88-4540-950A-3F93F9911252}" type="pres">
      <dgm:prSet presAssocID="{83F19B02-4593-4D65-9454-1ECEC63E8E97}" presName="node" presStyleLbl="node1" presStyleIdx="2" presStyleCnt="4" custScaleX="122373" custScaleY="116722">
        <dgm:presLayoutVars>
          <dgm:bulletEnabled val="1"/>
        </dgm:presLayoutVars>
      </dgm:prSet>
      <dgm:spPr/>
    </dgm:pt>
    <dgm:pt modelId="{DA40093C-6FC0-491D-BD46-DB9A43F13236}" type="pres">
      <dgm:prSet presAssocID="{45825273-B6DF-48B7-BD71-591E68E97960}" presName="sibTrans" presStyleLbl="sibTrans1D1" presStyleIdx="2" presStyleCnt="3"/>
      <dgm:spPr/>
    </dgm:pt>
    <dgm:pt modelId="{995B72CE-9E5F-400C-AE3E-D9E3D9F973AA}" type="pres">
      <dgm:prSet presAssocID="{45825273-B6DF-48B7-BD71-591E68E97960}" presName="connectorText" presStyleLbl="sibTrans1D1" presStyleIdx="2" presStyleCnt="3"/>
      <dgm:spPr/>
    </dgm:pt>
    <dgm:pt modelId="{379C9531-0E27-4121-AD80-CA05A6EEAB38}" type="pres">
      <dgm:prSet presAssocID="{3D90A2DF-E8F6-4C41-9110-D15C58804875}" presName="node" presStyleLbl="node1" presStyleIdx="3" presStyleCnt="4" custScaleX="122373" custScaleY="116722">
        <dgm:presLayoutVars>
          <dgm:bulletEnabled val="1"/>
        </dgm:presLayoutVars>
      </dgm:prSet>
      <dgm:spPr/>
    </dgm:pt>
  </dgm:ptLst>
  <dgm:cxnLst>
    <dgm:cxn modelId="{4C2C170C-96DF-4B44-8670-31C607DE2B31}" type="presOf" srcId="{057FDC88-0019-401E-AFE4-C7A1E4005DD6}" destId="{379C9531-0E27-4121-AD80-CA05A6EEAB38}" srcOrd="0" destOrd="1" presId="urn:microsoft.com/office/officeart/2005/8/layout/bProcess3"/>
    <dgm:cxn modelId="{A6A1BA15-9616-4D66-9377-EE85A75926E1}" srcId="{3D90A2DF-E8F6-4C41-9110-D15C58804875}" destId="{057FDC88-0019-401E-AFE4-C7A1E4005DD6}" srcOrd="0" destOrd="0" parTransId="{550CF12F-E8FC-4C90-B22F-92999830373E}" sibTransId="{61F004CC-1EF6-458D-945D-E50F99592BCA}"/>
    <dgm:cxn modelId="{F742041B-21E7-4AA7-B7C7-E5CC84B7660C}" srcId="{D72ACE8B-6523-4AB4-9A39-25832253E041}" destId="{982E291C-4024-4DBD-BD04-BF92331E991D}" srcOrd="0" destOrd="0" parTransId="{38061E5D-A977-492A-BB63-2F5B98654C46}" sibTransId="{472D5D88-BC4D-46EA-8B0C-0D25C4642B23}"/>
    <dgm:cxn modelId="{999CF321-71D0-4CAA-9F6F-7971D84E1C48}" type="presOf" srcId="{83F19B02-4593-4D65-9454-1ECEC63E8E97}" destId="{2914BB18-AE88-4540-950A-3F93F9911252}" srcOrd="0" destOrd="0" presId="urn:microsoft.com/office/officeart/2005/8/layout/bProcess3"/>
    <dgm:cxn modelId="{71BF2323-629A-4499-8786-B48143490D4E}" type="presOf" srcId="{B7907097-E146-4F40-85C5-9DA7BBA76AA8}" destId="{1AFD562B-7A44-4887-A48C-B140A70407FE}" srcOrd="1" destOrd="0" presId="urn:microsoft.com/office/officeart/2005/8/layout/bProcess3"/>
    <dgm:cxn modelId="{7603C930-3C2F-4BB2-AFB9-756EB8056079}" srcId="{EDCE0F8C-85C7-4AD5-A423-0D2CC2670E92}" destId="{AEB94786-AEC5-45C0-959F-AF1C4C07BE04}" srcOrd="0" destOrd="0" parTransId="{025B010E-2B8B-43EA-A64C-822881910DEE}" sibTransId="{703CAD47-1862-466A-ADF9-857150C00F06}"/>
    <dgm:cxn modelId="{533B2332-D25F-4C26-BD3C-48FC3FE526EC}" type="presOf" srcId="{D72ACE8B-6523-4AB4-9A39-25832253E041}" destId="{143185A9-36C6-40AE-9DF8-2474478861A3}" srcOrd="0" destOrd="0" presId="urn:microsoft.com/office/officeart/2005/8/layout/bProcess3"/>
    <dgm:cxn modelId="{7772BB65-5ED5-4526-AD26-02EA41DE5B84}" type="presOf" srcId="{472D5D88-BC4D-46EA-8B0C-0D25C4642B23}" destId="{A4E801BF-506C-420D-BD69-3EA3B37E3464}" srcOrd="0" destOrd="0" presId="urn:microsoft.com/office/officeart/2005/8/layout/bProcess3"/>
    <dgm:cxn modelId="{D6F5CD66-A1C1-4238-B6BF-86182E7A22A8}" type="presOf" srcId="{45825273-B6DF-48B7-BD71-591E68E97960}" destId="{DA40093C-6FC0-491D-BD46-DB9A43F13236}" srcOrd="0" destOrd="0" presId="urn:microsoft.com/office/officeart/2005/8/layout/bProcess3"/>
    <dgm:cxn modelId="{23B64878-9121-4C3F-93AF-0173C7A2234A}" srcId="{D72ACE8B-6523-4AB4-9A39-25832253E041}" destId="{83F19B02-4593-4D65-9454-1ECEC63E8E97}" srcOrd="2" destOrd="0" parTransId="{D4C1130A-1E3A-42D6-BB2C-39A7D0D5000B}" sibTransId="{45825273-B6DF-48B7-BD71-591E68E97960}"/>
    <dgm:cxn modelId="{4B178178-1F60-4187-BB04-E151FD79120A}" srcId="{D72ACE8B-6523-4AB4-9A39-25832253E041}" destId="{EDCE0F8C-85C7-4AD5-A423-0D2CC2670E92}" srcOrd="1" destOrd="0" parTransId="{3EA70D09-952E-4B90-A72C-09828168A55F}" sibTransId="{B7907097-E146-4F40-85C5-9DA7BBA76AA8}"/>
    <dgm:cxn modelId="{8775EC79-CBE1-4F7B-857E-4FEB99DDCFB4}" type="presOf" srcId="{EDCE0F8C-85C7-4AD5-A423-0D2CC2670E92}" destId="{F2F9D5AF-C34F-4F92-A516-0A5959552DD3}" srcOrd="0" destOrd="0" presId="urn:microsoft.com/office/officeart/2005/8/layout/bProcess3"/>
    <dgm:cxn modelId="{0504FD80-FED1-4004-9802-97ABE4DED735}" type="presOf" srcId="{472D5D88-BC4D-46EA-8B0C-0D25C4642B23}" destId="{961ACF3C-A2C3-4455-A78F-9A0866478F97}" srcOrd="1" destOrd="0" presId="urn:microsoft.com/office/officeart/2005/8/layout/bProcess3"/>
    <dgm:cxn modelId="{44DAD78D-6581-46FA-B566-537BA53ADEF9}" srcId="{982E291C-4024-4DBD-BD04-BF92331E991D}" destId="{1D34463C-3B70-4BEB-B3BA-E764AAA0FD13}" srcOrd="0" destOrd="0" parTransId="{C0290FD9-15F2-42B6-BD15-1605B13BAE30}" sibTransId="{36E856BB-EC42-4B75-BE07-9099FE0B6823}"/>
    <dgm:cxn modelId="{D3B495A0-12C0-4014-906E-98AAB9FFB1EB}" type="presOf" srcId="{B7907097-E146-4F40-85C5-9DA7BBA76AA8}" destId="{A27AEC95-8B14-4778-AE44-8E7B3FE9C13B}" srcOrd="0" destOrd="0" presId="urn:microsoft.com/office/officeart/2005/8/layout/bProcess3"/>
    <dgm:cxn modelId="{F8C161A9-D917-4A3D-8951-F5AA1132F58A}" type="presOf" srcId="{982E291C-4024-4DBD-BD04-BF92331E991D}" destId="{5B451E75-BC6A-4047-AA4F-0D77CB5C94CB}" srcOrd="0" destOrd="0" presId="urn:microsoft.com/office/officeart/2005/8/layout/bProcess3"/>
    <dgm:cxn modelId="{31EB84AB-BC1D-452D-AD70-0CAF124CFEF5}" type="presOf" srcId="{3D90A2DF-E8F6-4C41-9110-D15C58804875}" destId="{379C9531-0E27-4121-AD80-CA05A6EEAB38}" srcOrd="0" destOrd="0" presId="urn:microsoft.com/office/officeart/2005/8/layout/bProcess3"/>
    <dgm:cxn modelId="{89087BAD-2D53-47F3-970E-96350F1B14FA}" srcId="{83F19B02-4593-4D65-9454-1ECEC63E8E97}" destId="{A5C4DDB0-6009-4F03-ABF3-661F0B3EDB63}" srcOrd="0" destOrd="0" parTransId="{E8C4DEE1-461D-43BE-8531-D8BD080AA837}" sibTransId="{3F350817-FE5E-42A0-9F4D-34E30AB76646}"/>
    <dgm:cxn modelId="{09F66AC5-E8B0-4312-8D38-D45C77D8970F}" type="presOf" srcId="{AEB94786-AEC5-45C0-959F-AF1C4C07BE04}" destId="{F2F9D5AF-C34F-4F92-A516-0A5959552DD3}" srcOrd="0" destOrd="1" presId="urn:microsoft.com/office/officeart/2005/8/layout/bProcess3"/>
    <dgm:cxn modelId="{428398D4-41BA-49B1-82CD-960B266C3DCA}" type="presOf" srcId="{A5C4DDB0-6009-4F03-ABF3-661F0B3EDB63}" destId="{2914BB18-AE88-4540-950A-3F93F9911252}" srcOrd="0" destOrd="1" presId="urn:microsoft.com/office/officeart/2005/8/layout/bProcess3"/>
    <dgm:cxn modelId="{1F9D44E4-E9C4-401B-84CD-E6CF07120F50}" type="presOf" srcId="{1D34463C-3B70-4BEB-B3BA-E764AAA0FD13}" destId="{5B451E75-BC6A-4047-AA4F-0D77CB5C94CB}" srcOrd="0" destOrd="1" presId="urn:microsoft.com/office/officeart/2005/8/layout/bProcess3"/>
    <dgm:cxn modelId="{0DD354EA-0C8C-4EAA-AA29-11019C0D4818}" type="presOf" srcId="{45825273-B6DF-48B7-BD71-591E68E97960}" destId="{995B72CE-9E5F-400C-AE3E-D9E3D9F973AA}" srcOrd="1" destOrd="0" presId="urn:microsoft.com/office/officeart/2005/8/layout/bProcess3"/>
    <dgm:cxn modelId="{5D9DC2F4-A5B4-4D92-B59D-C33CD88474E3}" srcId="{D72ACE8B-6523-4AB4-9A39-25832253E041}" destId="{3D90A2DF-E8F6-4C41-9110-D15C58804875}" srcOrd="3" destOrd="0" parTransId="{666A6D2D-52C0-42E8-97CA-11C3BA622D08}" sibTransId="{41C6189B-2806-4898-AA44-065D4DD9AFA1}"/>
    <dgm:cxn modelId="{D603B7F0-9251-46D9-A3E7-4612C3B10355}" type="presParOf" srcId="{143185A9-36C6-40AE-9DF8-2474478861A3}" destId="{5B451E75-BC6A-4047-AA4F-0D77CB5C94CB}" srcOrd="0" destOrd="0" presId="urn:microsoft.com/office/officeart/2005/8/layout/bProcess3"/>
    <dgm:cxn modelId="{FB968463-1D5C-4592-9C4A-B5B33DA37A0E}" type="presParOf" srcId="{143185A9-36C6-40AE-9DF8-2474478861A3}" destId="{A4E801BF-506C-420D-BD69-3EA3B37E3464}" srcOrd="1" destOrd="0" presId="urn:microsoft.com/office/officeart/2005/8/layout/bProcess3"/>
    <dgm:cxn modelId="{35F47CE2-228B-4C6D-84B1-89BACE6AFBC1}" type="presParOf" srcId="{A4E801BF-506C-420D-BD69-3EA3B37E3464}" destId="{961ACF3C-A2C3-4455-A78F-9A0866478F97}" srcOrd="0" destOrd="0" presId="urn:microsoft.com/office/officeart/2005/8/layout/bProcess3"/>
    <dgm:cxn modelId="{9B4E83E7-B9C6-460D-A9A2-D0FECF9A372F}" type="presParOf" srcId="{143185A9-36C6-40AE-9DF8-2474478861A3}" destId="{F2F9D5AF-C34F-4F92-A516-0A5959552DD3}" srcOrd="2" destOrd="0" presId="urn:microsoft.com/office/officeart/2005/8/layout/bProcess3"/>
    <dgm:cxn modelId="{0755728F-B60F-4346-B8A2-1B0DEF20B1A4}" type="presParOf" srcId="{143185A9-36C6-40AE-9DF8-2474478861A3}" destId="{A27AEC95-8B14-4778-AE44-8E7B3FE9C13B}" srcOrd="3" destOrd="0" presId="urn:microsoft.com/office/officeart/2005/8/layout/bProcess3"/>
    <dgm:cxn modelId="{998E2070-3525-40CD-B7C7-486DABD506BD}" type="presParOf" srcId="{A27AEC95-8B14-4778-AE44-8E7B3FE9C13B}" destId="{1AFD562B-7A44-4887-A48C-B140A70407FE}" srcOrd="0" destOrd="0" presId="urn:microsoft.com/office/officeart/2005/8/layout/bProcess3"/>
    <dgm:cxn modelId="{1D0ED228-CD4A-4762-B2B5-4658759146C3}" type="presParOf" srcId="{143185A9-36C6-40AE-9DF8-2474478861A3}" destId="{2914BB18-AE88-4540-950A-3F93F9911252}" srcOrd="4" destOrd="0" presId="urn:microsoft.com/office/officeart/2005/8/layout/bProcess3"/>
    <dgm:cxn modelId="{280E51A2-96DA-415E-8945-62D48234B586}" type="presParOf" srcId="{143185A9-36C6-40AE-9DF8-2474478861A3}" destId="{DA40093C-6FC0-491D-BD46-DB9A43F13236}" srcOrd="5" destOrd="0" presId="urn:microsoft.com/office/officeart/2005/8/layout/bProcess3"/>
    <dgm:cxn modelId="{289AE323-18D8-4128-9369-A12324805A13}" type="presParOf" srcId="{DA40093C-6FC0-491D-BD46-DB9A43F13236}" destId="{995B72CE-9E5F-400C-AE3E-D9E3D9F973AA}" srcOrd="0" destOrd="0" presId="urn:microsoft.com/office/officeart/2005/8/layout/bProcess3"/>
    <dgm:cxn modelId="{07B0BB80-C5A8-4D46-A2E1-1E94E439FA1B}" type="presParOf" srcId="{143185A9-36C6-40AE-9DF8-2474478861A3}" destId="{379C9531-0E27-4121-AD80-CA05A6EEAB38}" srcOrd="6"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F5E5B-90B4-419D-999A-34A37E0DD922}">
      <dsp:nvSpPr>
        <dsp:cNvPr id="0" name=""/>
        <dsp:cNvSpPr/>
      </dsp:nvSpPr>
      <dsp:spPr>
        <a:xfrm>
          <a:off x="2601" y="300933"/>
          <a:ext cx="2063647" cy="12381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People who inject drugs</a:t>
          </a:r>
        </a:p>
      </dsp:txBody>
      <dsp:txXfrm>
        <a:off x="2601" y="300933"/>
        <a:ext cx="2063647" cy="1238188"/>
      </dsp:txXfrm>
    </dsp:sp>
    <dsp:sp modelId="{B0B28DD0-1125-4D21-95E6-074770659603}">
      <dsp:nvSpPr>
        <dsp:cNvPr id="0" name=""/>
        <dsp:cNvSpPr/>
      </dsp:nvSpPr>
      <dsp:spPr>
        <a:xfrm>
          <a:off x="2272613" y="300933"/>
          <a:ext cx="2063647" cy="12381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Commercial sex workers</a:t>
          </a:r>
        </a:p>
      </dsp:txBody>
      <dsp:txXfrm>
        <a:off x="2272613" y="300933"/>
        <a:ext cx="2063647" cy="1238188"/>
      </dsp:txXfrm>
    </dsp:sp>
    <dsp:sp modelId="{ADB45FDB-D6BD-4432-8752-68DD31A58A88}">
      <dsp:nvSpPr>
        <dsp:cNvPr id="0" name=""/>
        <dsp:cNvSpPr/>
      </dsp:nvSpPr>
      <dsp:spPr>
        <a:xfrm>
          <a:off x="4542625" y="300933"/>
          <a:ext cx="2063647" cy="12381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Men who have sex </a:t>
          </a:r>
          <a:br>
            <a:rPr lang="en-US" sz="2500" kern="1200" dirty="0"/>
          </a:br>
          <a:r>
            <a:rPr lang="en-US" sz="2500" kern="1200" dirty="0"/>
            <a:t>with men</a:t>
          </a:r>
        </a:p>
      </dsp:txBody>
      <dsp:txXfrm>
        <a:off x="4542625" y="300933"/>
        <a:ext cx="2063647" cy="1238188"/>
      </dsp:txXfrm>
    </dsp:sp>
    <dsp:sp modelId="{46DEB918-8B82-4B56-ADB5-9E4E8A8219D2}">
      <dsp:nvSpPr>
        <dsp:cNvPr id="0" name=""/>
        <dsp:cNvSpPr/>
      </dsp:nvSpPr>
      <dsp:spPr>
        <a:xfrm>
          <a:off x="6812638" y="300933"/>
          <a:ext cx="2063647" cy="12381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HCV-infected individuals</a:t>
          </a:r>
        </a:p>
      </dsp:txBody>
      <dsp:txXfrm>
        <a:off x="6812638" y="300933"/>
        <a:ext cx="2063647" cy="1238188"/>
      </dsp:txXfrm>
    </dsp:sp>
    <dsp:sp modelId="{9EF32538-02F9-40E6-8862-BB6D774F10AB}">
      <dsp:nvSpPr>
        <dsp:cNvPr id="0" name=""/>
        <dsp:cNvSpPr/>
      </dsp:nvSpPr>
      <dsp:spPr>
        <a:xfrm>
          <a:off x="2601" y="1745487"/>
          <a:ext cx="2063647" cy="12381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Patients with cirrhosis</a:t>
          </a:r>
        </a:p>
      </dsp:txBody>
      <dsp:txXfrm>
        <a:off x="2601" y="1745487"/>
        <a:ext cx="2063647" cy="1238188"/>
      </dsp:txXfrm>
    </dsp:sp>
    <dsp:sp modelId="{CE467B7D-37A1-40FC-B123-CB70BFE648B5}">
      <dsp:nvSpPr>
        <dsp:cNvPr id="0" name=""/>
        <dsp:cNvSpPr/>
      </dsp:nvSpPr>
      <dsp:spPr>
        <a:xfrm>
          <a:off x="2272613" y="1745487"/>
          <a:ext cx="2063647" cy="12381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HIV-infected individuals</a:t>
          </a:r>
        </a:p>
      </dsp:txBody>
      <dsp:txXfrm>
        <a:off x="2272613" y="1745487"/>
        <a:ext cx="2063647" cy="1238188"/>
      </dsp:txXfrm>
    </dsp:sp>
    <dsp:sp modelId="{B5E5897E-6472-4CFD-8CA8-EF50D4A22F12}">
      <dsp:nvSpPr>
        <dsp:cNvPr id="0" name=""/>
        <dsp:cNvSpPr/>
      </dsp:nvSpPr>
      <dsp:spPr>
        <a:xfrm>
          <a:off x="4542625" y="1745487"/>
          <a:ext cx="2063647" cy="12381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Patients with HCC</a:t>
          </a:r>
        </a:p>
      </dsp:txBody>
      <dsp:txXfrm>
        <a:off x="4542625" y="1745487"/>
        <a:ext cx="2063647" cy="1238188"/>
      </dsp:txXfrm>
    </dsp:sp>
    <dsp:sp modelId="{C5052B83-6153-4F73-A0B7-9FAF1AC8A21E}">
      <dsp:nvSpPr>
        <dsp:cNvPr id="0" name=""/>
        <dsp:cNvSpPr/>
      </dsp:nvSpPr>
      <dsp:spPr>
        <a:xfrm>
          <a:off x="6812638" y="1745487"/>
          <a:ext cx="2063647" cy="12381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Hemodialysis recipients</a:t>
          </a:r>
        </a:p>
      </dsp:txBody>
      <dsp:txXfrm>
        <a:off x="6812638" y="1745487"/>
        <a:ext cx="2063647" cy="1238188"/>
      </dsp:txXfrm>
    </dsp:sp>
    <dsp:sp modelId="{E6EE334D-BCEB-4F99-990F-A6878254B424}">
      <dsp:nvSpPr>
        <dsp:cNvPr id="0" name=""/>
        <dsp:cNvSpPr/>
      </dsp:nvSpPr>
      <dsp:spPr>
        <a:xfrm>
          <a:off x="1137607" y="3190040"/>
          <a:ext cx="2063647" cy="1238188"/>
        </a:xfrm>
        <a:prstGeom prst="rect">
          <a:avLst/>
        </a:prstGeom>
        <a:solidFill>
          <a:srgbClr val="E1471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Migrants from endemic countries</a:t>
          </a:r>
        </a:p>
      </dsp:txBody>
      <dsp:txXfrm>
        <a:off x="1137607" y="3190040"/>
        <a:ext cx="2063647" cy="1238188"/>
      </dsp:txXfrm>
    </dsp:sp>
    <dsp:sp modelId="{6B65962C-28A8-4066-99F6-252EABF54175}">
      <dsp:nvSpPr>
        <dsp:cNvPr id="0" name=""/>
        <dsp:cNvSpPr/>
      </dsp:nvSpPr>
      <dsp:spPr>
        <a:xfrm>
          <a:off x="3407619" y="3190040"/>
          <a:ext cx="2063647" cy="1238188"/>
        </a:xfrm>
        <a:prstGeom prst="rect">
          <a:avLst/>
        </a:prstGeom>
        <a:solidFill>
          <a:srgbClr val="E1471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No HBV vaccination</a:t>
          </a:r>
        </a:p>
      </dsp:txBody>
      <dsp:txXfrm>
        <a:off x="3407619" y="3190040"/>
        <a:ext cx="2063647" cy="1238188"/>
      </dsp:txXfrm>
    </dsp:sp>
    <dsp:sp modelId="{AA41802A-032C-4BD1-B2D5-2CD1BE68E18D}">
      <dsp:nvSpPr>
        <dsp:cNvPr id="0" name=""/>
        <dsp:cNvSpPr/>
      </dsp:nvSpPr>
      <dsp:spPr>
        <a:xfrm>
          <a:off x="5677632" y="3190040"/>
          <a:ext cx="2063647" cy="1238188"/>
        </a:xfrm>
        <a:prstGeom prst="rect">
          <a:avLst/>
        </a:prstGeom>
        <a:solidFill>
          <a:srgbClr val="E1471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Mother to baby</a:t>
          </a:r>
        </a:p>
      </dsp:txBody>
      <dsp:txXfrm>
        <a:off x="5677632" y="3190040"/>
        <a:ext cx="2063647" cy="12381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E801BF-506C-420D-BD69-3EA3B37E3464}">
      <dsp:nvSpPr>
        <dsp:cNvPr id="0" name=""/>
        <dsp:cNvSpPr/>
      </dsp:nvSpPr>
      <dsp:spPr>
        <a:xfrm>
          <a:off x="2191512" y="438787"/>
          <a:ext cx="286007" cy="91440"/>
        </a:xfrm>
        <a:custGeom>
          <a:avLst/>
          <a:gdLst/>
          <a:ahLst/>
          <a:cxnLst/>
          <a:rect l="0" t="0" r="0" b="0"/>
          <a:pathLst>
            <a:path>
              <a:moveTo>
                <a:pt x="0" y="45720"/>
              </a:moveTo>
              <a:lnTo>
                <a:pt x="286007" y="45720"/>
              </a:lnTo>
            </a:path>
          </a:pathLst>
        </a:custGeom>
        <a:noFill/>
        <a:ln w="9525" cap="flat" cmpd="sng" algn="ctr">
          <a:solidFill>
            <a:schemeClr val="bg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326600" y="482923"/>
        <a:ext cx="15830" cy="3169"/>
      </dsp:txXfrm>
    </dsp:sp>
    <dsp:sp modelId="{5B451E75-BC6A-4047-AA4F-0D77CB5C94CB}">
      <dsp:nvSpPr>
        <dsp:cNvPr id="0" name=""/>
        <dsp:cNvSpPr/>
      </dsp:nvSpPr>
      <dsp:spPr>
        <a:xfrm>
          <a:off x="508781" y="2485"/>
          <a:ext cx="1684530" cy="964045"/>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Yr 3</a:t>
          </a:r>
        </a:p>
        <a:p>
          <a:pPr marL="171450" lvl="1" indent="-171450" algn="l" defTabSz="711200">
            <a:lnSpc>
              <a:spcPct val="90000"/>
            </a:lnSpc>
            <a:spcBef>
              <a:spcPct val="0"/>
            </a:spcBef>
            <a:spcAft>
              <a:spcPct val="15000"/>
            </a:spcAft>
            <a:buFont typeface="Wingdings" pitchFamily="2" charset="2"/>
            <a:buChar char="§"/>
          </a:pPr>
          <a:r>
            <a:rPr lang="en-US" sz="1600" kern="1200" dirty="0">
              <a:solidFill>
                <a:schemeClr val="tx1"/>
              </a:solidFill>
            </a:rPr>
            <a:t>2 virologic responders</a:t>
          </a:r>
        </a:p>
      </dsp:txBody>
      <dsp:txXfrm>
        <a:off x="508781" y="2485"/>
        <a:ext cx="1684530" cy="964045"/>
      </dsp:txXfrm>
    </dsp:sp>
    <dsp:sp modelId="{A27AEC95-8B14-4778-AE44-8E7B3FE9C13B}">
      <dsp:nvSpPr>
        <dsp:cNvPr id="0" name=""/>
        <dsp:cNvSpPr/>
      </dsp:nvSpPr>
      <dsp:spPr>
        <a:xfrm>
          <a:off x="1351046" y="964730"/>
          <a:ext cx="2001138" cy="286007"/>
        </a:xfrm>
        <a:custGeom>
          <a:avLst/>
          <a:gdLst/>
          <a:ahLst/>
          <a:cxnLst/>
          <a:rect l="0" t="0" r="0" b="0"/>
          <a:pathLst>
            <a:path>
              <a:moveTo>
                <a:pt x="2001138" y="0"/>
              </a:moveTo>
              <a:lnTo>
                <a:pt x="2001138" y="160103"/>
              </a:lnTo>
              <a:lnTo>
                <a:pt x="0" y="160103"/>
              </a:lnTo>
              <a:lnTo>
                <a:pt x="0" y="286007"/>
              </a:lnTo>
            </a:path>
          </a:pathLst>
        </a:custGeom>
        <a:noFill/>
        <a:ln w="9525" cap="flat" cmpd="sng" algn="ctr">
          <a:solidFill>
            <a:schemeClr val="bg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bg1"/>
            </a:solidFill>
          </a:endParaRPr>
        </a:p>
      </dsp:txBody>
      <dsp:txXfrm>
        <a:off x="2300965" y="1106149"/>
        <a:ext cx="101301" cy="3169"/>
      </dsp:txXfrm>
    </dsp:sp>
    <dsp:sp modelId="{F2F9D5AF-C34F-4F92-A516-0A5959552DD3}">
      <dsp:nvSpPr>
        <dsp:cNvPr id="0" name=""/>
        <dsp:cNvSpPr/>
      </dsp:nvSpPr>
      <dsp:spPr>
        <a:xfrm>
          <a:off x="2509919" y="2485"/>
          <a:ext cx="1684530" cy="964045"/>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l" defTabSz="711200">
            <a:lnSpc>
              <a:spcPct val="90000"/>
            </a:lnSpc>
            <a:spcBef>
              <a:spcPct val="0"/>
            </a:spcBef>
            <a:spcAft>
              <a:spcPct val="35000"/>
            </a:spcAft>
            <a:buNone/>
          </a:pPr>
          <a:r>
            <a:rPr lang="en-US" sz="1600" b="1" kern="1200" dirty="0"/>
            <a:t>Yr 5</a:t>
          </a:r>
        </a:p>
        <a:p>
          <a:pPr marL="171450" lvl="1" indent="-171450" algn="l" defTabSz="711200">
            <a:lnSpc>
              <a:spcPct val="90000"/>
            </a:lnSpc>
            <a:spcBef>
              <a:spcPct val="0"/>
            </a:spcBef>
            <a:spcAft>
              <a:spcPct val="15000"/>
            </a:spcAft>
            <a:buFont typeface="Wingdings" pitchFamily="2" charset="2"/>
            <a:buChar char="§"/>
          </a:pPr>
          <a:r>
            <a:rPr lang="en-US" sz="1600" kern="1200" dirty="0"/>
            <a:t>5 virologic responders</a:t>
          </a:r>
        </a:p>
      </dsp:txBody>
      <dsp:txXfrm>
        <a:off x="2509919" y="2485"/>
        <a:ext cx="1684530" cy="964045"/>
      </dsp:txXfrm>
    </dsp:sp>
    <dsp:sp modelId="{DA40093C-6FC0-491D-BD46-DB9A43F13236}">
      <dsp:nvSpPr>
        <dsp:cNvPr id="0" name=""/>
        <dsp:cNvSpPr/>
      </dsp:nvSpPr>
      <dsp:spPr>
        <a:xfrm>
          <a:off x="2191512" y="1719440"/>
          <a:ext cx="286007" cy="91440"/>
        </a:xfrm>
        <a:custGeom>
          <a:avLst/>
          <a:gdLst/>
          <a:ahLst/>
          <a:cxnLst/>
          <a:rect l="0" t="0" r="0" b="0"/>
          <a:pathLst>
            <a:path>
              <a:moveTo>
                <a:pt x="0" y="45720"/>
              </a:moveTo>
              <a:lnTo>
                <a:pt x="286007" y="45720"/>
              </a:lnTo>
            </a:path>
          </a:pathLst>
        </a:custGeom>
        <a:noFill/>
        <a:ln w="9525" cap="flat" cmpd="sng" algn="ctr">
          <a:solidFill>
            <a:schemeClr val="bg1"/>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326600" y="1763575"/>
        <a:ext cx="15830" cy="3169"/>
      </dsp:txXfrm>
    </dsp:sp>
    <dsp:sp modelId="{2914BB18-AE88-4540-950A-3F93F9911252}">
      <dsp:nvSpPr>
        <dsp:cNvPr id="0" name=""/>
        <dsp:cNvSpPr/>
      </dsp:nvSpPr>
      <dsp:spPr>
        <a:xfrm>
          <a:off x="508781" y="1283137"/>
          <a:ext cx="1684530" cy="964045"/>
        </a:xfrm>
        <a:prstGeom prst="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l" defTabSz="711200">
            <a:lnSpc>
              <a:spcPct val="90000"/>
            </a:lnSpc>
            <a:spcBef>
              <a:spcPct val="0"/>
            </a:spcBef>
            <a:spcAft>
              <a:spcPct val="35000"/>
            </a:spcAft>
            <a:buNone/>
          </a:pPr>
          <a:r>
            <a:rPr lang="en-US" sz="1600" b="1" kern="1200" dirty="0"/>
            <a:t>Yr 8</a:t>
          </a:r>
        </a:p>
        <a:p>
          <a:pPr marL="171450" lvl="1" indent="-171450" algn="l" defTabSz="711200">
            <a:lnSpc>
              <a:spcPct val="90000"/>
            </a:lnSpc>
            <a:spcBef>
              <a:spcPct val="0"/>
            </a:spcBef>
            <a:spcAft>
              <a:spcPct val="15000"/>
            </a:spcAft>
            <a:buFont typeface="Wingdings" pitchFamily="2" charset="2"/>
            <a:buChar char="§"/>
          </a:pPr>
          <a:r>
            <a:rPr lang="en-US" sz="1600" kern="1200" dirty="0"/>
            <a:t>6 virologic responders</a:t>
          </a:r>
        </a:p>
      </dsp:txBody>
      <dsp:txXfrm>
        <a:off x="508781" y="1283137"/>
        <a:ext cx="1684530" cy="964045"/>
      </dsp:txXfrm>
    </dsp:sp>
    <dsp:sp modelId="{379C9531-0E27-4121-AD80-CA05A6EEAB38}">
      <dsp:nvSpPr>
        <dsp:cNvPr id="0" name=""/>
        <dsp:cNvSpPr/>
      </dsp:nvSpPr>
      <dsp:spPr>
        <a:xfrm>
          <a:off x="2509919" y="1283137"/>
          <a:ext cx="1684530" cy="964045"/>
        </a:xfrm>
        <a:prstGeom prst="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l" defTabSz="711200">
            <a:lnSpc>
              <a:spcPct val="90000"/>
            </a:lnSpc>
            <a:spcBef>
              <a:spcPct val="0"/>
            </a:spcBef>
            <a:spcAft>
              <a:spcPct val="35000"/>
            </a:spcAft>
            <a:buNone/>
          </a:pPr>
          <a:r>
            <a:rPr lang="en-US" sz="1600" b="1" kern="1200" dirty="0"/>
            <a:t>Yr 12</a:t>
          </a:r>
        </a:p>
        <a:p>
          <a:pPr marL="171450" lvl="1" indent="-171450" algn="l" defTabSz="711200">
            <a:lnSpc>
              <a:spcPct val="90000"/>
            </a:lnSpc>
            <a:spcBef>
              <a:spcPct val="0"/>
            </a:spcBef>
            <a:spcAft>
              <a:spcPct val="15000"/>
            </a:spcAft>
            <a:buFont typeface="Wingdings" pitchFamily="2" charset="2"/>
            <a:buChar char="§"/>
          </a:pPr>
          <a:r>
            <a:rPr lang="en-US" sz="1600" kern="1200" dirty="0"/>
            <a:t>7 virologic responders</a:t>
          </a:r>
        </a:p>
      </dsp:txBody>
      <dsp:txXfrm>
        <a:off x="2509919" y="1283137"/>
        <a:ext cx="1684530" cy="96404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AD0126-6F2B-6A45-A2BB-00BECAEA7387}" type="datetimeFigureOut">
              <a:rPr lang="en-US" smtClean="0"/>
              <a:t>11/17/2022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84B2F-F77E-5A47-AEA1-5E32156EB6E4}" type="slidenum">
              <a:rPr lang="en-US" smtClean="0"/>
              <a:t>‹#›</a:t>
            </a:fld>
            <a:endParaRPr lang="en-US"/>
          </a:p>
        </p:txBody>
      </p:sp>
    </p:spTree>
    <p:extLst>
      <p:ext uri="{BB962C8B-B14F-4D97-AF65-F5344CB8AC3E}">
        <p14:creationId xmlns:p14="http://schemas.microsoft.com/office/powerpoint/2010/main" val="3519068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45451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4</a:t>
            </a:fld>
            <a:endParaRPr lang="en-US" altLang="en-US"/>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HBV, hepatitis B virus; HDV, hepatitis delta virus.</a:t>
            </a:r>
          </a:p>
        </p:txBody>
      </p:sp>
      <p:sp>
        <p:nvSpPr>
          <p:cNvPr id="4" name="Slide Number Placeholder 3"/>
          <p:cNvSpPr>
            <a:spLocks noGrp="1"/>
          </p:cNvSpPr>
          <p:nvPr>
            <p:ph type="sldNum" sz="quarter" idx="5"/>
          </p:nvPr>
        </p:nvSpPr>
        <p:spPr/>
        <p:txBody>
          <a:bodyPr/>
          <a:lstStyle/>
          <a:p>
            <a:fld id="{80484B2F-F77E-5A47-AEA1-5E32156EB6E4}" type="slidenum">
              <a:rPr lang="en-US" smtClean="0"/>
              <a:t>5</a:t>
            </a:fld>
            <a:endParaRPr lang="en-US"/>
          </a:p>
        </p:txBody>
      </p:sp>
    </p:spTree>
    <p:extLst>
      <p:ext uri="{BB962C8B-B14F-4D97-AF65-F5344CB8AC3E}">
        <p14:creationId xmlns:p14="http://schemas.microsoft.com/office/powerpoint/2010/main" val="3782080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AASLD, American Association for the Study of Liver Diseases; ALT, alanine aminotransferase; AST, aspartate aminotransferase;  ESRD, end stage renal disease; HBsAg, hepatitis B surface antigen; HBV, hepatitis B virus; IDU, injection drug user; MSM, men who have sex with men.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84B2F-F77E-5A47-AEA1-5E32156EB6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8069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effectLst/>
                <a:latin typeface="Segoe UI" panose="020B0502040204020203" pitchFamily="34" charset="0"/>
              </a:rPr>
              <a:t>ACIP, Advisory Committee on Immunization Practices; anti-HBs, hepatitis B surface antibody; anti-HBc, Hepatitis B core antibody; </a:t>
            </a:r>
            <a:r>
              <a:rPr lang="en-US" i="1" dirty="0"/>
              <a:t>HBV, hepatitis B virus; HBsAg, </a:t>
            </a:r>
            <a:r>
              <a:rPr lang="en-US" sz="1800" i="1" dirty="0">
                <a:effectLst/>
                <a:latin typeface="Segoe UI" panose="020B0502040204020203" pitchFamily="34" charset="0"/>
              </a:rPr>
              <a:t>hepatitis B surface antigen; IgM anti-HBc, IgM antibody to hepatitis B core antigen; total anti-HBc, total hepatitis B core antibody.</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84B2F-F77E-5A47-AEA1-5E32156EB6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9754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AASLD, American Association for the Study of Liver Diseases; ALT, alanine aminotransferase; AST, aspartate aminotransferase; HBsAg, hepatitis B surface antigen; HBV DNA, hepatitis B virus deoxyribonucleic acid; HCV, hepatitis C virus; HDV, hepatitis delta virus; MSM, men who have sex with men.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84B2F-F77E-5A47-AEA1-5E32156EB6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4683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t>HBsAg: </a:t>
            </a:r>
            <a:r>
              <a:rPr lang="en-US" sz="1200" i="1" dirty="0"/>
              <a:t>hepatitis B surface antigen; HBV, hepatitis B virus; </a:t>
            </a:r>
            <a:r>
              <a:rPr lang="en-GB" sz="1200" i="1" dirty="0"/>
              <a:t>HDV: hepatitis delta virus.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208251-CC48-4A14-9ED0-2AF4060DFDD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365955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HBV, hepatitis B virus; HCC, hepatocellular carcinoma; HCV, hepatitis C virus; HDV, hepatitis delta virus; HIV, human immunodeficiency virus.</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84B2F-F77E-5A47-AEA1-5E32156EB6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5299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HBV, hepatitis B virus; HDV, hepatitis delta virus.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84B2F-F77E-5A47-AEA1-5E32156EB6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9912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HBV, hepatitis B virus; HCC, hepatocellular carcinoma; HDV, hepatitis delta virus.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84B2F-F77E-5A47-AEA1-5E32156EB6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6401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0" dirty="0">
                <a:solidFill>
                  <a:srgbClr val="455560"/>
                </a:solidFill>
                <a:cs typeface="ＭＳ Ｐゴシック" charset="0"/>
              </a:rPr>
              <a:t>AASLD, American Association for the Study of Liver Diseases; </a:t>
            </a:r>
            <a:r>
              <a:rPr lang="en-US" i="1" dirty="0"/>
              <a:t>ALT, alanine aminotransferase; </a:t>
            </a:r>
            <a:r>
              <a:rPr lang="en-US" sz="1200" i="1" kern="0" dirty="0">
                <a:solidFill>
                  <a:srgbClr val="455560"/>
                </a:solidFill>
                <a:cs typeface="ＭＳ Ｐゴシック" charset="0"/>
              </a:rPr>
              <a:t>anti-HDV, hepatitis delta antibody; APASL, Asian Pacific Association for the Study of the Liver; EASL, European Association for the Study of the Liver; HBV, hepatitis B virus; </a:t>
            </a:r>
            <a:r>
              <a:rPr lang="en-US" sz="1200" i="1" kern="0" dirty="0" err="1">
                <a:solidFill>
                  <a:srgbClr val="455560"/>
                </a:solidFill>
                <a:cs typeface="ＭＳ Ｐゴシック" charset="0"/>
              </a:rPr>
              <a:t>HDAg</a:t>
            </a:r>
            <a:r>
              <a:rPr lang="en-US" sz="1200" i="1" kern="0" dirty="0">
                <a:solidFill>
                  <a:srgbClr val="455560"/>
                </a:solidFill>
                <a:cs typeface="ＭＳ Ｐゴシック" charset="0"/>
              </a:rPr>
              <a:t>, hepatitis delta antigen; HDV, hepatitis delta virus; HDV RNA, hepatitis delta virus ribonucleic acid.</a:t>
            </a:r>
            <a:endParaRPr lang="de-DE" sz="1200" i="1" kern="0" dirty="0">
              <a:solidFill>
                <a:srgbClr val="455560"/>
              </a:solidFill>
              <a:cs typeface="ＭＳ Ｐゴシック"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84B2F-F77E-5A47-AEA1-5E32156EB6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31659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noProof="0" dirty="0">
                <a:cs typeface="ＭＳ Ｐゴシック" charset="0"/>
              </a:rPr>
              <a:t>ALT, alanine aminotransferase; anti-HDV, </a:t>
            </a:r>
            <a:r>
              <a:rPr lang="en-US" sz="1200" i="1" dirty="0">
                <a:effectLst/>
                <a:latin typeface="Arial" panose="020B0604020202020204" pitchFamily="34" charset="0"/>
                <a:ea typeface="Times New Roman" panose="02020603050405020304" pitchFamily="18" charset="0"/>
                <a:cs typeface="Arial" panose="020B0604020202020204" pitchFamily="34" charset="0"/>
              </a:rPr>
              <a:t>APRI, AST to platelet ratio index; FIB-4, Fibrosis-4</a:t>
            </a:r>
            <a:r>
              <a:rPr lang="en-US" sz="1200" i="1" noProof="0" dirty="0">
                <a:effectLst/>
                <a:latin typeface="Arial" panose="020B0604020202020204" pitchFamily="34" charset="0"/>
                <a:ea typeface="Times New Roman" panose="02020603050405020304" pitchFamily="18" charset="0"/>
                <a:cs typeface="+mn-cs"/>
              </a:rPr>
              <a:t>; </a:t>
            </a:r>
            <a:r>
              <a:rPr lang="en-US" i="1" noProof="0" dirty="0">
                <a:cs typeface="ＭＳ Ｐゴシック" charset="0"/>
              </a:rPr>
              <a:t>hepatitis delta antibody; HBV, hepatitis B virus; HBsAg, hepatitis B surface antigen; HDV, hepatitis delta virus</a:t>
            </a:r>
            <a:r>
              <a:rPr lang="en-US" sz="1200" i="1" kern="0" dirty="0">
                <a:solidFill>
                  <a:srgbClr val="455560"/>
                </a:solidFill>
                <a:cs typeface="ＭＳ Ｐゴシック" charset="0"/>
              </a:rPr>
              <a:t>; HDV RNA, hepatitis delta virus ribonucleic acid.</a:t>
            </a:r>
            <a:endParaRPr lang="de-DE" sz="1200" i="1" kern="0" dirty="0">
              <a:solidFill>
                <a:srgbClr val="455560"/>
              </a:solidFill>
              <a:cs typeface="ＭＳ Ｐゴシック" charset="0"/>
            </a:endParaRPr>
          </a:p>
          <a:p>
            <a:endParaRPr lang="en-US" i="1"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C9537A-3FD3-497A-B001-CDBAFC0F6B9F}"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0810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HBsAg, hepatitis B surface antigen; </a:t>
            </a:r>
            <a:r>
              <a:rPr lang="en-US" sz="1200" i="1" kern="0" dirty="0">
                <a:solidFill>
                  <a:srgbClr val="455560"/>
                </a:solidFill>
                <a:cs typeface="ＭＳ Ｐゴシック" charset="0"/>
              </a:rPr>
              <a:t>HDV, hepatitis delta virus; HDV RNA, hepatitis delta virus ribonucleic acid; </a:t>
            </a:r>
            <a:r>
              <a:rPr lang="en-US" i="1" dirty="0" err="1">
                <a:latin typeface="+mn-lt"/>
              </a:rPr>
              <a:t>pegIFN</a:t>
            </a:r>
            <a:r>
              <a:rPr lang="en-US" i="1" dirty="0">
                <a:latin typeface="+mn-lt"/>
              </a:rPr>
              <a:t>, peginterferon.</a:t>
            </a:r>
            <a:endParaRPr lang="en-US"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84B2F-F77E-5A47-AEA1-5E32156EB6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2921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HBsAg, hepatitis B surface antigen; </a:t>
            </a:r>
            <a:r>
              <a:rPr lang="en-US" sz="1200" i="1" kern="0" dirty="0">
                <a:solidFill>
                  <a:srgbClr val="455560"/>
                </a:solidFill>
                <a:cs typeface="ＭＳ Ｐゴシック" charset="0"/>
              </a:rPr>
              <a:t>HDV, hepatitis delta virus; HDV RNA, hepatitis delta virus ribonucleic acid; </a:t>
            </a:r>
            <a:r>
              <a:rPr lang="en-US" i="1" dirty="0" err="1">
                <a:latin typeface="+mn-lt"/>
              </a:rPr>
              <a:t>pegIFN</a:t>
            </a:r>
            <a:r>
              <a:rPr lang="en-US" i="1" dirty="0">
                <a:latin typeface="+mn-lt"/>
              </a:rPr>
              <a:t>, peginterferon.</a:t>
            </a:r>
            <a:endParaRPr lang="en-US" dirty="0"/>
          </a:p>
          <a:p>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84B2F-F77E-5A47-AEA1-5E32156EB6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0798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latin typeface="Arial" panose="020B0604020202020204" pitchFamily="34" charset="0"/>
                <a:cs typeface="Arial" panose="020B0604020202020204" pitchFamily="34" charset="0"/>
              </a:rPr>
              <a:t>HBsAg, hepatitis B surface antigen; HDV, hepatitis delta virus;</a:t>
            </a:r>
            <a:r>
              <a:rPr lang="en-US" b="0" i="1" dirty="0">
                <a:solidFill>
                  <a:srgbClr val="4D5156"/>
                </a:solidFill>
                <a:effectLst/>
                <a:latin typeface="Arial" panose="020B0604020202020204" pitchFamily="34" charset="0"/>
                <a:cs typeface="Arial" panose="020B0604020202020204" pitchFamily="34" charset="0"/>
              </a:rPr>
              <a:t> </a:t>
            </a:r>
            <a:r>
              <a:rPr lang="en-US" b="0" i="1" dirty="0">
                <a:latin typeface="Arial" panose="020B0604020202020204" pitchFamily="34" charset="0"/>
                <a:cs typeface="Arial" panose="020B0604020202020204" pitchFamily="34" charset="0"/>
              </a:rPr>
              <a:t>L-HDAg, large-form hepatitis delta antigen</a:t>
            </a:r>
            <a:r>
              <a:rPr lang="en-US" b="0" i="1" dirty="0">
                <a:solidFill>
                  <a:srgbClr val="4D5156"/>
                </a:solidFill>
                <a:effectLst/>
                <a:latin typeface="Arial" panose="020B0604020202020204" pitchFamily="34" charset="0"/>
                <a:cs typeface="Arial" panose="020B0604020202020204" pitchFamily="34" charset="0"/>
              </a:rPr>
              <a:t>; NAP, nucleic acid polymer; NTCP, sodium taurocholate cotransporting polypeptide; </a:t>
            </a:r>
            <a:r>
              <a:rPr lang="en-US" b="0" i="1" dirty="0">
                <a:latin typeface="Arial" panose="020B0604020202020204" pitchFamily="34" charset="0"/>
                <a:cs typeface="Arial" panose="020B0604020202020204" pitchFamily="34" charset="0"/>
              </a:rPr>
              <a:t>pegIFN, pegylated interferon; S-HDAg, small-form hepatitis delta antigen.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6394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err="1">
                <a:latin typeface="+mn-lt"/>
              </a:rPr>
              <a:t>pegIFN</a:t>
            </a:r>
            <a:r>
              <a:rPr lang="en-US" i="1" dirty="0">
                <a:latin typeface="+mn-lt"/>
              </a:rPr>
              <a:t>, peginterferon.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84B2F-F77E-5A47-AEA1-5E32156EB6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81224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HDV, hepatitis D virus; </a:t>
            </a:r>
            <a:r>
              <a:rPr lang="en-US" sz="1200" i="1" kern="0" dirty="0">
                <a:solidFill>
                  <a:srgbClr val="455560"/>
                </a:solidFill>
                <a:cs typeface="ＭＳ Ｐゴシック" charset="0"/>
              </a:rPr>
              <a:t>HDV RNA, hepatitis delta virus ribonucleic acid; ULN, upper limit of normal.</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84B2F-F77E-5A47-AEA1-5E32156EB6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02300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latin typeface="+mn-lt"/>
              </a:rPr>
              <a:t>ALT, alanine aminotransferase; cATU, cohort temporary authorization for use (</a:t>
            </a:r>
            <a:r>
              <a:rPr lang="en-US" b="0" i="1" dirty="0">
                <a:solidFill>
                  <a:srgbClr val="202124"/>
                </a:solidFill>
                <a:effectLst/>
                <a:latin typeface="+mn-lt"/>
              </a:rPr>
              <a:t>Autorisation Temporaire d’Utilisation)</a:t>
            </a:r>
            <a:r>
              <a:rPr lang="en-US" i="1" dirty="0">
                <a:latin typeface="+mn-lt"/>
              </a:rPr>
              <a:t>; HDV, hepatitis delta virus; pegIFN, peginterferon; SC, subcutaneous; ULN, upper limit of normal.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630495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latin typeface="+mn-lt"/>
              </a:rPr>
              <a:t>ALT, alanine aminotransferase; BLV, bulevirtide; HDV, hepatitis delta virus; pegIFN, peginterferon.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749349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latin typeface="+mn-lt"/>
              </a:rPr>
              <a:t>ALT, alanine aminotransferase; BLV, bulevirtide; HDV, hepatitis delta virus; IFN, interferon.</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84B2F-F77E-5A47-AEA1-5E32156EB6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949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BLQ, below the lower limit of quantification; HDV, hepatitis delta virus; LON, lonafarnib; </a:t>
            </a:r>
            <a:r>
              <a:rPr lang="en-US" i="1" dirty="0">
                <a:latin typeface="+mn-lt"/>
              </a:rPr>
              <a:t>pegIFN, pegylated interferon; </a:t>
            </a:r>
            <a:r>
              <a:rPr lang="en-US" i="1" dirty="0"/>
              <a:t>RTV, ritonavir.</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522369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Anti-HDV, hepatitis delta virus antibody; HBsAg, hepatitis B surface antigen; HBV, hepatitis B virus; HCC, hepatocellular carcinoma; HDV, hepatitis delta virus; HDV PCR, hepatitis delta virus polymerase chain reaction; </a:t>
            </a:r>
            <a:r>
              <a:rPr lang="en-US" sz="1200" i="1" kern="0" dirty="0">
                <a:solidFill>
                  <a:srgbClr val="455560"/>
                </a:solidFill>
                <a:cs typeface="ＭＳ Ｐゴシック" charset="0"/>
              </a:rPr>
              <a:t>HDV RNA, hepatitis delta virus ribonucleic acid; </a:t>
            </a:r>
            <a:r>
              <a:rPr lang="en-US" i="1" dirty="0" err="1">
                <a:latin typeface="+mn-lt"/>
              </a:rPr>
              <a:t>pegIFN</a:t>
            </a:r>
            <a:r>
              <a:rPr lang="en-US" i="1" dirty="0">
                <a:latin typeface="+mn-lt"/>
              </a:rPr>
              <a:t>, pegylated interferon.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484B2F-F77E-5A47-AEA1-5E32156EB6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97966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28</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i="1" dirty="0">
                <a:latin typeface="Arial" panose="020B0604020202020204" pitchFamily="34" charset="0"/>
              </a:rPr>
              <a:t>HDV, hepatitis </a:t>
            </a:r>
            <a:r>
              <a:rPr lang="en-GB" altLang="en-US" i="1">
                <a:latin typeface="Arial" panose="020B0604020202020204" pitchFamily="34" charset="0"/>
              </a:rPr>
              <a:t>delta virus.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583026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7465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95270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9496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3494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91951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5447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71905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61660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84504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0838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303349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56808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E52DD9F-231B-4765-86DF-9E4C70DB1F92}"/>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24FBAB4D-0880-4113-9C0D-11A1151A1869}"/>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5" name="Picture 24">
            <a:extLst>
              <a:ext uri="{FF2B5EF4-FFF2-40B4-BE49-F238E27FC236}">
                <a16:creationId xmlns:a16="http://schemas.microsoft.com/office/drawing/2014/main" id="{2853E47B-8154-4E91-9DDA-E7CAFA52ED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2" name="Straight Connector 21">
            <a:extLst>
              <a:ext uri="{FF2B5EF4-FFF2-40B4-BE49-F238E27FC236}">
                <a16:creationId xmlns:a16="http://schemas.microsoft.com/office/drawing/2014/main" id="{8A8A7259-2AAE-4F41-9A71-C5C72B7D69DC}"/>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6" name="Picture 9" descr="CCO_HEP_RGB.jpg">
            <a:extLst>
              <a:ext uri="{FF2B5EF4-FFF2-40B4-BE49-F238E27FC236}">
                <a16:creationId xmlns:a16="http://schemas.microsoft.com/office/drawing/2014/main" id="{01852704-DA53-4E1E-A3A7-A0697B052145}"/>
              </a:ext>
            </a:extLst>
          </p:cNvPr>
          <p:cNvPicPr>
            <a:picLocks noChangeAspect="1"/>
          </p:cNvPicPr>
          <p:nvPr userDrawn="1"/>
        </p:nvPicPr>
        <p:blipFill>
          <a:blip r:embed="rId3">
            <a:extLst>
              <a:ext uri="{28A0092B-C50C-407E-A947-70E740481C1C}">
                <a14:useLocalDpi xmlns:a14="http://schemas.microsoft.com/office/drawing/2010/main" val="0"/>
              </a:ext>
            </a:extLst>
          </a:blip>
          <a:srcRect t="48615"/>
          <a:stretch>
            <a:fillRect/>
          </a:stretch>
        </p:blipFill>
        <p:spPr bwMode="auto">
          <a:xfrm>
            <a:off x="8140700" y="5930900"/>
            <a:ext cx="368617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858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201701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9EB91F2-D0BD-480B-AADA-78C2658541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A890B2B0-5EA8-4F11-809B-189B7105E283}"/>
              </a:ext>
            </a:extLst>
          </p:cNvPr>
          <p:cNvCxnSpPr/>
          <p:nvPr userDrawn="1"/>
        </p:nvCxnSpPr>
        <p:spPr>
          <a:xfrm>
            <a:off x="1" y="6589713"/>
            <a:ext cx="12192000" cy="0"/>
          </a:xfrm>
          <a:prstGeom prst="line">
            <a:avLst/>
          </a:prstGeom>
          <a:ln w="19050">
            <a:solidFill>
              <a:srgbClr val="00853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51620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87331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7244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0485256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57491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A12D99C-CF53-4903-8E65-D5A1413FCF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00853F"/>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5" name="Picture 9" descr="CCO_HEP_RGB.jpg">
            <a:extLst>
              <a:ext uri="{FF2B5EF4-FFF2-40B4-BE49-F238E27FC236}">
                <a16:creationId xmlns:a16="http://schemas.microsoft.com/office/drawing/2014/main" id="{B61C0BE3-2B0D-4468-B8B7-836BF79809C3}"/>
              </a:ext>
            </a:extLst>
          </p:cNvPr>
          <p:cNvPicPr>
            <a:picLocks noChangeAspect="1"/>
          </p:cNvPicPr>
          <p:nvPr userDrawn="1"/>
        </p:nvPicPr>
        <p:blipFill>
          <a:blip r:embed="rId3">
            <a:extLst>
              <a:ext uri="{28A0092B-C50C-407E-A947-70E740481C1C}">
                <a14:useLocalDpi xmlns:a14="http://schemas.microsoft.com/office/drawing/2010/main" val="0"/>
              </a:ext>
            </a:extLst>
          </a:blip>
          <a:srcRect t="48615"/>
          <a:stretch>
            <a:fillRect/>
          </a:stretch>
        </p:blipFill>
        <p:spPr bwMode="auto">
          <a:xfrm>
            <a:off x="8140700" y="5930900"/>
            <a:ext cx="368617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8042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373788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theme" Target="../theme/theme2.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483471"/>
      </p:ext>
    </p:extLst>
  </p:cSld>
  <p:clrMap bg1="dk2" tx1="lt1" bg2="dk1"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6B5B1E8D-4769-4B1C-A30F-94F399EA1CE7}"/>
              </a:ext>
            </a:extLst>
          </p:cNvPr>
          <p:cNvCxnSpPr/>
          <p:nvPr userDrawn="1"/>
        </p:nvCxnSpPr>
        <p:spPr>
          <a:xfrm>
            <a:off x="1" y="6745288"/>
            <a:ext cx="12192000" cy="0"/>
          </a:xfrm>
          <a:prstGeom prst="line">
            <a:avLst/>
          </a:prstGeom>
          <a:ln w="19050">
            <a:solidFill>
              <a:srgbClr val="00853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3612281"/>
      </p:ext>
    </p:extLst>
  </p:cSld>
  <p:clrMap bg1="dk2" tx1="lt1" bg2="dk1" tx2="lt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dirty="0"/>
              <a:t>Hepatitis Delta in Focus: </a:t>
            </a:r>
            <a:br>
              <a:rPr lang="en-US" dirty="0"/>
            </a:br>
            <a:r>
              <a:rPr lang="en-US" dirty="0"/>
              <a:t>A Foundational Overview of HDV</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86024"/>
            <a:ext cx="5464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Arial" panose="020B0604020202020204" pitchFamily="34" charset="0"/>
              </a:rPr>
              <a:t>Supported by educational grants from Gilead Sciences, Inc. and </a:t>
            </a:r>
            <a:br>
              <a:rPr kumimoji="0" lang="en-US" sz="12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a:ea typeface="Times New Roman" panose="02020603050405020304" pitchFamily="18" charset="0"/>
                <a:cs typeface="Arial" panose="020B0604020202020204" pitchFamily="34" charset="0"/>
              </a:rPr>
              <a:t>Janssen Therapeutics, Division of Janssen Products, LP.</a:t>
            </a:r>
            <a:endParaRPr kumimoji="0" lang="en-US" sz="1200" b="0" i="0" u="none" strike="noStrike" kern="1200" cap="none" spc="0" normalizeH="0" baseline="0" noProof="0" dirty="0">
              <a:ln>
                <a:noFill/>
              </a:ln>
              <a:solidFill>
                <a:srgbClr val="000000"/>
              </a:solidFill>
              <a:effectLst/>
              <a:highlight>
                <a:srgbClr val="FFFF00"/>
              </a:highlight>
              <a:uLnTx/>
              <a:uFillTx/>
              <a:latin typeface="Calibri"/>
              <a:ea typeface="+mn-ea"/>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5"/>
                </a:rPr>
                <a:t>clinicaloptions.com</a:t>
              </a:r>
              <a:endParaRPr lang="en-US" altLang="en-US" sz="2000" b="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spcBef>
                <a:spcPts val="0"/>
              </a:spcBef>
              <a:spcAft>
                <a:spcPts val="0"/>
              </a:spcAft>
              <a:buNone/>
            </a:pPr>
            <a:r>
              <a:rPr lang="en-US" altLang="en-US" b="1" dirty="0">
                <a:solidFill>
                  <a:srgbClr val="E1471D"/>
                </a:solidFill>
              </a:rPr>
              <a:t>Nancy Reau, MD</a:t>
            </a:r>
          </a:p>
          <a:p>
            <a:pPr marL="0" indent="0">
              <a:spcBef>
                <a:spcPts val="0"/>
              </a:spcBef>
              <a:spcAft>
                <a:spcPts val="0"/>
              </a:spcAft>
              <a:buNone/>
            </a:pPr>
            <a:r>
              <a:rPr lang="en-US" sz="2600" i="1" dirty="0"/>
              <a:t>Professor of Medicine</a:t>
            </a:r>
            <a:r>
              <a:rPr lang="en-US" sz="2600" dirty="0"/>
              <a:t> </a:t>
            </a:r>
            <a:br>
              <a:rPr lang="en-US" sz="2600" dirty="0"/>
            </a:br>
            <a:r>
              <a:rPr lang="en-US" sz="2600" i="1" dirty="0"/>
              <a:t>Chief</a:t>
            </a:r>
            <a:r>
              <a:rPr lang="en-US" sz="2600" dirty="0"/>
              <a:t>, Section of Hepatology</a:t>
            </a:r>
          </a:p>
          <a:p>
            <a:pPr marL="0" indent="0">
              <a:spcBef>
                <a:spcPts val="0"/>
              </a:spcBef>
              <a:spcAft>
                <a:spcPts val="0"/>
              </a:spcAft>
              <a:buNone/>
            </a:pPr>
            <a:r>
              <a:rPr lang="en-US" sz="2600" i="1" dirty="0"/>
              <a:t>Associate Director</a:t>
            </a:r>
            <a:r>
              <a:rPr lang="en-US" sz="2600" dirty="0"/>
              <a:t>, Solid Organ Transplantation</a:t>
            </a:r>
          </a:p>
          <a:p>
            <a:pPr marL="0" indent="0">
              <a:spcBef>
                <a:spcPts val="0"/>
              </a:spcBef>
              <a:spcAft>
                <a:spcPts val="0"/>
              </a:spcAft>
              <a:buNone/>
            </a:pPr>
            <a:r>
              <a:rPr lang="en-US" sz="2600" i="1" dirty="0"/>
              <a:t>Richard B. Capps Chair of Hepatology</a:t>
            </a:r>
          </a:p>
          <a:p>
            <a:pPr marL="0" indent="0">
              <a:spcBef>
                <a:spcPts val="0"/>
              </a:spcBef>
              <a:spcAft>
                <a:spcPts val="0"/>
              </a:spcAft>
              <a:buNone/>
            </a:pPr>
            <a:r>
              <a:rPr lang="en-US" sz="2600" dirty="0"/>
              <a:t>Rush University Medical Center</a:t>
            </a:r>
          </a:p>
          <a:p>
            <a:pPr marL="0" indent="0">
              <a:spcBef>
                <a:spcPts val="0"/>
              </a:spcBef>
              <a:spcAft>
                <a:spcPts val="0"/>
              </a:spcAft>
              <a:buNone/>
            </a:pPr>
            <a:r>
              <a:rPr lang="en-US" sz="2600" dirty="0"/>
              <a:t>Chicago, Illinois</a:t>
            </a:r>
          </a:p>
          <a:p>
            <a:pPr marL="0" indent="0">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2600" b="1" dirty="0">
                <a:solidFill>
                  <a:srgbClr val="E1471D"/>
                </a:solidFill>
                <a:latin typeface="Calibri"/>
                <a:cs typeface="Calibri"/>
              </a:rPr>
              <a:t>Nancy Reau, MD: </a:t>
            </a:r>
            <a:r>
              <a:rPr lang="en-US" sz="2600" i="1" dirty="0">
                <a:effectLst/>
                <a:latin typeface="+mj-lt"/>
                <a:ea typeface="Times New Roman" panose="02020603050405020304" pitchFamily="18" charset="0"/>
              </a:rPr>
              <a:t>consultant/advisor:</a:t>
            </a:r>
            <a:r>
              <a:rPr lang="en-US" sz="2600" dirty="0">
                <a:effectLst/>
                <a:latin typeface="+mj-lt"/>
                <a:ea typeface="Times New Roman" panose="02020603050405020304" pitchFamily="18" charset="0"/>
              </a:rPr>
              <a:t> AbbVie, </a:t>
            </a:r>
            <a:r>
              <a:rPr lang="en-US" sz="2600" dirty="0" err="1">
                <a:effectLst/>
                <a:latin typeface="+mj-lt"/>
                <a:ea typeface="Times New Roman" panose="02020603050405020304" pitchFamily="18" charset="0"/>
              </a:rPr>
              <a:t>Antios</a:t>
            </a:r>
            <a:r>
              <a:rPr lang="en-US" sz="2600" dirty="0">
                <a:effectLst/>
                <a:latin typeface="+mj-lt"/>
                <a:ea typeface="Times New Roman" panose="02020603050405020304" pitchFamily="18" charset="0"/>
              </a:rPr>
              <a:t>, Arbutus, Gilead, Intercept, Salix; </a:t>
            </a:r>
            <a:r>
              <a:rPr lang="en-US" sz="2600" i="1" dirty="0">
                <a:effectLst/>
                <a:latin typeface="+mj-lt"/>
                <a:ea typeface="Times New Roman" panose="02020603050405020304" pitchFamily="18" charset="0"/>
              </a:rPr>
              <a:t>researcher:</a:t>
            </a:r>
            <a:r>
              <a:rPr lang="en-US" sz="2600" dirty="0">
                <a:effectLst/>
                <a:latin typeface="+mj-lt"/>
                <a:ea typeface="Times New Roman" panose="02020603050405020304" pitchFamily="18" charset="0"/>
              </a:rPr>
              <a:t> AbbVie, Gilead, Intercept.</a:t>
            </a:r>
            <a:endParaRPr lang="en-US" sz="2600" dirty="0">
              <a:latin typeface="+mj-lt"/>
              <a:cs typeface="Calibri"/>
            </a:endParaRPr>
          </a:p>
          <a:p>
            <a:pPr marL="0" indent="0">
              <a:buClr>
                <a:schemeClr val="accent6"/>
              </a:buClr>
              <a:buNone/>
              <a:defRPr/>
            </a:pPr>
            <a:endParaRPr lang="en-US" sz="2600" dirty="0"/>
          </a:p>
          <a:p>
            <a:pPr marL="0" indent="0">
              <a:buNone/>
            </a:pPr>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70170B-CAA5-1B93-2B45-37F49BB8F556}"/>
              </a:ext>
            </a:extLst>
          </p:cNvPr>
          <p:cNvSpPr>
            <a:spLocks noGrp="1"/>
          </p:cNvSpPr>
          <p:nvPr>
            <p:ph type="title"/>
          </p:nvPr>
        </p:nvSpPr>
        <p:spPr/>
        <p:txBody>
          <a:bodyPr/>
          <a:lstStyle/>
          <a:p>
            <a:r>
              <a:rPr lang="en-US" dirty="0"/>
              <a:t>Screening for HBV and HDV</a:t>
            </a:r>
          </a:p>
        </p:txBody>
      </p:sp>
    </p:spTree>
    <p:extLst>
      <p:ext uri="{BB962C8B-B14F-4D97-AF65-F5344CB8AC3E}">
        <p14:creationId xmlns:p14="http://schemas.microsoft.com/office/powerpoint/2010/main" val="2483180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B0D41-BDA3-4A03-D90C-C711810636E2}"/>
              </a:ext>
            </a:extLst>
          </p:cNvPr>
          <p:cNvSpPr>
            <a:spLocks noGrp="1"/>
          </p:cNvSpPr>
          <p:nvPr>
            <p:ph type="title"/>
          </p:nvPr>
        </p:nvSpPr>
        <p:spPr/>
        <p:txBody>
          <a:bodyPr/>
          <a:lstStyle/>
          <a:p>
            <a:r>
              <a:rPr lang="en-US" dirty="0">
                <a:solidFill>
                  <a:srgbClr val="455560"/>
                </a:solidFill>
                <a:latin typeface="+mj-lt"/>
                <a:cs typeface="+mj-cs"/>
              </a:rPr>
              <a:t>HBV Screening: AASLD and CDC Guidelines</a:t>
            </a:r>
            <a:endParaRPr lang="en-US" dirty="0"/>
          </a:p>
        </p:txBody>
      </p:sp>
      <p:sp>
        <p:nvSpPr>
          <p:cNvPr id="3" name="Content Placeholder 2">
            <a:extLst>
              <a:ext uri="{FF2B5EF4-FFF2-40B4-BE49-F238E27FC236}">
                <a16:creationId xmlns:a16="http://schemas.microsoft.com/office/drawing/2014/main" id="{6BFB30BE-2F0D-2E91-BC7C-E892DC22F39A}"/>
              </a:ext>
            </a:extLst>
          </p:cNvPr>
          <p:cNvSpPr>
            <a:spLocks noGrp="1"/>
          </p:cNvSpPr>
          <p:nvPr>
            <p:ph idx="1"/>
          </p:nvPr>
        </p:nvSpPr>
        <p:spPr>
          <a:xfrm>
            <a:off x="604675" y="1513047"/>
            <a:ext cx="10877529" cy="1273696"/>
          </a:xfrm>
        </p:spPr>
        <p:txBody>
          <a:bodyPr/>
          <a:lstStyle/>
          <a:p>
            <a:r>
              <a:rPr lang="en-US" sz="2400" b="1" dirty="0">
                <a:solidFill>
                  <a:srgbClr val="E1471D"/>
                </a:solidFill>
              </a:rPr>
              <a:t>Not universally recommended, but risk based </a:t>
            </a:r>
          </a:p>
          <a:p>
            <a:r>
              <a:rPr lang="en-US" sz="2400" dirty="0"/>
              <a:t>Routine screening recommended for persons at increased risk of acquiring </a:t>
            </a:r>
            <a:br>
              <a:rPr lang="en-US" sz="2400" dirty="0"/>
            </a:br>
            <a:r>
              <a:rPr lang="en-US" sz="2400" dirty="0"/>
              <a:t>HBV infection, such as:</a:t>
            </a:r>
          </a:p>
        </p:txBody>
      </p:sp>
      <p:sp>
        <p:nvSpPr>
          <p:cNvPr id="5" name="TextBox 4">
            <a:extLst>
              <a:ext uri="{FF2B5EF4-FFF2-40B4-BE49-F238E27FC236}">
                <a16:creationId xmlns:a16="http://schemas.microsoft.com/office/drawing/2014/main" id="{1B038290-CC20-9D49-A45D-A5CB8C81192B}"/>
              </a:ext>
            </a:extLst>
          </p:cNvPr>
          <p:cNvSpPr txBox="1"/>
          <p:nvPr/>
        </p:nvSpPr>
        <p:spPr bwMode="auto">
          <a:xfrm>
            <a:off x="1050524" y="2888342"/>
            <a:ext cx="4992915" cy="3208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auto" latinLnBrk="0" hangingPunct="1">
              <a:lnSpc>
                <a:spcPct val="100000"/>
              </a:lnSpc>
              <a:spcBef>
                <a:spcPts val="1000"/>
              </a:spcBef>
              <a:spcAft>
                <a:spcPts val="700"/>
              </a:spcAft>
              <a:buClrTx/>
              <a:buSzTx/>
              <a:buFont typeface="Calibri" panose="020F050202020403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Persons born in or travelers from regions of intermediate to high endemicity</a:t>
            </a:r>
          </a:p>
          <a:p>
            <a:pPr marL="342900" marR="0" lvl="0" indent="-342900" algn="l" defTabSz="914400" rtl="0" eaLnBrk="1" fontAlgn="auto" latinLnBrk="0" hangingPunct="1">
              <a:lnSpc>
                <a:spcPct val="100000"/>
              </a:lnSpc>
              <a:spcBef>
                <a:spcPts val="1000"/>
              </a:spcBef>
              <a:spcAft>
                <a:spcPts val="700"/>
              </a:spcAft>
              <a:buClrTx/>
              <a:buSzTx/>
              <a:buFont typeface="Calibri" panose="020F050202020403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Household contacts and sex partners of persons with chronic HBV infection</a:t>
            </a:r>
          </a:p>
          <a:p>
            <a:pPr marL="342900" marR="0" lvl="0" indent="-342900" algn="l" defTabSz="914400" rtl="0" eaLnBrk="1" fontAlgn="auto" latinLnBrk="0" hangingPunct="1">
              <a:lnSpc>
                <a:spcPct val="100000"/>
              </a:lnSpc>
              <a:spcBef>
                <a:spcPts val="1000"/>
              </a:spcBef>
              <a:spcAft>
                <a:spcPts val="700"/>
              </a:spcAft>
              <a:buClrTx/>
              <a:buSzTx/>
              <a:buFont typeface="Calibri" panose="020F050202020403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Persons with select medical conditions </a:t>
            </a:r>
            <a:br>
              <a:rPr kumimoji="0" lang="en-US" sz="2000" b="0" i="0" u="none" strike="noStrike" kern="1200" cap="none" spc="0" normalizeH="0" baseline="0" noProof="0" dirty="0">
                <a:ln>
                  <a:noFill/>
                </a:ln>
                <a:solidFill>
                  <a:srgbClr val="000000"/>
                </a:solidFill>
                <a:effectLst/>
                <a:uLnTx/>
                <a:uFillTx/>
                <a:latin typeface="Calibri"/>
                <a:ea typeface="+mn-ea"/>
                <a:cs typeface="+mn-cs"/>
              </a:rPr>
            </a:br>
            <a:r>
              <a:rPr kumimoji="0" lang="en-US" sz="2000" b="0" i="0" u="none" strike="noStrike" kern="1200" cap="none" spc="0" normalizeH="0" baseline="0" noProof="0" dirty="0">
                <a:ln>
                  <a:noFill/>
                </a:ln>
                <a:solidFill>
                  <a:srgbClr val="000000"/>
                </a:solidFill>
                <a:effectLst/>
                <a:uLnTx/>
                <a:uFillTx/>
                <a:latin typeface="Calibri"/>
                <a:ea typeface="+mn-ea"/>
                <a:cs typeface="+mn-cs"/>
              </a:rPr>
              <a:t>(eg, immunocompromised patients, patients with ESRD or chronic liver disease)</a:t>
            </a:r>
          </a:p>
          <a:p>
            <a:pPr marL="0" marR="0" lvl="0" indent="0" algn="l" defTabSz="914400" rtl="0" eaLnBrk="1" fontAlgn="auto" latinLnBrk="0" hangingPunct="1">
              <a:lnSpc>
                <a:spcPct val="100000"/>
              </a:lnSpc>
              <a:spcBef>
                <a:spcPts val="1000"/>
              </a:spcBef>
              <a:spcAft>
                <a:spcPts val="70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libri"/>
              <a:ea typeface="+mn-ea"/>
              <a:cs typeface="+mn-cs"/>
            </a:endParaRPr>
          </a:p>
        </p:txBody>
      </p:sp>
      <p:sp>
        <p:nvSpPr>
          <p:cNvPr id="6" name="TextBox 5">
            <a:extLst>
              <a:ext uri="{FF2B5EF4-FFF2-40B4-BE49-F238E27FC236}">
                <a16:creationId xmlns:a16="http://schemas.microsoft.com/office/drawing/2014/main" id="{B37D2AFE-BDAB-197C-305C-ABB50AAD17F0}"/>
              </a:ext>
            </a:extLst>
          </p:cNvPr>
          <p:cNvSpPr txBox="1"/>
          <p:nvPr/>
        </p:nvSpPr>
        <p:spPr bwMode="auto">
          <a:xfrm>
            <a:off x="6291943" y="2888342"/>
            <a:ext cx="4992915" cy="2900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auto" latinLnBrk="0" hangingPunct="1">
              <a:lnSpc>
                <a:spcPct val="100000"/>
              </a:lnSpc>
              <a:spcBef>
                <a:spcPts val="1000"/>
              </a:spcBef>
              <a:spcAft>
                <a:spcPts val="700"/>
              </a:spcAft>
              <a:buClrTx/>
              <a:buSzTx/>
              <a:buFont typeface="Calibri" panose="020F050202020403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High-risk populations (eg, IDU, MSM, HIV)</a:t>
            </a:r>
          </a:p>
          <a:p>
            <a:pPr marL="342900" marR="0" lvl="0" indent="-342900" algn="l" defTabSz="914400" rtl="0" eaLnBrk="1" fontAlgn="auto" latinLnBrk="0" hangingPunct="1">
              <a:lnSpc>
                <a:spcPct val="100000"/>
              </a:lnSpc>
              <a:spcBef>
                <a:spcPts val="1000"/>
              </a:spcBef>
              <a:spcAft>
                <a:spcPts val="700"/>
              </a:spcAft>
              <a:buClrTx/>
              <a:buSzTx/>
              <a:buFont typeface="Calibri" panose="020F050202020403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Pregnant persons and infants born to HBsAg+ mothers</a:t>
            </a:r>
          </a:p>
          <a:p>
            <a:pPr marL="342900" marR="0" lvl="0" indent="-342900" algn="l" defTabSz="914400" rtl="0" eaLnBrk="1" fontAlgn="auto" latinLnBrk="0" hangingPunct="1">
              <a:lnSpc>
                <a:spcPct val="100000"/>
              </a:lnSpc>
              <a:spcBef>
                <a:spcPts val="1000"/>
              </a:spcBef>
              <a:spcAft>
                <a:spcPts val="700"/>
              </a:spcAft>
              <a:buClrTx/>
              <a:buSzTx/>
              <a:buFont typeface="Calibri" panose="020F050202020403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Exposure to blood or blood contaminated fluids</a:t>
            </a:r>
          </a:p>
          <a:p>
            <a:pPr marL="342900" marR="0" lvl="0" indent="-342900" algn="l" defTabSz="914400" rtl="0" eaLnBrk="1" fontAlgn="auto" latinLnBrk="0" hangingPunct="1">
              <a:lnSpc>
                <a:spcPct val="100000"/>
              </a:lnSpc>
              <a:spcBef>
                <a:spcPts val="1000"/>
              </a:spcBef>
              <a:spcAft>
                <a:spcPts val="700"/>
              </a:spcAft>
              <a:buClrTx/>
              <a:buSzTx/>
              <a:buFont typeface="Calibri" panose="020F050202020403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Patients with abnormal liver tests (eg, elevated ALT or AST of unknown etiology)</a:t>
            </a:r>
          </a:p>
        </p:txBody>
      </p:sp>
      <p:sp>
        <p:nvSpPr>
          <p:cNvPr id="4" name="TextBox 3">
            <a:extLst>
              <a:ext uri="{FF2B5EF4-FFF2-40B4-BE49-F238E27FC236}">
                <a16:creationId xmlns:a16="http://schemas.microsoft.com/office/drawing/2014/main" id="{AAF2849B-8750-4D93-A883-1F74472BCFCA}"/>
              </a:ext>
            </a:extLst>
          </p:cNvPr>
          <p:cNvSpPr txBox="1"/>
          <p:nvPr/>
        </p:nvSpPr>
        <p:spPr bwMode="auto">
          <a:xfrm>
            <a:off x="402615" y="6383426"/>
            <a:ext cx="64023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de-DE" sz="1200" b="0" i="0" u="none" strike="noStrike" kern="0" cap="none" spc="0" normalizeH="0" baseline="0" noProof="0" dirty="0">
                <a:ln>
                  <a:noFill/>
                </a:ln>
                <a:solidFill>
                  <a:srgbClr val="455560"/>
                </a:solidFill>
                <a:effectLst/>
                <a:uLnTx/>
                <a:uFillTx/>
                <a:latin typeface="Calibri"/>
                <a:ea typeface="+mn-ea"/>
                <a:cs typeface="ＭＳ Ｐゴシック" charset="0"/>
              </a:rPr>
              <a:t>AASLD HBV Guidelines. April 2018. cdc.gov/hepatitis/hbv/pdfs/chronichepbtestingflwup.pdf</a:t>
            </a:r>
          </a:p>
        </p:txBody>
      </p:sp>
    </p:spTree>
    <p:extLst>
      <p:ext uri="{BB962C8B-B14F-4D97-AF65-F5344CB8AC3E}">
        <p14:creationId xmlns:p14="http://schemas.microsoft.com/office/powerpoint/2010/main" val="1000155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0CF4F-42F1-1061-E3CD-C1E4162AD32F}"/>
              </a:ext>
            </a:extLst>
          </p:cNvPr>
          <p:cNvSpPr>
            <a:spLocks noGrp="1"/>
          </p:cNvSpPr>
          <p:nvPr>
            <p:ph type="title"/>
          </p:nvPr>
        </p:nvSpPr>
        <p:spPr/>
        <p:txBody>
          <a:bodyPr/>
          <a:lstStyle/>
          <a:p>
            <a:r>
              <a:rPr lang="en-US" dirty="0"/>
              <a:t>Algorithm for the Evaluation of HBV</a:t>
            </a:r>
          </a:p>
        </p:txBody>
      </p:sp>
      <p:sp>
        <p:nvSpPr>
          <p:cNvPr id="5" name="TextBox 4">
            <a:extLst>
              <a:ext uri="{FF2B5EF4-FFF2-40B4-BE49-F238E27FC236}">
                <a16:creationId xmlns:a16="http://schemas.microsoft.com/office/drawing/2014/main" id="{6D907F75-41F7-43F8-341A-85AA40072DA1}"/>
              </a:ext>
            </a:extLst>
          </p:cNvPr>
          <p:cNvSpPr txBox="1"/>
          <p:nvPr/>
        </p:nvSpPr>
        <p:spPr bwMode="auto">
          <a:xfrm>
            <a:off x="428424" y="6389899"/>
            <a:ext cx="71915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Adapted from: cdc.gov/immigrantrefugeehealth/guidelines/domestic/hepatitis-screening-guidelines.html</a:t>
            </a:r>
            <a:endParaRPr kumimoji="0" lang="fr-FR" sz="1200" b="0" i="0" u="none" strike="noStrike" kern="1200" cap="none" spc="0" normalizeH="0" baseline="0" noProof="0" dirty="0">
              <a:ln>
                <a:noFill/>
              </a:ln>
              <a:solidFill>
                <a:srgbClr val="455560"/>
              </a:solidFill>
              <a:effectLst/>
              <a:uLnTx/>
              <a:uFillTx/>
              <a:latin typeface="Calibri"/>
              <a:ea typeface="+mn-ea"/>
              <a:cs typeface="+mn-cs"/>
            </a:endParaRPr>
          </a:p>
        </p:txBody>
      </p:sp>
      <p:sp>
        <p:nvSpPr>
          <p:cNvPr id="24" name="TextBox 23">
            <a:extLst>
              <a:ext uri="{FF2B5EF4-FFF2-40B4-BE49-F238E27FC236}">
                <a16:creationId xmlns:a16="http://schemas.microsoft.com/office/drawing/2014/main" id="{232FFCB5-9C71-50A7-3A8B-63D508101102}"/>
              </a:ext>
            </a:extLst>
          </p:cNvPr>
          <p:cNvSpPr txBox="1"/>
          <p:nvPr/>
        </p:nvSpPr>
        <p:spPr bwMode="auto">
          <a:xfrm>
            <a:off x="9207134" y="3526260"/>
            <a:ext cx="9936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Alternative</a:t>
            </a:r>
          </a:p>
        </p:txBody>
      </p:sp>
      <p:sp>
        <p:nvSpPr>
          <p:cNvPr id="25" name="TextBox 24">
            <a:extLst>
              <a:ext uri="{FF2B5EF4-FFF2-40B4-BE49-F238E27FC236}">
                <a16:creationId xmlns:a16="http://schemas.microsoft.com/office/drawing/2014/main" id="{B7A573E7-4352-1C99-61F1-8ED955903EA7}"/>
              </a:ext>
            </a:extLst>
          </p:cNvPr>
          <p:cNvSpPr txBox="1"/>
          <p:nvPr/>
        </p:nvSpPr>
        <p:spPr bwMode="auto">
          <a:xfrm>
            <a:off x="8536546" y="3298023"/>
            <a:ext cx="3946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p>
        </p:txBody>
      </p:sp>
      <p:sp>
        <p:nvSpPr>
          <p:cNvPr id="26" name="TextBox 25">
            <a:extLst>
              <a:ext uri="{FF2B5EF4-FFF2-40B4-BE49-F238E27FC236}">
                <a16:creationId xmlns:a16="http://schemas.microsoft.com/office/drawing/2014/main" id="{D4A1ED2D-D40F-A0C4-EACF-C7CD89B9D7DB}"/>
              </a:ext>
            </a:extLst>
          </p:cNvPr>
          <p:cNvSpPr txBox="1"/>
          <p:nvPr/>
        </p:nvSpPr>
        <p:spPr bwMode="auto">
          <a:xfrm>
            <a:off x="8292770" y="4928148"/>
            <a:ext cx="3946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p>
        </p:txBody>
      </p:sp>
      <p:sp>
        <p:nvSpPr>
          <p:cNvPr id="27" name="TextBox 26">
            <a:extLst>
              <a:ext uri="{FF2B5EF4-FFF2-40B4-BE49-F238E27FC236}">
                <a16:creationId xmlns:a16="http://schemas.microsoft.com/office/drawing/2014/main" id="{95813D8E-ED0C-0C69-253A-F7CA46BEE59C}"/>
              </a:ext>
            </a:extLst>
          </p:cNvPr>
          <p:cNvSpPr txBox="1"/>
          <p:nvPr/>
        </p:nvSpPr>
        <p:spPr bwMode="auto">
          <a:xfrm>
            <a:off x="1362813" y="3793801"/>
            <a:ext cx="3946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p>
        </p:txBody>
      </p:sp>
      <p:sp>
        <p:nvSpPr>
          <p:cNvPr id="28" name="TextBox 27">
            <a:extLst>
              <a:ext uri="{FF2B5EF4-FFF2-40B4-BE49-F238E27FC236}">
                <a16:creationId xmlns:a16="http://schemas.microsoft.com/office/drawing/2014/main" id="{C4FF8DDC-3FF3-F7AB-6D3C-4D16173FDE9C}"/>
              </a:ext>
            </a:extLst>
          </p:cNvPr>
          <p:cNvSpPr txBox="1"/>
          <p:nvPr/>
        </p:nvSpPr>
        <p:spPr bwMode="auto">
          <a:xfrm>
            <a:off x="7773853" y="3948421"/>
            <a:ext cx="420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sp>
        <p:nvSpPr>
          <p:cNvPr id="29" name="TextBox 28">
            <a:extLst>
              <a:ext uri="{FF2B5EF4-FFF2-40B4-BE49-F238E27FC236}">
                <a16:creationId xmlns:a16="http://schemas.microsoft.com/office/drawing/2014/main" id="{894124A1-39CB-893E-FEA8-D0E9F49130F5}"/>
              </a:ext>
            </a:extLst>
          </p:cNvPr>
          <p:cNvSpPr txBox="1"/>
          <p:nvPr/>
        </p:nvSpPr>
        <p:spPr bwMode="auto">
          <a:xfrm>
            <a:off x="6230290" y="4867077"/>
            <a:ext cx="420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sp>
        <p:nvSpPr>
          <p:cNvPr id="30" name="TextBox 29">
            <a:extLst>
              <a:ext uri="{FF2B5EF4-FFF2-40B4-BE49-F238E27FC236}">
                <a16:creationId xmlns:a16="http://schemas.microsoft.com/office/drawing/2014/main" id="{46683908-DAB4-B546-1FCD-801A58E8085C}"/>
              </a:ext>
            </a:extLst>
          </p:cNvPr>
          <p:cNvSpPr txBox="1"/>
          <p:nvPr/>
        </p:nvSpPr>
        <p:spPr bwMode="auto">
          <a:xfrm>
            <a:off x="4939213" y="3806201"/>
            <a:ext cx="420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cxnSp>
        <p:nvCxnSpPr>
          <p:cNvPr id="32" name="Elbow Connector 31">
            <a:extLst>
              <a:ext uri="{FF2B5EF4-FFF2-40B4-BE49-F238E27FC236}">
                <a16:creationId xmlns:a16="http://schemas.microsoft.com/office/drawing/2014/main" id="{43FF86E0-68DC-66B1-8F8C-82BAFBF00BA0}"/>
              </a:ext>
            </a:extLst>
          </p:cNvPr>
          <p:cNvCxnSpPr>
            <a:cxnSpLocks/>
          </p:cNvCxnSpPr>
          <p:nvPr/>
        </p:nvCxnSpPr>
        <p:spPr bwMode="auto">
          <a:xfrm>
            <a:off x="6921170" y="2037847"/>
            <a:ext cx="863600" cy="363117"/>
          </a:xfrm>
          <a:prstGeom prst="bentConnector2">
            <a:avLst/>
          </a:prstGeom>
          <a:noFill/>
          <a:ln w="28575" cap="flat" cmpd="sng" algn="ctr">
            <a:solidFill>
              <a:srgbClr val="015873"/>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969966B0-6202-E652-B3FC-7BD37B3CFAF5}"/>
              </a:ext>
            </a:extLst>
          </p:cNvPr>
          <p:cNvCxnSpPr/>
          <p:nvPr/>
        </p:nvCxnSpPr>
        <p:spPr bwMode="auto">
          <a:xfrm>
            <a:off x="7784770" y="2924625"/>
            <a:ext cx="10160" cy="388567"/>
          </a:xfrm>
          <a:prstGeom prst="straightConnector1">
            <a:avLst/>
          </a:prstGeom>
          <a:noFill/>
          <a:ln w="28575" cap="flat" cmpd="sng" algn="ctr">
            <a:solidFill>
              <a:srgbClr val="015873"/>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3BB86323-2F1A-D178-F2BB-C0C2AAF82C53}"/>
              </a:ext>
            </a:extLst>
          </p:cNvPr>
          <p:cNvCxnSpPr>
            <a:cxnSpLocks/>
          </p:cNvCxnSpPr>
          <p:nvPr/>
        </p:nvCxnSpPr>
        <p:spPr bwMode="auto">
          <a:xfrm>
            <a:off x="7784770" y="3852022"/>
            <a:ext cx="0" cy="479658"/>
          </a:xfrm>
          <a:prstGeom prst="straightConnector1">
            <a:avLst/>
          </a:prstGeom>
          <a:noFill/>
          <a:ln w="28575" cap="flat" cmpd="sng" algn="ctr">
            <a:solidFill>
              <a:srgbClr val="015873"/>
            </a:solidFill>
            <a:prstDash val="solid"/>
            <a:round/>
            <a:headEnd type="none" w="med" len="med"/>
            <a:tailEnd type="triangle"/>
          </a:ln>
          <a:effectLst/>
        </p:spPr>
      </p:cxnSp>
      <p:cxnSp>
        <p:nvCxnSpPr>
          <p:cNvPr id="41" name="Straight Arrow Connector 40">
            <a:extLst>
              <a:ext uri="{FF2B5EF4-FFF2-40B4-BE49-F238E27FC236}">
                <a16:creationId xmlns:a16="http://schemas.microsoft.com/office/drawing/2014/main" id="{DF3C256B-76EC-57D8-FFEE-AFC5B652ABD9}"/>
              </a:ext>
            </a:extLst>
          </p:cNvPr>
          <p:cNvCxnSpPr>
            <a:cxnSpLocks/>
          </p:cNvCxnSpPr>
          <p:nvPr/>
        </p:nvCxnSpPr>
        <p:spPr bwMode="auto">
          <a:xfrm>
            <a:off x="8292770" y="4855339"/>
            <a:ext cx="0" cy="491772"/>
          </a:xfrm>
          <a:prstGeom prst="straightConnector1">
            <a:avLst/>
          </a:prstGeom>
          <a:noFill/>
          <a:ln w="28575" cap="flat" cmpd="sng" algn="ctr">
            <a:solidFill>
              <a:srgbClr val="015873"/>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E3E9555D-6BDA-406F-7B0C-19119AF8FA4D}"/>
              </a:ext>
            </a:extLst>
          </p:cNvPr>
          <p:cNvCxnSpPr>
            <a:cxnSpLocks/>
            <a:stCxn id="11" idx="2"/>
          </p:cNvCxnSpPr>
          <p:nvPr/>
        </p:nvCxnSpPr>
        <p:spPr bwMode="auto">
          <a:xfrm>
            <a:off x="4950130" y="4817239"/>
            <a:ext cx="0" cy="572201"/>
          </a:xfrm>
          <a:prstGeom prst="straightConnector1">
            <a:avLst/>
          </a:prstGeom>
          <a:noFill/>
          <a:ln w="28575" cap="flat" cmpd="sng" algn="ctr">
            <a:solidFill>
              <a:srgbClr val="E1471D"/>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46932B1F-BDB7-2E72-8FE2-A0E88E175953}"/>
              </a:ext>
            </a:extLst>
          </p:cNvPr>
          <p:cNvCxnSpPr>
            <a:cxnSpLocks/>
            <a:stCxn id="10" idx="2"/>
          </p:cNvCxnSpPr>
          <p:nvPr/>
        </p:nvCxnSpPr>
        <p:spPr bwMode="auto">
          <a:xfrm>
            <a:off x="1739570" y="4817240"/>
            <a:ext cx="0" cy="380920"/>
          </a:xfrm>
          <a:prstGeom prst="straightConnector1">
            <a:avLst/>
          </a:prstGeom>
          <a:noFill/>
          <a:ln w="28575" cap="flat" cmpd="sng" algn="ctr">
            <a:solidFill>
              <a:srgbClr val="E1471D"/>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E8FC442E-196B-9D3C-BEF9-D259F54CB736}"/>
              </a:ext>
            </a:extLst>
          </p:cNvPr>
          <p:cNvCxnSpPr>
            <a:cxnSpLocks/>
            <a:stCxn id="16" idx="2"/>
          </p:cNvCxnSpPr>
          <p:nvPr/>
        </p:nvCxnSpPr>
        <p:spPr bwMode="auto">
          <a:xfrm>
            <a:off x="10517810" y="4666984"/>
            <a:ext cx="5337" cy="685293"/>
          </a:xfrm>
          <a:prstGeom prst="straightConnector1">
            <a:avLst/>
          </a:prstGeom>
          <a:noFill/>
          <a:ln w="28575" cap="flat" cmpd="sng" algn="ctr">
            <a:solidFill>
              <a:srgbClr val="015873"/>
            </a:solidFill>
            <a:prstDash val="solid"/>
            <a:round/>
            <a:headEnd type="none" w="med" len="med"/>
            <a:tailEnd type="triangle"/>
          </a:ln>
          <a:effectLst/>
        </p:spPr>
      </p:cxnSp>
      <p:cxnSp>
        <p:nvCxnSpPr>
          <p:cNvPr id="53" name="Elbow Connector 52">
            <a:extLst>
              <a:ext uri="{FF2B5EF4-FFF2-40B4-BE49-F238E27FC236}">
                <a16:creationId xmlns:a16="http://schemas.microsoft.com/office/drawing/2014/main" id="{7579FA94-96C7-6B04-79C6-63C7DD55369A}"/>
              </a:ext>
            </a:extLst>
          </p:cNvPr>
          <p:cNvCxnSpPr>
            <a:cxnSpLocks/>
          </p:cNvCxnSpPr>
          <p:nvPr/>
        </p:nvCxnSpPr>
        <p:spPr bwMode="auto">
          <a:xfrm>
            <a:off x="8536610" y="3575023"/>
            <a:ext cx="294604" cy="1772088"/>
          </a:xfrm>
          <a:prstGeom prst="bentConnector2">
            <a:avLst/>
          </a:prstGeom>
          <a:noFill/>
          <a:ln w="28575" cap="flat" cmpd="sng" algn="ctr">
            <a:solidFill>
              <a:srgbClr val="015873"/>
            </a:solidFill>
            <a:prstDash val="solid"/>
            <a:round/>
            <a:headEnd type="none" w="med" len="med"/>
            <a:tailEnd type="triangle"/>
          </a:ln>
          <a:effectLst/>
        </p:spPr>
      </p:cxnSp>
      <p:cxnSp>
        <p:nvCxnSpPr>
          <p:cNvPr id="56" name="Elbow Connector 55">
            <a:extLst>
              <a:ext uri="{FF2B5EF4-FFF2-40B4-BE49-F238E27FC236}">
                <a16:creationId xmlns:a16="http://schemas.microsoft.com/office/drawing/2014/main" id="{B3FC8D5F-0022-9027-6827-7B7D4FECEBD8}"/>
              </a:ext>
            </a:extLst>
          </p:cNvPr>
          <p:cNvCxnSpPr/>
          <p:nvPr/>
        </p:nvCxnSpPr>
        <p:spPr bwMode="auto">
          <a:xfrm>
            <a:off x="8821108" y="3806201"/>
            <a:ext cx="1696702" cy="337122"/>
          </a:xfrm>
          <a:prstGeom prst="bentConnector2">
            <a:avLst/>
          </a:prstGeom>
          <a:noFill/>
          <a:ln w="28575" cap="flat" cmpd="sng" algn="ctr">
            <a:solidFill>
              <a:srgbClr val="015873"/>
            </a:solidFill>
            <a:prstDash val="solid"/>
            <a:round/>
            <a:headEnd type="none" w="med" len="med"/>
            <a:tailEnd type="triangle"/>
          </a:ln>
          <a:effectLst/>
        </p:spPr>
      </p:cxnSp>
      <p:sp>
        <p:nvSpPr>
          <p:cNvPr id="1025" name="Freeform 1024">
            <a:extLst>
              <a:ext uri="{FF2B5EF4-FFF2-40B4-BE49-F238E27FC236}">
                <a16:creationId xmlns:a16="http://schemas.microsoft.com/office/drawing/2014/main" id="{C68BD96D-9394-EA40-A3B2-C3D5E41218DE}"/>
              </a:ext>
            </a:extLst>
          </p:cNvPr>
          <p:cNvSpPr/>
          <p:nvPr/>
        </p:nvSpPr>
        <p:spPr bwMode="auto">
          <a:xfrm>
            <a:off x="9025069" y="4393670"/>
            <a:ext cx="774307" cy="1224366"/>
          </a:xfrm>
          <a:custGeom>
            <a:avLst/>
            <a:gdLst>
              <a:gd name="connsiteX0" fmla="*/ 816244 w 816244"/>
              <a:gd name="connsiteY0" fmla="*/ 0 h 1224366"/>
              <a:gd name="connsiteX1" fmla="*/ 299634 w 816244"/>
              <a:gd name="connsiteY1" fmla="*/ 0 h 1224366"/>
              <a:gd name="connsiteX2" fmla="*/ 299634 w 816244"/>
              <a:gd name="connsiteY2" fmla="*/ 1224366 h 1224366"/>
              <a:gd name="connsiteX3" fmla="*/ 0 w 816244"/>
              <a:gd name="connsiteY3" fmla="*/ 1224366 h 1224366"/>
            </a:gdLst>
            <a:ahLst/>
            <a:cxnLst>
              <a:cxn ang="0">
                <a:pos x="connsiteX0" y="connsiteY0"/>
              </a:cxn>
              <a:cxn ang="0">
                <a:pos x="connsiteX1" y="connsiteY1"/>
              </a:cxn>
              <a:cxn ang="0">
                <a:pos x="connsiteX2" y="connsiteY2"/>
              </a:cxn>
              <a:cxn ang="0">
                <a:pos x="connsiteX3" y="connsiteY3"/>
              </a:cxn>
            </a:cxnLst>
            <a:rect l="l" t="t" r="r" b="b"/>
            <a:pathLst>
              <a:path w="816244" h="1224366">
                <a:moveTo>
                  <a:pt x="816244" y="0"/>
                </a:moveTo>
                <a:lnTo>
                  <a:pt x="299634" y="0"/>
                </a:lnTo>
                <a:lnTo>
                  <a:pt x="299634" y="1224366"/>
                </a:lnTo>
                <a:lnTo>
                  <a:pt x="0" y="1224366"/>
                </a:lnTo>
              </a:path>
            </a:pathLst>
          </a:custGeom>
          <a:noFill/>
          <a:ln w="28575">
            <a:solidFill>
              <a:srgbClr val="015873"/>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027" name="Elbow Connector 1026">
            <a:extLst>
              <a:ext uri="{FF2B5EF4-FFF2-40B4-BE49-F238E27FC236}">
                <a16:creationId xmlns:a16="http://schemas.microsoft.com/office/drawing/2014/main" id="{F905D5C0-7393-94B6-CEB5-4449F4C054F1}"/>
              </a:ext>
            </a:extLst>
          </p:cNvPr>
          <p:cNvCxnSpPr>
            <a:cxnSpLocks/>
          </p:cNvCxnSpPr>
          <p:nvPr/>
        </p:nvCxnSpPr>
        <p:spPr bwMode="auto">
          <a:xfrm rot="10800000" flipV="1">
            <a:off x="4604691" y="2029637"/>
            <a:ext cx="833903" cy="371328"/>
          </a:xfrm>
          <a:prstGeom prst="bentConnector2">
            <a:avLst/>
          </a:prstGeom>
          <a:noFill/>
          <a:ln w="28575" cap="flat" cmpd="sng" algn="ctr">
            <a:solidFill>
              <a:srgbClr val="E1471D"/>
            </a:solidFill>
            <a:prstDash val="solid"/>
            <a:round/>
            <a:headEnd type="none" w="med" len="med"/>
            <a:tailEnd type="triangle"/>
          </a:ln>
          <a:effectLst/>
        </p:spPr>
      </p:cxnSp>
      <p:cxnSp>
        <p:nvCxnSpPr>
          <p:cNvPr id="1029" name="Elbow Connector 1028">
            <a:extLst>
              <a:ext uri="{FF2B5EF4-FFF2-40B4-BE49-F238E27FC236}">
                <a16:creationId xmlns:a16="http://schemas.microsoft.com/office/drawing/2014/main" id="{2019B0F3-A8B8-F30D-8EB8-BF779313EF83}"/>
              </a:ext>
            </a:extLst>
          </p:cNvPr>
          <p:cNvCxnSpPr>
            <a:cxnSpLocks/>
            <a:stCxn id="4" idx="1"/>
          </p:cNvCxnSpPr>
          <p:nvPr/>
        </p:nvCxnSpPr>
        <p:spPr bwMode="auto">
          <a:xfrm rot="10800000" flipV="1">
            <a:off x="3334694" y="2662795"/>
            <a:ext cx="528317" cy="555411"/>
          </a:xfrm>
          <a:prstGeom prst="bentConnector2">
            <a:avLst/>
          </a:prstGeom>
          <a:noFill/>
          <a:ln w="28575" cap="flat" cmpd="sng" algn="ctr">
            <a:solidFill>
              <a:srgbClr val="E1471D"/>
            </a:solidFill>
            <a:prstDash val="solid"/>
            <a:round/>
            <a:headEnd type="none" w="med" len="med"/>
            <a:tailEnd type="triangle"/>
          </a:ln>
          <a:effectLst/>
        </p:spPr>
      </p:cxnSp>
      <p:cxnSp>
        <p:nvCxnSpPr>
          <p:cNvPr id="1032" name="Elbow Connector 1031">
            <a:extLst>
              <a:ext uri="{FF2B5EF4-FFF2-40B4-BE49-F238E27FC236}">
                <a16:creationId xmlns:a16="http://schemas.microsoft.com/office/drawing/2014/main" id="{2E2790E6-BB1D-0FE8-09BA-9C4BEB3FD422}"/>
              </a:ext>
            </a:extLst>
          </p:cNvPr>
          <p:cNvCxnSpPr>
            <a:cxnSpLocks/>
            <a:stCxn id="9" idx="1"/>
            <a:endCxn id="10" idx="0"/>
          </p:cNvCxnSpPr>
          <p:nvPr/>
        </p:nvCxnSpPr>
        <p:spPr bwMode="auto">
          <a:xfrm rot="10800000" flipV="1">
            <a:off x="1739570" y="3637191"/>
            <a:ext cx="601486" cy="656388"/>
          </a:xfrm>
          <a:prstGeom prst="bentConnector2">
            <a:avLst/>
          </a:prstGeom>
          <a:noFill/>
          <a:ln w="28575" cap="flat" cmpd="sng" algn="ctr">
            <a:solidFill>
              <a:srgbClr val="E1471D"/>
            </a:solidFill>
            <a:prstDash val="solid"/>
            <a:round/>
            <a:headEnd type="none" w="med" len="med"/>
            <a:tailEnd type="triangle"/>
          </a:ln>
          <a:effectLst/>
        </p:spPr>
      </p:cxnSp>
      <p:cxnSp>
        <p:nvCxnSpPr>
          <p:cNvPr id="1034" name="Elbow Connector 1033">
            <a:extLst>
              <a:ext uri="{FF2B5EF4-FFF2-40B4-BE49-F238E27FC236}">
                <a16:creationId xmlns:a16="http://schemas.microsoft.com/office/drawing/2014/main" id="{436D8DC4-72B8-9A9E-5550-ED963AD984BB}"/>
              </a:ext>
            </a:extLst>
          </p:cNvPr>
          <p:cNvCxnSpPr>
            <a:cxnSpLocks/>
            <a:stCxn id="9" idx="3"/>
            <a:endCxn id="11" idx="0"/>
          </p:cNvCxnSpPr>
          <p:nvPr/>
        </p:nvCxnSpPr>
        <p:spPr bwMode="auto">
          <a:xfrm>
            <a:off x="4391330" y="3637191"/>
            <a:ext cx="558800" cy="656387"/>
          </a:xfrm>
          <a:prstGeom prst="bentConnector2">
            <a:avLst/>
          </a:prstGeom>
          <a:noFill/>
          <a:ln w="28575" cap="flat" cmpd="sng" algn="ctr">
            <a:solidFill>
              <a:srgbClr val="E1471D"/>
            </a:solidFill>
            <a:prstDash val="solid"/>
            <a:round/>
            <a:headEnd type="none" w="med" len="med"/>
            <a:tailEnd type="triangle"/>
          </a:ln>
          <a:effectLst/>
        </p:spPr>
      </p:cxnSp>
      <p:cxnSp>
        <p:nvCxnSpPr>
          <p:cNvPr id="1036" name="Elbow Connector 1035">
            <a:extLst>
              <a:ext uri="{FF2B5EF4-FFF2-40B4-BE49-F238E27FC236}">
                <a16:creationId xmlns:a16="http://schemas.microsoft.com/office/drawing/2014/main" id="{0D52CBD2-6F08-6CA6-72A4-FFABEA0AC1B6}"/>
              </a:ext>
            </a:extLst>
          </p:cNvPr>
          <p:cNvCxnSpPr>
            <a:cxnSpLocks/>
            <a:stCxn id="8" idx="1"/>
          </p:cNvCxnSpPr>
          <p:nvPr/>
        </p:nvCxnSpPr>
        <p:spPr bwMode="auto">
          <a:xfrm rot="10800000" flipV="1">
            <a:off x="6606211" y="4593510"/>
            <a:ext cx="152358" cy="820681"/>
          </a:xfrm>
          <a:prstGeom prst="bentConnector2">
            <a:avLst/>
          </a:prstGeom>
          <a:noFill/>
          <a:ln w="28575" cap="flat" cmpd="sng" algn="ctr">
            <a:solidFill>
              <a:srgbClr val="015873"/>
            </a:solidFill>
            <a:prstDash val="solid"/>
            <a:round/>
            <a:headEnd type="none" w="med" len="med"/>
            <a:tailEnd type="triangle"/>
          </a:ln>
          <a:effectLst/>
        </p:spPr>
      </p:cxnSp>
      <p:cxnSp>
        <p:nvCxnSpPr>
          <p:cNvPr id="1041" name="Straight Arrow Connector 1040">
            <a:extLst>
              <a:ext uri="{FF2B5EF4-FFF2-40B4-BE49-F238E27FC236}">
                <a16:creationId xmlns:a16="http://schemas.microsoft.com/office/drawing/2014/main" id="{5B868982-A3AE-FE32-6D0E-90D148DDF69D}"/>
              </a:ext>
            </a:extLst>
          </p:cNvPr>
          <p:cNvCxnSpPr>
            <a:cxnSpLocks/>
          </p:cNvCxnSpPr>
          <p:nvPr/>
        </p:nvCxnSpPr>
        <p:spPr bwMode="auto">
          <a:xfrm flipH="1">
            <a:off x="2481250" y="4583099"/>
            <a:ext cx="1727200" cy="0"/>
          </a:xfrm>
          <a:prstGeom prst="straightConnector1">
            <a:avLst/>
          </a:prstGeom>
          <a:noFill/>
          <a:ln w="28575" cap="flat" cmpd="sng" algn="ctr">
            <a:solidFill>
              <a:srgbClr val="E1471D"/>
            </a:solidFill>
            <a:prstDash val="solid"/>
            <a:round/>
            <a:headEnd type="none" w="med" len="med"/>
            <a:tailEnd type="triangle"/>
          </a:ln>
          <a:effectLst/>
        </p:spPr>
      </p:cxnSp>
      <p:sp>
        <p:nvSpPr>
          <p:cNvPr id="3" name="Rounded Rectangle 2">
            <a:extLst>
              <a:ext uri="{FF2B5EF4-FFF2-40B4-BE49-F238E27FC236}">
                <a16:creationId xmlns:a16="http://schemas.microsoft.com/office/drawing/2014/main" id="{F5FEA4D5-B08B-6E99-74A1-06C8564E7CCB}"/>
              </a:ext>
            </a:extLst>
          </p:cNvPr>
          <p:cNvSpPr/>
          <p:nvPr/>
        </p:nvSpPr>
        <p:spPr bwMode="auto">
          <a:xfrm>
            <a:off x="5437810" y="1605912"/>
            <a:ext cx="1483360" cy="693765"/>
          </a:xfrm>
          <a:prstGeom prst="rect">
            <a:avLst/>
          </a:prstGeom>
          <a:solidFill>
            <a:srgbClr val="01587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Hepatitis B Surface Antigen (HBsAg)</a:t>
            </a:r>
          </a:p>
        </p:txBody>
      </p:sp>
      <p:sp>
        <p:nvSpPr>
          <p:cNvPr id="4" name="Rounded Rectangle 3">
            <a:extLst>
              <a:ext uri="{FF2B5EF4-FFF2-40B4-BE49-F238E27FC236}">
                <a16:creationId xmlns:a16="http://schemas.microsoft.com/office/drawing/2014/main" id="{EC8DBCD5-6B10-4B56-002F-A671683A1939}"/>
              </a:ext>
            </a:extLst>
          </p:cNvPr>
          <p:cNvSpPr/>
          <p:nvPr/>
        </p:nvSpPr>
        <p:spPr bwMode="auto">
          <a:xfrm>
            <a:off x="3863010" y="2400965"/>
            <a:ext cx="1483360" cy="523661"/>
          </a:xfrm>
          <a:prstGeom prst="rect">
            <a:avLst/>
          </a:pr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Chronic or   active infection</a:t>
            </a:r>
          </a:p>
        </p:txBody>
      </p:sp>
      <p:sp>
        <p:nvSpPr>
          <p:cNvPr id="6" name="Rounded Rectangle 5">
            <a:extLst>
              <a:ext uri="{FF2B5EF4-FFF2-40B4-BE49-F238E27FC236}">
                <a16:creationId xmlns:a16="http://schemas.microsoft.com/office/drawing/2014/main" id="{327E77D0-2AAD-6F3E-0EA2-AFB9EFB386BC}"/>
              </a:ext>
            </a:extLst>
          </p:cNvPr>
          <p:cNvSpPr/>
          <p:nvPr/>
        </p:nvSpPr>
        <p:spPr bwMode="auto">
          <a:xfrm>
            <a:off x="7043090" y="2400964"/>
            <a:ext cx="1483360" cy="523661"/>
          </a:xfrm>
          <a:prstGeom prst="rect">
            <a:avLst/>
          </a:pr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No active infection</a:t>
            </a:r>
          </a:p>
        </p:txBody>
      </p:sp>
      <p:sp>
        <p:nvSpPr>
          <p:cNvPr id="7" name="Rounded Rectangle 6">
            <a:extLst>
              <a:ext uri="{FF2B5EF4-FFF2-40B4-BE49-F238E27FC236}">
                <a16:creationId xmlns:a16="http://schemas.microsoft.com/office/drawing/2014/main" id="{D2312494-460C-7028-FF52-F7AF342E7F38}"/>
              </a:ext>
            </a:extLst>
          </p:cNvPr>
          <p:cNvSpPr/>
          <p:nvPr/>
        </p:nvSpPr>
        <p:spPr bwMode="auto">
          <a:xfrm>
            <a:off x="6728172" y="3313192"/>
            <a:ext cx="1808438" cy="523661"/>
          </a:xfrm>
          <a:prstGeom prst="rect">
            <a:avLst/>
          </a:pr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Previous dose(s) of hepatitis B vaccine?</a:t>
            </a:r>
          </a:p>
        </p:txBody>
      </p:sp>
      <p:sp>
        <p:nvSpPr>
          <p:cNvPr id="8" name="Rounded Rectangle 7">
            <a:extLst>
              <a:ext uri="{FF2B5EF4-FFF2-40B4-BE49-F238E27FC236}">
                <a16:creationId xmlns:a16="http://schemas.microsoft.com/office/drawing/2014/main" id="{7692AD16-F0C3-55BE-5B51-4E9B1CD07E7D}"/>
              </a:ext>
            </a:extLst>
          </p:cNvPr>
          <p:cNvSpPr/>
          <p:nvPr/>
        </p:nvSpPr>
        <p:spPr bwMode="auto">
          <a:xfrm>
            <a:off x="6758569" y="4331680"/>
            <a:ext cx="1777977" cy="523661"/>
          </a:xfrm>
          <a:prstGeom prst="rect">
            <a:avLst/>
          </a:pr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Completed series according to ACIP?</a:t>
            </a:r>
          </a:p>
        </p:txBody>
      </p:sp>
      <p:sp>
        <p:nvSpPr>
          <p:cNvPr id="9" name="Rounded Rectangle 8">
            <a:extLst>
              <a:ext uri="{FF2B5EF4-FFF2-40B4-BE49-F238E27FC236}">
                <a16:creationId xmlns:a16="http://schemas.microsoft.com/office/drawing/2014/main" id="{28285FF2-7D4D-565A-47FB-8932130CB5B9}"/>
              </a:ext>
            </a:extLst>
          </p:cNvPr>
          <p:cNvSpPr/>
          <p:nvPr/>
        </p:nvSpPr>
        <p:spPr bwMode="auto">
          <a:xfrm>
            <a:off x="2341056" y="3121096"/>
            <a:ext cx="2050274" cy="1032190"/>
          </a:xfrm>
          <a:prstGeom prst="rect">
            <a:avLst/>
          </a:pr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Clinical evidence of chronic or acute infection or epidemiologic link to identified case? </a:t>
            </a:r>
          </a:p>
        </p:txBody>
      </p:sp>
      <p:sp>
        <p:nvSpPr>
          <p:cNvPr id="10" name="Rounded Rectangle 9">
            <a:extLst>
              <a:ext uri="{FF2B5EF4-FFF2-40B4-BE49-F238E27FC236}">
                <a16:creationId xmlns:a16="http://schemas.microsoft.com/office/drawing/2014/main" id="{D809FAEA-801C-ED47-EC79-8AC1F70B2251}"/>
              </a:ext>
            </a:extLst>
          </p:cNvPr>
          <p:cNvSpPr/>
          <p:nvPr/>
        </p:nvSpPr>
        <p:spPr bwMode="auto">
          <a:xfrm>
            <a:off x="997890" y="4293579"/>
            <a:ext cx="1483360" cy="523661"/>
          </a:xfrm>
          <a:prstGeom prst="rect">
            <a:avLst/>
          </a:pr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Chronic infection</a:t>
            </a:r>
          </a:p>
        </p:txBody>
      </p:sp>
      <p:sp>
        <p:nvSpPr>
          <p:cNvPr id="11" name="Rounded Rectangle 10">
            <a:extLst>
              <a:ext uri="{FF2B5EF4-FFF2-40B4-BE49-F238E27FC236}">
                <a16:creationId xmlns:a16="http://schemas.microsoft.com/office/drawing/2014/main" id="{BA6C34FA-BD44-9E1A-E0ED-5B6EEBE5BF8A}"/>
              </a:ext>
            </a:extLst>
          </p:cNvPr>
          <p:cNvSpPr/>
          <p:nvPr/>
        </p:nvSpPr>
        <p:spPr bwMode="auto">
          <a:xfrm>
            <a:off x="4208450" y="4293578"/>
            <a:ext cx="1483360" cy="523661"/>
          </a:xfrm>
          <a:prstGeom prst="rect">
            <a:avLst/>
          </a:pr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lgM anti-HBc</a:t>
            </a:r>
          </a:p>
        </p:txBody>
      </p:sp>
      <p:sp>
        <p:nvSpPr>
          <p:cNvPr id="12" name="Rounded Rectangle 11">
            <a:extLst>
              <a:ext uri="{FF2B5EF4-FFF2-40B4-BE49-F238E27FC236}">
                <a16:creationId xmlns:a16="http://schemas.microsoft.com/office/drawing/2014/main" id="{8F67C458-FB63-C843-E5A3-8FAFD62643BC}"/>
              </a:ext>
            </a:extLst>
          </p:cNvPr>
          <p:cNvSpPr/>
          <p:nvPr/>
        </p:nvSpPr>
        <p:spPr bwMode="auto">
          <a:xfrm>
            <a:off x="4208450" y="5385358"/>
            <a:ext cx="1483360" cy="523661"/>
          </a:xfrm>
          <a:prstGeom prst="rect">
            <a:avLst/>
          </a:pr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Clinical evidence of acute infection</a:t>
            </a:r>
          </a:p>
        </p:txBody>
      </p:sp>
      <p:sp>
        <p:nvSpPr>
          <p:cNvPr id="13" name="Rounded Rectangle 12">
            <a:extLst>
              <a:ext uri="{FF2B5EF4-FFF2-40B4-BE49-F238E27FC236}">
                <a16:creationId xmlns:a16="http://schemas.microsoft.com/office/drawing/2014/main" id="{0C0FE2C2-E4CC-C68A-E339-30B7B1C2AC94}"/>
              </a:ext>
            </a:extLst>
          </p:cNvPr>
          <p:cNvSpPr/>
          <p:nvPr/>
        </p:nvSpPr>
        <p:spPr bwMode="auto">
          <a:xfrm>
            <a:off x="5864530" y="5414193"/>
            <a:ext cx="1483360" cy="523661"/>
          </a:xfrm>
          <a:prstGeom prst="rect">
            <a:avLst/>
          </a:pr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No vaccines needed</a:t>
            </a:r>
          </a:p>
        </p:txBody>
      </p:sp>
      <p:sp>
        <p:nvSpPr>
          <p:cNvPr id="14" name="Rounded Rectangle 13">
            <a:extLst>
              <a:ext uri="{FF2B5EF4-FFF2-40B4-BE49-F238E27FC236}">
                <a16:creationId xmlns:a16="http://schemas.microsoft.com/office/drawing/2014/main" id="{99D99420-5BEA-E558-4911-191E12254BD3}"/>
              </a:ext>
            </a:extLst>
          </p:cNvPr>
          <p:cNvSpPr/>
          <p:nvPr/>
        </p:nvSpPr>
        <p:spPr bwMode="auto">
          <a:xfrm>
            <a:off x="7551090" y="5340008"/>
            <a:ext cx="1483360" cy="749349"/>
          </a:xfrm>
          <a:prstGeom prst="rect">
            <a:avLst/>
          </a:pr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Complete vaccine series according to ACIP schedule</a:t>
            </a:r>
          </a:p>
        </p:txBody>
      </p:sp>
      <p:sp>
        <p:nvSpPr>
          <p:cNvPr id="16" name="Rounded Rectangle 15">
            <a:extLst>
              <a:ext uri="{FF2B5EF4-FFF2-40B4-BE49-F238E27FC236}">
                <a16:creationId xmlns:a16="http://schemas.microsoft.com/office/drawing/2014/main" id="{8EF257BE-9687-A669-627D-BED41B88F227}"/>
              </a:ext>
            </a:extLst>
          </p:cNvPr>
          <p:cNvSpPr/>
          <p:nvPr/>
        </p:nvSpPr>
        <p:spPr bwMode="auto">
          <a:xfrm>
            <a:off x="9776130" y="4143323"/>
            <a:ext cx="1483360" cy="523661"/>
          </a:xfrm>
          <a:prstGeom prst="rect">
            <a:avLst/>
          </a:pr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Total anti-HBc?</a:t>
            </a:r>
            <a:b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Anti-HBs?</a:t>
            </a:r>
          </a:p>
        </p:txBody>
      </p:sp>
      <p:sp>
        <p:nvSpPr>
          <p:cNvPr id="17" name="Rounded Rectangle 16">
            <a:extLst>
              <a:ext uri="{FF2B5EF4-FFF2-40B4-BE49-F238E27FC236}">
                <a16:creationId xmlns:a16="http://schemas.microsoft.com/office/drawing/2014/main" id="{E8C701F4-EDB8-BBE9-7B94-62C0519D16C1}"/>
              </a:ext>
            </a:extLst>
          </p:cNvPr>
          <p:cNvSpPr/>
          <p:nvPr/>
        </p:nvSpPr>
        <p:spPr bwMode="auto">
          <a:xfrm>
            <a:off x="9677593" y="5350118"/>
            <a:ext cx="1693795" cy="749349"/>
          </a:xfrm>
          <a:prstGeom prst="rect">
            <a:avLst/>
          </a:pr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Immune due to </a:t>
            </a:r>
            <a:b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past infection</a:t>
            </a:r>
            <a:b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No vaccines needed</a:t>
            </a:r>
          </a:p>
        </p:txBody>
      </p:sp>
      <p:sp>
        <p:nvSpPr>
          <p:cNvPr id="31" name="Oval 30">
            <a:extLst>
              <a:ext uri="{FF2B5EF4-FFF2-40B4-BE49-F238E27FC236}">
                <a16:creationId xmlns:a16="http://schemas.microsoft.com/office/drawing/2014/main" id="{47326826-44FD-A19B-C58C-F7A153F33B4C}"/>
              </a:ext>
            </a:extLst>
          </p:cNvPr>
          <p:cNvSpPr/>
          <p:nvPr/>
        </p:nvSpPr>
        <p:spPr bwMode="auto">
          <a:xfrm>
            <a:off x="4889481" y="1818083"/>
            <a:ext cx="369997" cy="369997"/>
          </a:xfrm>
          <a:prstGeom prst="ellipse">
            <a:avLst/>
          </a:prstGeom>
          <a:solidFill>
            <a:schemeClr val="accent3"/>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33" name="Oval 32">
            <a:extLst>
              <a:ext uri="{FF2B5EF4-FFF2-40B4-BE49-F238E27FC236}">
                <a16:creationId xmlns:a16="http://schemas.microsoft.com/office/drawing/2014/main" id="{534FEB7E-F738-A5C4-0998-55D2D60EDDBB}"/>
              </a:ext>
            </a:extLst>
          </p:cNvPr>
          <p:cNvSpPr/>
          <p:nvPr/>
        </p:nvSpPr>
        <p:spPr bwMode="auto">
          <a:xfrm>
            <a:off x="7182541" y="1831777"/>
            <a:ext cx="374904" cy="374904"/>
          </a:xfrm>
          <a:prstGeom prst="ellipse">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34" name="Oval 33">
            <a:extLst>
              <a:ext uri="{FF2B5EF4-FFF2-40B4-BE49-F238E27FC236}">
                <a16:creationId xmlns:a16="http://schemas.microsoft.com/office/drawing/2014/main" id="{C7DDF903-2F0A-DE81-32B0-EF52D7ED054B}"/>
              </a:ext>
            </a:extLst>
          </p:cNvPr>
          <p:cNvSpPr/>
          <p:nvPr/>
        </p:nvSpPr>
        <p:spPr bwMode="auto">
          <a:xfrm>
            <a:off x="3161930" y="4406056"/>
            <a:ext cx="374904" cy="374904"/>
          </a:xfrm>
          <a:prstGeom prst="ellipse">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35" name="Oval 34">
            <a:extLst>
              <a:ext uri="{FF2B5EF4-FFF2-40B4-BE49-F238E27FC236}">
                <a16:creationId xmlns:a16="http://schemas.microsoft.com/office/drawing/2014/main" id="{F2AC4AB8-7413-BC2E-B395-51799126AEBD}"/>
              </a:ext>
            </a:extLst>
          </p:cNvPr>
          <p:cNvSpPr/>
          <p:nvPr/>
        </p:nvSpPr>
        <p:spPr bwMode="auto">
          <a:xfrm>
            <a:off x="9118698" y="4747485"/>
            <a:ext cx="374904" cy="374904"/>
          </a:xfrm>
          <a:prstGeom prst="ellipse">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36" name="Oval 35">
            <a:extLst>
              <a:ext uri="{FF2B5EF4-FFF2-40B4-BE49-F238E27FC236}">
                <a16:creationId xmlns:a16="http://schemas.microsoft.com/office/drawing/2014/main" id="{92E11452-C465-0AA4-B7E5-213EBB1C7B7F}"/>
              </a:ext>
            </a:extLst>
          </p:cNvPr>
          <p:cNvSpPr/>
          <p:nvPr/>
        </p:nvSpPr>
        <p:spPr bwMode="auto">
          <a:xfrm>
            <a:off x="4770220" y="4891951"/>
            <a:ext cx="369997" cy="369997"/>
          </a:xfrm>
          <a:prstGeom prst="ellipse">
            <a:avLst/>
          </a:prstGeom>
          <a:solidFill>
            <a:schemeClr val="accent3"/>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38" name="Oval 37">
            <a:extLst>
              <a:ext uri="{FF2B5EF4-FFF2-40B4-BE49-F238E27FC236}">
                <a16:creationId xmlns:a16="http://schemas.microsoft.com/office/drawing/2014/main" id="{F941CDDD-1271-C1A6-2B67-BE08FD651136}"/>
              </a:ext>
            </a:extLst>
          </p:cNvPr>
          <p:cNvSpPr/>
          <p:nvPr/>
        </p:nvSpPr>
        <p:spPr bwMode="auto">
          <a:xfrm>
            <a:off x="10341595" y="4793032"/>
            <a:ext cx="369997" cy="369997"/>
          </a:xfrm>
          <a:prstGeom prst="ellipse">
            <a:avLst/>
          </a:prstGeom>
          <a:solidFill>
            <a:schemeClr val="accent3"/>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15" name="Rounded Rectangle 14">
            <a:extLst>
              <a:ext uri="{FF2B5EF4-FFF2-40B4-BE49-F238E27FC236}">
                <a16:creationId xmlns:a16="http://schemas.microsoft.com/office/drawing/2014/main" id="{1E20EBA0-E723-18F3-539F-275A73A07D3E}"/>
              </a:ext>
            </a:extLst>
          </p:cNvPr>
          <p:cNvSpPr/>
          <p:nvPr/>
        </p:nvSpPr>
        <p:spPr bwMode="auto">
          <a:xfrm>
            <a:off x="784688" y="5205147"/>
            <a:ext cx="2430083" cy="1075351"/>
          </a:xfrm>
          <a:prstGeom prst="rect">
            <a:avLst/>
          </a:prstGeom>
          <a:noFill/>
          <a:ln w="28575">
            <a:solidFill>
              <a:srgbClr val="E1471D"/>
            </a:solidFill>
            <a:miter lim="800000"/>
            <a:headEnd/>
            <a:tailEnd/>
          </a:ln>
        </p:spPr>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Counseling, ongoing monitoring, and treatment, if indicated.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Evaluate and </a:t>
            </a:r>
            <a:r>
              <a:rPr kumimoji="0" lang="en-US" sz="14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vaccinate close contacts </a:t>
            </a:r>
            <a:r>
              <a:rPr kumimoji="0" lang="en-US" sz="1400"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rPr>
              <a:t>if necessary.</a:t>
            </a:r>
          </a:p>
        </p:txBody>
      </p:sp>
      <p:cxnSp>
        <p:nvCxnSpPr>
          <p:cNvPr id="21" name="Straight Arrow Connector 20">
            <a:extLst>
              <a:ext uri="{FF2B5EF4-FFF2-40B4-BE49-F238E27FC236}">
                <a16:creationId xmlns:a16="http://schemas.microsoft.com/office/drawing/2014/main" id="{AFFEEAAA-C5A3-D4BF-7882-DEECAF65FE41}"/>
              </a:ext>
            </a:extLst>
          </p:cNvPr>
          <p:cNvCxnSpPr>
            <a:cxnSpLocks/>
          </p:cNvCxnSpPr>
          <p:nvPr/>
        </p:nvCxnSpPr>
        <p:spPr bwMode="auto">
          <a:xfrm flipH="1">
            <a:off x="3214771" y="5601430"/>
            <a:ext cx="983522" cy="0"/>
          </a:xfrm>
          <a:prstGeom prst="straightConnector1">
            <a:avLst/>
          </a:prstGeom>
          <a:noFill/>
          <a:ln w="28575" cap="flat" cmpd="sng" algn="ctr">
            <a:solidFill>
              <a:srgbClr val="E1471D"/>
            </a:solidFill>
            <a:prstDash val="solid"/>
            <a:round/>
            <a:headEnd type="none" w="med" len="med"/>
            <a:tailEnd type="triangle"/>
          </a:ln>
          <a:effectLst/>
        </p:spPr>
      </p:cxnSp>
    </p:spTree>
    <p:extLst>
      <p:ext uri="{BB962C8B-B14F-4D97-AF65-F5344CB8AC3E}">
        <p14:creationId xmlns:p14="http://schemas.microsoft.com/office/powerpoint/2010/main" val="2056656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6B147-FC68-C182-240D-18F1A80A6CEC}"/>
              </a:ext>
            </a:extLst>
          </p:cNvPr>
          <p:cNvSpPr>
            <a:spLocks noGrp="1"/>
          </p:cNvSpPr>
          <p:nvPr>
            <p:ph type="title"/>
          </p:nvPr>
        </p:nvSpPr>
        <p:spPr/>
        <p:txBody>
          <a:bodyPr/>
          <a:lstStyle/>
          <a:p>
            <a:r>
              <a:rPr lang="en-US" dirty="0"/>
              <a:t>AASLD Recommendations for HDV Testing in </a:t>
            </a:r>
            <a:br>
              <a:rPr lang="en-US" dirty="0"/>
            </a:br>
            <a:r>
              <a:rPr lang="en-US" dirty="0"/>
              <a:t>Clinical Practice</a:t>
            </a:r>
            <a:r>
              <a:rPr lang="en-US" baseline="30000" dirty="0"/>
              <a:t>1</a:t>
            </a:r>
            <a:endParaRPr lang="en-US" dirty="0"/>
          </a:p>
        </p:txBody>
      </p:sp>
      <p:sp>
        <p:nvSpPr>
          <p:cNvPr id="3" name="Content Placeholder 2">
            <a:extLst>
              <a:ext uri="{FF2B5EF4-FFF2-40B4-BE49-F238E27FC236}">
                <a16:creationId xmlns:a16="http://schemas.microsoft.com/office/drawing/2014/main" id="{01617ADD-C590-7492-7E5D-1B686E9C31A0}"/>
              </a:ext>
            </a:extLst>
          </p:cNvPr>
          <p:cNvSpPr>
            <a:spLocks noGrp="1"/>
          </p:cNvSpPr>
          <p:nvPr>
            <p:ph sz="half" idx="1"/>
          </p:nvPr>
        </p:nvSpPr>
        <p:spPr>
          <a:xfrm>
            <a:off x="601820" y="2389154"/>
            <a:ext cx="5309278" cy="3800314"/>
          </a:xfrm>
        </p:spPr>
        <p:txBody>
          <a:bodyPr/>
          <a:lstStyle/>
          <a:p>
            <a:pPr>
              <a:spcBef>
                <a:spcPts val="600"/>
              </a:spcBef>
            </a:pPr>
            <a:r>
              <a:rPr lang="en-US" sz="2000" dirty="0"/>
              <a:t>Persons born in regions with reported high HDV endemically, such as: </a:t>
            </a:r>
            <a:endParaRPr lang="en-US" sz="2000" baseline="30000" dirty="0"/>
          </a:p>
          <a:p>
            <a:pPr marL="693738" lvl="1" indent="-287338">
              <a:spcBef>
                <a:spcPts val="600"/>
              </a:spcBef>
              <a:buFont typeface="Calibri" panose="020F0502020204030204" pitchFamily="34" charset="0"/>
              <a:buChar char="‒"/>
            </a:pPr>
            <a:r>
              <a:rPr lang="en-US" sz="2000" dirty="0"/>
              <a:t>Africa (West Africa, Horn of Africa)</a:t>
            </a:r>
          </a:p>
          <a:p>
            <a:pPr marL="693738" lvl="1" indent="-287338">
              <a:spcBef>
                <a:spcPts val="600"/>
              </a:spcBef>
              <a:buFont typeface="Calibri" panose="020F0502020204030204" pitchFamily="34" charset="0"/>
              <a:buChar char="‒"/>
            </a:pPr>
            <a:r>
              <a:rPr lang="en-US" sz="2000" b="1" dirty="0">
                <a:solidFill>
                  <a:srgbClr val="E1471D"/>
                </a:solidFill>
              </a:rPr>
              <a:t>Asia (Central and Northern Asia, Vietnam, Mongolia, Pakistan, Japan, Taiwan)</a:t>
            </a:r>
          </a:p>
          <a:p>
            <a:pPr marL="693738" lvl="1" indent="-287338">
              <a:spcBef>
                <a:spcPts val="600"/>
              </a:spcBef>
              <a:buFont typeface="Calibri" panose="020F0502020204030204" pitchFamily="34" charset="0"/>
              <a:buChar char="‒"/>
            </a:pPr>
            <a:r>
              <a:rPr lang="en-US" sz="2000" dirty="0"/>
              <a:t>Middle East (all countries)</a:t>
            </a:r>
          </a:p>
          <a:p>
            <a:pPr marL="693738" lvl="1" indent="-287338">
              <a:spcBef>
                <a:spcPts val="600"/>
              </a:spcBef>
              <a:buFont typeface="Calibri" panose="020F0502020204030204" pitchFamily="34" charset="0"/>
              <a:buChar char="‒"/>
            </a:pPr>
            <a:r>
              <a:rPr lang="en-US" sz="2000" dirty="0"/>
              <a:t>Eastern Europe (Eastern Mediterranean regions, Turkey)</a:t>
            </a:r>
          </a:p>
          <a:p>
            <a:pPr marL="693738" lvl="1" indent="-287338">
              <a:spcBef>
                <a:spcPts val="600"/>
              </a:spcBef>
              <a:buFont typeface="Calibri" panose="020F0502020204030204" pitchFamily="34" charset="0"/>
              <a:buChar char="‒"/>
            </a:pPr>
            <a:r>
              <a:rPr lang="en-US" sz="2000" dirty="0"/>
              <a:t>South America (Amazonian basin)</a:t>
            </a:r>
          </a:p>
          <a:p>
            <a:pPr marL="693738" lvl="1" indent="-287338">
              <a:spcBef>
                <a:spcPts val="600"/>
              </a:spcBef>
              <a:buFont typeface="Calibri" panose="020F0502020204030204" pitchFamily="34" charset="0"/>
              <a:buChar char="‒"/>
            </a:pPr>
            <a:r>
              <a:rPr lang="en-US" sz="2000" dirty="0"/>
              <a:t>Other (Greenland)</a:t>
            </a:r>
          </a:p>
          <a:p>
            <a:endParaRPr lang="en-US" sz="2000" dirty="0"/>
          </a:p>
        </p:txBody>
      </p:sp>
      <p:sp>
        <p:nvSpPr>
          <p:cNvPr id="4" name="Content Placeholder 3">
            <a:extLst>
              <a:ext uri="{FF2B5EF4-FFF2-40B4-BE49-F238E27FC236}">
                <a16:creationId xmlns:a16="http://schemas.microsoft.com/office/drawing/2014/main" id="{6EA7F6C2-8E6B-F429-2144-903E51F43220}"/>
              </a:ext>
            </a:extLst>
          </p:cNvPr>
          <p:cNvSpPr>
            <a:spLocks noGrp="1"/>
          </p:cNvSpPr>
          <p:nvPr>
            <p:ph sz="half" idx="2"/>
          </p:nvPr>
        </p:nvSpPr>
        <p:spPr>
          <a:xfrm>
            <a:off x="6252634" y="2389289"/>
            <a:ext cx="5229570" cy="3800902"/>
          </a:xfrm>
        </p:spPr>
        <p:txBody>
          <a:bodyPr/>
          <a:lstStyle/>
          <a:p>
            <a:pPr marL="342900" lvl="1" indent="-342900">
              <a:spcBef>
                <a:spcPts val="600"/>
              </a:spcBef>
              <a:buFont typeface="Wingdings" panose="05000000000000000000" pitchFamily="2" charset="2"/>
              <a:buChar char="§"/>
            </a:pPr>
            <a:r>
              <a:rPr lang="en-US" sz="2000" dirty="0"/>
              <a:t>Persons who have ever injected drugs</a:t>
            </a:r>
          </a:p>
          <a:p>
            <a:pPr marL="342900" lvl="1" indent="-342900">
              <a:spcBef>
                <a:spcPts val="600"/>
              </a:spcBef>
              <a:buFont typeface="Wingdings" panose="05000000000000000000" pitchFamily="2" charset="2"/>
              <a:buChar char="§"/>
            </a:pPr>
            <a:r>
              <a:rPr lang="en-US" sz="2000" dirty="0"/>
              <a:t>MSM</a:t>
            </a:r>
          </a:p>
          <a:p>
            <a:pPr marL="342900" lvl="1" indent="-342900">
              <a:spcBef>
                <a:spcPts val="600"/>
              </a:spcBef>
              <a:buFont typeface="Wingdings" panose="05000000000000000000" pitchFamily="2" charset="2"/>
              <a:buChar char="§"/>
            </a:pPr>
            <a:r>
              <a:rPr lang="en-US" sz="2000" dirty="0"/>
              <a:t>Individuals infected with HCV or HIV</a:t>
            </a:r>
          </a:p>
          <a:p>
            <a:pPr marL="342900" lvl="1" indent="-342900">
              <a:spcBef>
                <a:spcPts val="600"/>
              </a:spcBef>
              <a:buFont typeface="Wingdings" panose="05000000000000000000" pitchFamily="2" charset="2"/>
              <a:buChar char="§"/>
            </a:pPr>
            <a:r>
              <a:rPr lang="en-US" sz="2000" dirty="0"/>
              <a:t>Persons with multiple sexual partners or any history of sexually transmitted disease</a:t>
            </a:r>
          </a:p>
          <a:p>
            <a:pPr marL="342900" lvl="1" indent="-342900">
              <a:spcBef>
                <a:spcPts val="600"/>
              </a:spcBef>
              <a:buFont typeface="Wingdings" panose="05000000000000000000" pitchFamily="2" charset="2"/>
              <a:buChar char="§"/>
            </a:pPr>
            <a:r>
              <a:rPr lang="en-US" sz="2000" b="1" dirty="0">
                <a:solidFill>
                  <a:srgbClr val="E1471D"/>
                </a:solidFill>
              </a:rPr>
              <a:t>Individuals with elevated ALT or AST with low or undetectable HBV DNA</a:t>
            </a:r>
          </a:p>
          <a:p>
            <a:endParaRPr lang="en-US" sz="2000" dirty="0"/>
          </a:p>
        </p:txBody>
      </p:sp>
      <p:sp>
        <p:nvSpPr>
          <p:cNvPr id="12" name="TextBox 11">
            <a:extLst>
              <a:ext uri="{FF2B5EF4-FFF2-40B4-BE49-F238E27FC236}">
                <a16:creationId xmlns:a16="http://schemas.microsoft.com/office/drawing/2014/main" id="{23E63A54-C632-4884-E27A-C77C9B727C01}"/>
              </a:ext>
            </a:extLst>
          </p:cNvPr>
          <p:cNvSpPr txBox="1">
            <a:spLocks/>
          </p:cNvSpPr>
          <p:nvPr/>
        </p:nvSpPr>
        <p:spPr>
          <a:xfrm>
            <a:off x="2876142" y="1600200"/>
            <a:ext cx="6439716" cy="738664"/>
          </a:xfrm>
          <a:prstGeom prst="rect">
            <a:avLst/>
          </a:prstGeom>
          <a:solidFill>
            <a:schemeClr val="accent2">
              <a:lumMod val="20000"/>
              <a:lumOff val="80000"/>
            </a:schemeClr>
          </a:solidFill>
        </p:spPr>
        <p:txBody>
          <a:bodyPr wrap="square" lIns="0" tIns="0" rIns="108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a:ea typeface="+mn-ea"/>
                <a:cs typeface="+mn-cs"/>
              </a:rPr>
              <a:t>HBsAg-positive persons at high risk for HDV infection who should be screened</a:t>
            </a:r>
          </a:p>
        </p:txBody>
      </p:sp>
      <p:sp>
        <p:nvSpPr>
          <p:cNvPr id="5" name="TextBox 4">
            <a:extLst>
              <a:ext uri="{FF2B5EF4-FFF2-40B4-BE49-F238E27FC236}">
                <a16:creationId xmlns:a16="http://schemas.microsoft.com/office/drawing/2014/main" id="{F1D02D90-59D5-1DFF-25F7-8BCE89562439}"/>
              </a:ext>
            </a:extLst>
          </p:cNvPr>
          <p:cNvSpPr txBox="1"/>
          <p:nvPr/>
        </p:nvSpPr>
        <p:spPr bwMode="auto">
          <a:xfrm>
            <a:off x="402615" y="6372236"/>
            <a:ext cx="53302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de-DE" sz="1200" b="0" i="0" u="none" strike="noStrike" kern="0" cap="none" spc="0" normalizeH="0" baseline="0" noProof="0" dirty="0">
                <a:ln>
                  <a:noFill/>
                </a:ln>
                <a:solidFill>
                  <a:srgbClr val="455560"/>
                </a:solidFill>
                <a:effectLst/>
                <a:uLnTx/>
                <a:uFillTx/>
                <a:latin typeface="Calibri"/>
                <a:ea typeface="+mn-ea"/>
                <a:cs typeface="ＭＳ Ｐゴシック" charset="0"/>
              </a:rPr>
              <a:t>1. AASLD HBV Guidelines. April 2018. </a:t>
            </a:r>
          </a:p>
        </p:txBody>
      </p:sp>
    </p:spTree>
    <p:extLst>
      <p:ext uri="{BB962C8B-B14F-4D97-AF65-F5344CB8AC3E}">
        <p14:creationId xmlns:p14="http://schemas.microsoft.com/office/powerpoint/2010/main" val="580519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70170B-CAA5-1B93-2B45-37F49BB8F556}"/>
              </a:ext>
            </a:extLst>
          </p:cNvPr>
          <p:cNvSpPr>
            <a:spLocks noGrp="1"/>
          </p:cNvSpPr>
          <p:nvPr>
            <p:ph type="title"/>
          </p:nvPr>
        </p:nvSpPr>
        <p:spPr/>
        <p:txBody>
          <a:bodyPr/>
          <a:lstStyle/>
          <a:p>
            <a:r>
              <a:rPr lang="en-US" dirty="0"/>
              <a:t>Disease Burden and </a:t>
            </a:r>
            <a:br>
              <a:rPr lang="en-US" dirty="0"/>
            </a:br>
            <a:r>
              <a:rPr lang="en-US" dirty="0"/>
              <a:t>Impact of Liver Disease Progression</a:t>
            </a:r>
          </a:p>
        </p:txBody>
      </p:sp>
    </p:spTree>
    <p:extLst>
      <p:ext uri="{BB962C8B-B14F-4D97-AF65-F5344CB8AC3E}">
        <p14:creationId xmlns:p14="http://schemas.microsoft.com/office/powerpoint/2010/main" val="1421031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E8765D24-B4CB-9E44-CD1E-A66A600D72D6}"/>
              </a:ext>
            </a:extLst>
          </p:cNvPr>
          <p:cNvPicPr>
            <a:picLocks noChangeAspect="1"/>
          </p:cNvPicPr>
          <p:nvPr/>
        </p:nvPicPr>
        <p:blipFill>
          <a:blip r:embed="rId3">
            <a:alphaModFix/>
          </a:blip>
          <a:stretch>
            <a:fillRect/>
          </a:stretch>
        </p:blipFill>
        <p:spPr>
          <a:xfrm>
            <a:off x="2799871" y="1523897"/>
            <a:ext cx="7951148" cy="4517437"/>
          </a:xfrm>
          <a:prstGeom prst="rect">
            <a:avLst/>
          </a:prstGeom>
        </p:spPr>
      </p:pic>
      <p:sp>
        <p:nvSpPr>
          <p:cNvPr id="575" name="TextBox 574">
            <a:extLst>
              <a:ext uri="{FF2B5EF4-FFF2-40B4-BE49-F238E27FC236}">
                <a16:creationId xmlns:a16="http://schemas.microsoft.com/office/drawing/2014/main" id="{C7518C33-DF28-4676-A5ED-ED9372E90AD1}"/>
              </a:ext>
            </a:extLst>
          </p:cNvPr>
          <p:cNvSpPr txBox="1"/>
          <p:nvPr/>
        </p:nvSpPr>
        <p:spPr>
          <a:xfrm>
            <a:off x="10520397" y="4172145"/>
            <a:ext cx="976293" cy="443198"/>
          </a:xfrm>
          <a:prstGeom prst="rect">
            <a:avLst/>
          </a:prstGeom>
          <a:noFill/>
        </p:spPr>
        <p:txBody>
          <a:bodyPr wrap="none" lIns="0" tIns="0" rIns="0" bIns="0" rtlCol="0">
            <a:spAutoFit/>
          </a:bodyPr>
          <a:lstStyle/>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54565B"/>
                </a:solidFill>
                <a:effectLst/>
                <a:uLnTx/>
                <a:uFillTx/>
                <a:latin typeface="Calibri"/>
                <a:ea typeface="+mn-ea"/>
                <a:cs typeface="Arial" panose="020B0604020202020204" pitchFamily="34" charset="0"/>
              </a:rPr>
              <a:t>Prevalence </a:t>
            </a:r>
            <a:br>
              <a:rPr kumimoji="0" lang="en-US" sz="1600" b="1" i="0" u="none" strike="noStrike" kern="1200" cap="none" spc="0" normalizeH="0" baseline="0" noProof="0" dirty="0">
                <a:ln>
                  <a:noFill/>
                </a:ln>
                <a:solidFill>
                  <a:srgbClr val="54565B"/>
                </a:solidFill>
                <a:effectLst/>
                <a:uLnTx/>
                <a:uFillTx/>
                <a:latin typeface="Calibri"/>
                <a:ea typeface="+mn-ea"/>
                <a:cs typeface="Arial" panose="020B0604020202020204" pitchFamily="34" charset="0"/>
              </a:rPr>
            </a:br>
            <a:r>
              <a:rPr kumimoji="0" lang="en-US" sz="1600" b="1" i="0" u="none" strike="noStrike" kern="1200" cap="none" spc="0" normalizeH="0" baseline="0" noProof="0" dirty="0">
                <a:ln>
                  <a:noFill/>
                </a:ln>
                <a:solidFill>
                  <a:srgbClr val="54565B"/>
                </a:solidFill>
                <a:effectLst/>
                <a:uLnTx/>
                <a:uFillTx/>
                <a:latin typeface="Calibri"/>
                <a:ea typeface="+mn-ea"/>
                <a:cs typeface="Arial" panose="020B0604020202020204" pitchFamily="34" charset="0"/>
              </a:rPr>
              <a:t>rate (%)</a:t>
            </a:r>
            <a:endParaRPr kumimoji="0" lang="en-GB" sz="1600" b="1" i="0" u="none" strike="noStrike" kern="1200" cap="none" spc="0" normalizeH="0" baseline="0" noProof="0" dirty="0">
              <a:ln>
                <a:noFill/>
              </a:ln>
              <a:solidFill>
                <a:srgbClr val="54565B"/>
              </a:solidFill>
              <a:effectLst/>
              <a:uLnTx/>
              <a:uFillTx/>
              <a:latin typeface="Calibri"/>
              <a:ea typeface="+mn-ea"/>
              <a:cs typeface="Arial" panose="020B0604020202020204" pitchFamily="34" charset="0"/>
            </a:endParaRPr>
          </a:p>
        </p:txBody>
      </p:sp>
      <p:sp>
        <p:nvSpPr>
          <p:cNvPr id="576" name="TextBox 575">
            <a:extLst>
              <a:ext uri="{FF2B5EF4-FFF2-40B4-BE49-F238E27FC236}">
                <a16:creationId xmlns:a16="http://schemas.microsoft.com/office/drawing/2014/main" id="{BA734C10-AD13-435A-B414-58D38F9DCDE3}"/>
              </a:ext>
            </a:extLst>
          </p:cNvPr>
          <p:cNvSpPr txBox="1"/>
          <p:nvPr/>
        </p:nvSpPr>
        <p:spPr>
          <a:xfrm>
            <a:off x="10610913" y="4646489"/>
            <a:ext cx="272510" cy="193899"/>
          </a:xfrm>
          <a:prstGeom prst="rect">
            <a:avLst/>
          </a:prstGeom>
          <a:noFill/>
        </p:spPr>
        <p:txBody>
          <a:bodyPr wrap="none" lIns="0" tIns="0" rIns="0" bIns="0" rtlCol="0">
            <a:spAutoFit/>
          </a:bodyPr>
          <a:lstStyle/>
          <a:p>
            <a:pPr marL="0" marR="0" lvl="0" indent="0" algn="l" defTabSz="121917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4565B"/>
                </a:solidFill>
                <a:effectLst/>
                <a:uLnTx/>
                <a:uFillTx/>
                <a:latin typeface="Calibri"/>
                <a:ea typeface="+mn-ea"/>
                <a:cs typeface="Arial" panose="020B0604020202020204" pitchFamily="34" charset="0"/>
              </a:rPr>
              <a:t>&gt;20</a:t>
            </a:r>
            <a:endParaRPr kumimoji="0" lang="en-GB" sz="1400" b="0" i="0" u="none" strike="noStrike" kern="1200" cap="none" spc="0" normalizeH="0" baseline="0" noProof="0" dirty="0">
              <a:ln>
                <a:noFill/>
              </a:ln>
              <a:solidFill>
                <a:srgbClr val="54565B"/>
              </a:solidFill>
              <a:effectLst/>
              <a:uLnTx/>
              <a:uFillTx/>
              <a:latin typeface="Calibri"/>
              <a:ea typeface="+mn-ea"/>
              <a:cs typeface="Arial" panose="020B0604020202020204" pitchFamily="34" charset="0"/>
            </a:endParaRPr>
          </a:p>
        </p:txBody>
      </p:sp>
      <p:sp>
        <p:nvSpPr>
          <p:cNvPr id="577" name="TextBox 576">
            <a:extLst>
              <a:ext uri="{FF2B5EF4-FFF2-40B4-BE49-F238E27FC236}">
                <a16:creationId xmlns:a16="http://schemas.microsoft.com/office/drawing/2014/main" id="{715A36E5-D904-4BDB-A72D-1D42727A80D9}"/>
              </a:ext>
            </a:extLst>
          </p:cNvPr>
          <p:cNvSpPr txBox="1"/>
          <p:nvPr/>
        </p:nvSpPr>
        <p:spPr>
          <a:xfrm>
            <a:off x="10784107" y="5735958"/>
            <a:ext cx="94578" cy="193899"/>
          </a:xfrm>
          <a:prstGeom prst="rect">
            <a:avLst/>
          </a:prstGeom>
          <a:noFill/>
        </p:spPr>
        <p:txBody>
          <a:bodyPr wrap="none" lIns="0" tIns="0" rIns="0" bIns="0" rtlCol="0">
            <a:spAutoFit/>
          </a:bodyPr>
          <a:lstStyle/>
          <a:p>
            <a:pPr marL="0" marR="0" lvl="0" indent="0" algn="l" defTabSz="121917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4565B"/>
                </a:solidFill>
                <a:effectLst/>
                <a:uLnTx/>
                <a:uFillTx/>
                <a:latin typeface="Calibri"/>
                <a:ea typeface="+mn-ea"/>
                <a:cs typeface="Arial" panose="020B0604020202020204" pitchFamily="34" charset="0"/>
              </a:rPr>
              <a:t>0</a:t>
            </a:r>
            <a:endParaRPr kumimoji="0" lang="en-GB" sz="1400" b="0" i="0" u="none" strike="noStrike" kern="1200" cap="none" spc="0" normalizeH="0" baseline="0" noProof="0" dirty="0">
              <a:ln>
                <a:noFill/>
              </a:ln>
              <a:solidFill>
                <a:srgbClr val="54565B"/>
              </a:solidFill>
              <a:effectLst/>
              <a:uLnTx/>
              <a:uFillTx/>
              <a:latin typeface="Calibri"/>
              <a:ea typeface="+mn-ea"/>
              <a:cs typeface="Arial" panose="020B0604020202020204" pitchFamily="34" charset="0"/>
            </a:endParaRPr>
          </a:p>
        </p:txBody>
      </p:sp>
      <p:sp>
        <p:nvSpPr>
          <p:cNvPr id="1127" name="Flowchart: Process 1126">
            <a:extLst>
              <a:ext uri="{FF2B5EF4-FFF2-40B4-BE49-F238E27FC236}">
                <a16:creationId xmlns:a16="http://schemas.microsoft.com/office/drawing/2014/main" id="{F2578B3C-F120-42D5-A7B4-690B0C05C2A6}"/>
              </a:ext>
            </a:extLst>
          </p:cNvPr>
          <p:cNvSpPr/>
          <p:nvPr/>
        </p:nvSpPr>
        <p:spPr>
          <a:xfrm>
            <a:off x="10933914" y="5969274"/>
            <a:ext cx="149260" cy="136652"/>
          </a:xfrm>
          <a:prstGeom prst="flowChartProcess">
            <a:avLst/>
          </a:prstGeom>
          <a:solidFill>
            <a:srgbClr val="A6A6A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1128" name="TextBox 1127">
            <a:extLst>
              <a:ext uri="{FF2B5EF4-FFF2-40B4-BE49-F238E27FC236}">
                <a16:creationId xmlns:a16="http://schemas.microsoft.com/office/drawing/2014/main" id="{D05AF90D-27A0-4C36-AAEC-BAE91A34073C}"/>
              </a:ext>
            </a:extLst>
          </p:cNvPr>
          <p:cNvSpPr txBox="1"/>
          <p:nvPr/>
        </p:nvSpPr>
        <p:spPr>
          <a:xfrm>
            <a:off x="9618532" y="5975530"/>
            <a:ext cx="1260153" cy="193899"/>
          </a:xfrm>
          <a:prstGeom prst="rect">
            <a:avLst/>
          </a:prstGeom>
          <a:noFill/>
        </p:spPr>
        <p:txBody>
          <a:bodyPr wrap="none" lIns="0" tIns="0" rIns="0" bIns="0" rtlCol="0">
            <a:spAutoFit/>
          </a:bodyPr>
          <a:lstStyle/>
          <a:p>
            <a:pPr marL="0" marR="0" lvl="0" indent="0" algn="l" defTabSz="121917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4565B"/>
                </a:solidFill>
                <a:effectLst/>
                <a:uLnTx/>
                <a:uFillTx/>
                <a:latin typeface="Calibri"/>
                <a:ea typeface="+mn-ea"/>
                <a:cs typeface="Arial" panose="020B0604020202020204" pitchFamily="34" charset="0"/>
              </a:rPr>
              <a:t>No data available</a:t>
            </a:r>
            <a:endParaRPr kumimoji="0" lang="en-GB" sz="1400" b="0" i="0" u="none" strike="noStrike" kern="1200" cap="none" spc="0" normalizeH="0" baseline="0" noProof="0" dirty="0">
              <a:ln>
                <a:noFill/>
              </a:ln>
              <a:solidFill>
                <a:srgbClr val="54565B"/>
              </a:solidFill>
              <a:effectLst/>
              <a:uLnTx/>
              <a:uFillTx/>
              <a:latin typeface="Calibri"/>
              <a:ea typeface="+mn-ea"/>
              <a:cs typeface="Arial" panose="020B0604020202020204" pitchFamily="34" charset="0"/>
            </a:endParaRPr>
          </a:p>
        </p:txBody>
      </p:sp>
      <p:sp>
        <p:nvSpPr>
          <p:cNvPr id="2" name="Title 1">
            <a:extLst>
              <a:ext uri="{FF2B5EF4-FFF2-40B4-BE49-F238E27FC236}">
                <a16:creationId xmlns:a16="http://schemas.microsoft.com/office/drawing/2014/main" id="{045D553C-B064-488B-8081-9A71DFB08DEC}"/>
              </a:ext>
            </a:extLst>
          </p:cNvPr>
          <p:cNvSpPr>
            <a:spLocks noGrp="1"/>
          </p:cNvSpPr>
          <p:nvPr>
            <p:ph type="title"/>
          </p:nvPr>
        </p:nvSpPr>
        <p:spPr/>
        <p:txBody>
          <a:bodyPr/>
          <a:lstStyle/>
          <a:p>
            <a:r>
              <a:rPr lang="es-ES" dirty="0"/>
              <a:t>Proportion of People With HBV Who Have HDV</a:t>
            </a:r>
            <a:endParaRPr lang="en-GB" dirty="0"/>
          </a:p>
        </p:txBody>
      </p:sp>
      <p:sp>
        <p:nvSpPr>
          <p:cNvPr id="6" name="Content Placeholder 5">
            <a:extLst>
              <a:ext uri="{FF2B5EF4-FFF2-40B4-BE49-F238E27FC236}">
                <a16:creationId xmlns:a16="http://schemas.microsoft.com/office/drawing/2014/main" id="{24AAF49B-1D03-4CE9-B502-EBD80311A12B}"/>
              </a:ext>
            </a:extLst>
          </p:cNvPr>
          <p:cNvSpPr>
            <a:spLocks noGrp="1"/>
          </p:cNvSpPr>
          <p:nvPr>
            <p:ph idx="1"/>
          </p:nvPr>
        </p:nvSpPr>
        <p:spPr>
          <a:xfrm>
            <a:off x="607030" y="1494690"/>
            <a:ext cx="2308110" cy="4675315"/>
          </a:xfrm>
        </p:spPr>
        <p:txBody>
          <a:bodyPr/>
          <a:lstStyle/>
          <a:p>
            <a:r>
              <a:rPr lang="en-US" sz="2000" dirty="0"/>
              <a:t>Among HBsAg positive people with HBV, the estimated prevalence of HDV is </a:t>
            </a:r>
            <a:r>
              <a:rPr lang="en-US" sz="2000" b="1" dirty="0">
                <a:solidFill>
                  <a:srgbClr val="E1471D"/>
                </a:solidFill>
              </a:rPr>
              <a:t>4.5%-13%</a:t>
            </a:r>
          </a:p>
          <a:p>
            <a:r>
              <a:rPr lang="en-US" sz="2000" noProof="0" dirty="0"/>
              <a:t>Approximately </a:t>
            </a:r>
            <a:r>
              <a:rPr lang="en-US" sz="2000" b="1" noProof="0" dirty="0">
                <a:solidFill>
                  <a:srgbClr val="E1471D"/>
                </a:solidFill>
              </a:rPr>
              <a:t>48-60 </a:t>
            </a:r>
            <a:r>
              <a:rPr lang="en-US" sz="2000" b="1" dirty="0">
                <a:solidFill>
                  <a:srgbClr val="E1471D"/>
                </a:solidFill>
              </a:rPr>
              <a:t>million people </a:t>
            </a:r>
            <a:r>
              <a:rPr lang="en-US" sz="2000" dirty="0"/>
              <a:t>are infected with HDV worldwide</a:t>
            </a:r>
          </a:p>
          <a:p>
            <a:pPr marL="0" indent="0">
              <a:buNone/>
            </a:pPr>
            <a:endParaRPr lang="en-US" sz="2000" noProof="0" dirty="0"/>
          </a:p>
        </p:txBody>
      </p:sp>
      <p:sp>
        <p:nvSpPr>
          <p:cNvPr id="10" name="TextBox 9">
            <a:extLst>
              <a:ext uri="{FF2B5EF4-FFF2-40B4-BE49-F238E27FC236}">
                <a16:creationId xmlns:a16="http://schemas.microsoft.com/office/drawing/2014/main" id="{2F0A0785-0DC2-584C-031E-3F0A810F8925}"/>
              </a:ext>
            </a:extLst>
          </p:cNvPr>
          <p:cNvSpPr txBox="1"/>
          <p:nvPr/>
        </p:nvSpPr>
        <p:spPr bwMode="auto">
          <a:xfrm>
            <a:off x="393660" y="6374424"/>
            <a:ext cx="6105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Stockdale. J Hepatol 2020;73:523; Miao. J Infect Dis 2020;221:1677.</a:t>
            </a:r>
          </a:p>
        </p:txBody>
      </p:sp>
      <p:sp>
        <p:nvSpPr>
          <p:cNvPr id="5" name="Rectangle 4">
            <a:extLst>
              <a:ext uri="{FF2B5EF4-FFF2-40B4-BE49-F238E27FC236}">
                <a16:creationId xmlns:a16="http://schemas.microsoft.com/office/drawing/2014/main" id="{7A0A5198-5ED2-FA07-16AE-1373E1CA5980}"/>
              </a:ext>
            </a:extLst>
          </p:cNvPr>
          <p:cNvSpPr/>
          <p:nvPr/>
        </p:nvSpPr>
        <p:spPr bwMode="auto">
          <a:xfrm>
            <a:off x="10932687" y="4662364"/>
            <a:ext cx="149260" cy="1239838"/>
          </a:xfrm>
          <a:prstGeom prst="rect">
            <a:avLst/>
          </a:prstGeom>
          <a:gradFill>
            <a:gsLst>
              <a:gs pos="0">
                <a:srgbClr val="E24925"/>
              </a:gs>
              <a:gs pos="56000">
                <a:srgbClr val="EE9177"/>
              </a:gs>
              <a:gs pos="100000">
                <a:srgbClr val="F9DAD1"/>
              </a:gs>
            </a:gsLst>
            <a:lin ang="5400000" scaled="1"/>
          </a:gradFill>
          <a:ln w="1270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1628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5858C4-D1E8-D225-BFA9-758DCC98D97F}"/>
              </a:ext>
            </a:extLst>
          </p:cNvPr>
          <p:cNvSpPr>
            <a:spLocks noGrp="1"/>
          </p:cNvSpPr>
          <p:nvPr>
            <p:ph type="title"/>
          </p:nvPr>
        </p:nvSpPr>
        <p:spPr/>
        <p:txBody>
          <a:bodyPr/>
          <a:lstStyle/>
          <a:p>
            <a:r>
              <a:rPr lang="en-US" dirty="0"/>
              <a:t>Populations at High Risk for HDV Infection</a:t>
            </a:r>
          </a:p>
        </p:txBody>
      </p:sp>
      <p:graphicFrame>
        <p:nvGraphicFramePr>
          <p:cNvPr id="7" name="Content Placeholder 6">
            <a:extLst>
              <a:ext uri="{FF2B5EF4-FFF2-40B4-BE49-F238E27FC236}">
                <a16:creationId xmlns:a16="http://schemas.microsoft.com/office/drawing/2014/main" id="{4CBCC368-4023-B134-E0B0-85EFA1832758}"/>
              </a:ext>
            </a:extLst>
          </p:cNvPr>
          <p:cNvGraphicFramePr>
            <a:graphicFrameLocks noGrp="1"/>
          </p:cNvGraphicFramePr>
          <p:nvPr>
            <p:ph idx="1"/>
          </p:nvPr>
        </p:nvGraphicFramePr>
        <p:xfrm>
          <a:off x="2603499" y="1435100"/>
          <a:ext cx="8878887" cy="4729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Left Brace 2">
            <a:extLst>
              <a:ext uri="{FF2B5EF4-FFF2-40B4-BE49-F238E27FC236}">
                <a16:creationId xmlns:a16="http://schemas.microsoft.com/office/drawing/2014/main" id="{EDC998C0-0CAF-DE8A-67BE-4E62A9F24AA6}"/>
              </a:ext>
            </a:extLst>
          </p:cNvPr>
          <p:cNvSpPr/>
          <p:nvPr/>
        </p:nvSpPr>
        <p:spPr bwMode="auto">
          <a:xfrm>
            <a:off x="2207126" y="1699126"/>
            <a:ext cx="288758" cy="2707106"/>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 name="Left Brace 3">
            <a:extLst>
              <a:ext uri="{FF2B5EF4-FFF2-40B4-BE49-F238E27FC236}">
                <a16:creationId xmlns:a16="http://schemas.microsoft.com/office/drawing/2014/main" id="{B02DEF78-F467-BC4E-C64A-8238511683B9}"/>
              </a:ext>
            </a:extLst>
          </p:cNvPr>
          <p:cNvSpPr/>
          <p:nvPr/>
        </p:nvSpPr>
        <p:spPr bwMode="auto">
          <a:xfrm>
            <a:off x="2979823" y="4644186"/>
            <a:ext cx="389023" cy="1303505"/>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TextBox 5">
            <a:extLst>
              <a:ext uri="{FF2B5EF4-FFF2-40B4-BE49-F238E27FC236}">
                <a16:creationId xmlns:a16="http://schemas.microsoft.com/office/drawing/2014/main" id="{A897CD8C-C524-A9FE-8A7B-D1C66588FF20}"/>
              </a:ext>
            </a:extLst>
          </p:cNvPr>
          <p:cNvSpPr txBox="1"/>
          <p:nvPr/>
        </p:nvSpPr>
        <p:spPr bwMode="auto">
          <a:xfrm>
            <a:off x="477253" y="2570330"/>
            <a:ext cx="1600450" cy="1015663"/>
          </a:xfrm>
          <a:prstGeom prst="rect">
            <a:avLst/>
          </a:prstGeom>
          <a:solidFill>
            <a:schemeClr val="accent2">
              <a:lumMod val="20000"/>
              <a:lumOff val="80000"/>
            </a:schemeClr>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Highest-risk groups         (in order)</a:t>
            </a:r>
          </a:p>
        </p:txBody>
      </p:sp>
      <p:sp>
        <p:nvSpPr>
          <p:cNvPr id="8" name="TextBox 7">
            <a:extLst>
              <a:ext uri="{FF2B5EF4-FFF2-40B4-BE49-F238E27FC236}">
                <a16:creationId xmlns:a16="http://schemas.microsoft.com/office/drawing/2014/main" id="{0D5951EC-4AB8-01A7-E5F5-B54434E653D5}"/>
              </a:ext>
            </a:extLst>
          </p:cNvPr>
          <p:cNvSpPr txBox="1"/>
          <p:nvPr/>
        </p:nvSpPr>
        <p:spPr bwMode="auto">
          <a:xfrm>
            <a:off x="477254" y="4644186"/>
            <a:ext cx="2380622" cy="1323439"/>
          </a:xfrm>
          <a:prstGeom prst="rect">
            <a:avLst/>
          </a:prstGeom>
          <a:solidFill>
            <a:schemeClr val="accent3">
              <a:lumMod val="20000"/>
              <a:lumOff val="80000"/>
            </a:schemeClr>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Additional factors contributing to increased HDV prevalence </a:t>
            </a:r>
          </a:p>
        </p:txBody>
      </p:sp>
      <p:sp>
        <p:nvSpPr>
          <p:cNvPr id="2" name="TextBox 1">
            <a:extLst>
              <a:ext uri="{FF2B5EF4-FFF2-40B4-BE49-F238E27FC236}">
                <a16:creationId xmlns:a16="http://schemas.microsoft.com/office/drawing/2014/main" id="{DD2F7C4D-92A2-E592-4013-5B80B336800A}"/>
              </a:ext>
            </a:extLst>
          </p:cNvPr>
          <p:cNvSpPr txBox="1"/>
          <p:nvPr/>
        </p:nvSpPr>
        <p:spPr bwMode="auto">
          <a:xfrm>
            <a:off x="393659" y="6374142"/>
            <a:ext cx="6105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Stockdale. J Hepatol 2020;73:523. who.int/news-room/fact-sheets/detail/hepatitis-d</a:t>
            </a:r>
          </a:p>
        </p:txBody>
      </p:sp>
      <p:cxnSp>
        <p:nvCxnSpPr>
          <p:cNvPr id="12" name="Straight Arrow Connector 11">
            <a:extLst>
              <a:ext uri="{FF2B5EF4-FFF2-40B4-BE49-F238E27FC236}">
                <a16:creationId xmlns:a16="http://schemas.microsoft.com/office/drawing/2014/main" id="{AA06A4D4-CD43-05A4-6603-4B6A9D2D62BF}"/>
              </a:ext>
            </a:extLst>
          </p:cNvPr>
          <p:cNvCxnSpPr/>
          <p:nvPr/>
        </p:nvCxnSpPr>
        <p:spPr bwMode="auto">
          <a:xfrm>
            <a:off x="4651513" y="2385391"/>
            <a:ext cx="248478" cy="0"/>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A1166149-07FC-01C4-CF8C-5634BCF10307}"/>
              </a:ext>
            </a:extLst>
          </p:cNvPr>
          <p:cNvCxnSpPr/>
          <p:nvPr/>
        </p:nvCxnSpPr>
        <p:spPr bwMode="auto">
          <a:xfrm>
            <a:off x="6920945" y="2398645"/>
            <a:ext cx="248478" cy="0"/>
          </a:xfrm>
          <a:prstGeom prst="straightConnector1">
            <a:avLst/>
          </a:prstGeom>
          <a:noFill/>
          <a:ln w="28575" cap="flat" cmpd="sng" algn="ctr">
            <a:solidFill>
              <a:schemeClr val="bg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46E4F672-02E9-708F-090D-B7F055004909}"/>
              </a:ext>
            </a:extLst>
          </p:cNvPr>
          <p:cNvCxnSpPr/>
          <p:nvPr/>
        </p:nvCxnSpPr>
        <p:spPr bwMode="auto">
          <a:xfrm>
            <a:off x="9200317" y="2392021"/>
            <a:ext cx="248478" cy="0"/>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F9ED194E-8A91-2412-A281-AF26F7D1A570}"/>
              </a:ext>
            </a:extLst>
          </p:cNvPr>
          <p:cNvCxnSpPr/>
          <p:nvPr/>
        </p:nvCxnSpPr>
        <p:spPr bwMode="auto">
          <a:xfrm>
            <a:off x="4654828" y="3750365"/>
            <a:ext cx="248478" cy="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478C9C21-1F52-5B18-8816-FB509B2462ED}"/>
              </a:ext>
            </a:extLst>
          </p:cNvPr>
          <p:cNvCxnSpPr/>
          <p:nvPr/>
        </p:nvCxnSpPr>
        <p:spPr bwMode="auto">
          <a:xfrm>
            <a:off x="6924260" y="3763619"/>
            <a:ext cx="248478" cy="0"/>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62C02308-D43D-E255-5464-4C0286FE03C2}"/>
              </a:ext>
            </a:extLst>
          </p:cNvPr>
          <p:cNvCxnSpPr/>
          <p:nvPr/>
        </p:nvCxnSpPr>
        <p:spPr bwMode="auto">
          <a:xfrm>
            <a:off x="9203632" y="3756995"/>
            <a:ext cx="248478"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2CF7F5DA-5759-4A80-D659-D04DCC20889A}"/>
              </a:ext>
            </a:extLst>
          </p:cNvPr>
          <p:cNvCxnSpPr>
            <a:cxnSpLocks/>
          </p:cNvCxnSpPr>
          <p:nvPr/>
        </p:nvCxnSpPr>
        <p:spPr bwMode="auto">
          <a:xfrm>
            <a:off x="3617844" y="3073928"/>
            <a:ext cx="0" cy="171937"/>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Connector 30">
            <a:extLst>
              <a:ext uri="{FF2B5EF4-FFF2-40B4-BE49-F238E27FC236}">
                <a16:creationId xmlns:a16="http://schemas.microsoft.com/office/drawing/2014/main" id="{CE43CA26-94FE-D166-BDCC-307646C44CD9}"/>
              </a:ext>
            </a:extLst>
          </p:cNvPr>
          <p:cNvCxnSpPr>
            <a:cxnSpLocks/>
          </p:cNvCxnSpPr>
          <p:nvPr/>
        </p:nvCxnSpPr>
        <p:spPr bwMode="auto">
          <a:xfrm>
            <a:off x="3607626" y="3071191"/>
            <a:ext cx="682846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09EC747-1FE8-F1ED-FFF7-9EA0D7A3A441}"/>
              </a:ext>
            </a:extLst>
          </p:cNvPr>
          <p:cNvCxnSpPr/>
          <p:nvPr/>
        </p:nvCxnSpPr>
        <p:spPr bwMode="auto">
          <a:xfrm flipV="1">
            <a:off x="10436086" y="2945158"/>
            <a:ext cx="0" cy="13617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874452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6B7B56-B06C-8D5E-2D29-9544670B3C36}"/>
              </a:ext>
            </a:extLst>
          </p:cNvPr>
          <p:cNvSpPr>
            <a:spLocks noGrp="1"/>
          </p:cNvSpPr>
          <p:nvPr>
            <p:ph type="title"/>
          </p:nvPr>
        </p:nvSpPr>
        <p:spPr/>
        <p:txBody>
          <a:bodyPr/>
          <a:lstStyle/>
          <a:p>
            <a:r>
              <a:rPr lang="en-US" dirty="0"/>
              <a:t>HDV Coinfection vs Superinfection With HBV</a:t>
            </a:r>
          </a:p>
        </p:txBody>
      </p:sp>
      <p:graphicFrame>
        <p:nvGraphicFramePr>
          <p:cNvPr id="5" name="Content Placeholder 8">
            <a:extLst>
              <a:ext uri="{FF2B5EF4-FFF2-40B4-BE49-F238E27FC236}">
                <a16:creationId xmlns:a16="http://schemas.microsoft.com/office/drawing/2014/main" id="{4DB91EFC-A653-7CA5-CD66-564340D95A4C}"/>
              </a:ext>
            </a:extLst>
          </p:cNvPr>
          <p:cNvGraphicFramePr>
            <a:graphicFrameLocks/>
          </p:cNvGraphicFramePr>
          <p:nvPr/>
        </p:nvGraphicFramePr>
        <p:xfrm>
          <a:off x="751840" y="1555182"/>
          <a:ext cx="9990454" cy="451599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7FFE7FCE-5E9E-E985-03D6-E74FF77793D9}"/>
              </a:ext>
            </a:extLst>
          </p:cNvPr>
          <p:cNvSpPr txBox="1"/>
          <p:nvPr/>
        </p:nvSpPr>
        <p:spPr bwMode="auto">
          <a:xfrm>
            <a:off x="393257" y="6372315"/>
            <a:ext cx="51166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Chalasani. Hepatology. 2018;6:328.</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t>
            </a:r>
            <a:r>
              <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Hughes. Lancet. 2011;378:73.</a:t>
            </a:r>
          </a:p>
        </p:txBody>
      </p:sp>
    </p:spTree>
    <p:extLst>
      <p:ext uri="{BB962C8B-B14F-4D97-AF65-F5344CB8AC3E}">
        <p14:creationId xmlns:p14="http://schemas.microsoft.com/office/powerpoint/2010/main" val="27646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9B692-4193-A497-DEE0-C4778ED542D4}"/>
              </a:ext>
            </a:extLst>
          </p:cNvPr>
          <p:cNvSpPr>
            <a:spLocks noGrp="1"/>
          </p:cNvSpPr>
          <p:nvPr>
            <p:ph type="title"/>
          </p:nvPr>
        </p:nvSpPr>
        <p:spPr/>
        <p:txBody>
          <a:bodyPr/>
          <a:lstStyle/>
          <a:p>
            <a:r>
              <a:rPr lang="en-US" dirty="0">
                <a:latin typeface="+mn-lt"/>
              </a:rPr>
              <a:t>HDV vs HBV: Disease Progression</a:t>
            </a:r>
            <a:endParaRPr lang="en-US" dirty="0"/>
          </a:p>
        </p:txBody>
      </p:sp>
      <p:graphicFrame>
        <p:nvGraphicFramePr>
          <p:cNvPr id="5" name="Table 5">
            <a:extLst>
              <a:ext uri="{FF2B5EF4-FFF2-40B4-BE49-F238E27FC236}">
                <a16:creationId xmlns:a16="http://schemas.microsoft.com/office/drawing/2014/main" id="{274508CE-17B7-B943-5999-5313A830AD4D}"/>
              </a:ext>
            </a:extLst>
          </p:cNvPr>
          <p:cNvGraphicFramePr>
            <a:graphicFrameLocks noGrp="1"/>
          </p:cNvGraphicFramePr>
          <p:nvPr>
            <p:ph idx="1"/>
            <p:extLst>
              <p:ext uri="{D42A27DB-BD31-4B8C-83A1-F6EECF244321}">
                <p14:modId xmlns:p14="http://schemas.microsoft.com/office/powerpoint/2010/main" val="1260700484"/>
              </p:ext>
            </p:extLst>
          </p:nvPr>
        </p:nvGraphicFramePr>
        <p:xfrm>
          <a:off x="723900" y="2209676"/>
          <a:ext cx="10758488" cy="2895600"/>
        </p:xfrm>
        <a:graphic>
          <a:graphicData uri="http://schemas.openxmlformats.org/drawingml/2006/table">
            <a:tbl>
              <a:tblPr firstRow="1" bandRow="1">
                <a:tableStyleId>{5C22544A-7EE6-4342-B048-85BDC9FD1C3A}</a:tableStyleId>
              </a:tblPr>
              <a:tblGrid>
                <a:gridCol w="5379244">
                  <a:extLst>
                    <a:ext uri="{9D8B030D-6E8A-4147-A177-3AD203B41FA5}">
                      <a16:colId xmlns:a16="http://schemas.microsoft.com/office/drawing/2014/main" val="2373812062"/>
                    </a:ext>
                  </a:extLst>
                </a:gridCol>
                <a:gridCol w="5379244">
                  <a:extLst>
                    <a:ext uri="{9D8B030D-6E8A-4147-A177-3AD203B41FA5}">
                      <a16:colId xmlns:a16="http://schemas.microsoft.com/office/drawing/2014/main" val="3503950497"/>
                    </a:ext>
                  </a:extLst>
                </a:gridCol>
              </a:tblGrid>
              <a:tr h="370840">
                <a:tc>
                  <a:txBody>
                    <a:bodyPr/>
                    <a:lstStyle/>
                    <a:p>
                      <a:pPr algn="ctr"/>
                      <a:r>
                        <a:rPr lang="en-US" sz="2200" dirty="0"/>
                        <a:t>Clinical Outcome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200" dirty="0"/>
                        <a:t>Approximate Relative Risk Increase Compared to HBV Monoinfection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921758217"/>
                  </a:ext>
                </a:extLst>
              </a:tr>
              <a:tr h="370840">
                <a:tc>
                  <a:txBody>
                    <a:bodyPr/>
                    <a:lstStyle/>
                    <a:p>
                      <a:pPr algn="ctr"/>
                      <a:r>
                        <a:rPr lang="en-US" sz="2200" dirty="0">
                          <a:solidFill>
                            <a:schemeClr val="bg1"/>
                          </a:solidFill>
                        </a:rPr>
                        <a:t>Cirrhosis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2200" dirty="0">
                          <a:solidFill>
                            <a:schemeClr val="bg1"/>
                          </a:solidFill>
                        </a:rPr>
                        <a:t>2- to 3-fold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53125470"/>
                  </a:ext>
                </a:extLst>
              </a:tr>
              <a:tr h="370840">
                <a:tc>
                  <a:txBody>
                    <a:bodyPr/>
                    <a:lstStyle/>
                    <a:p>
                      <a:pPr algn="ctr"/>
                      <a:r>
                        <a:rPr lang="en-US" sz="2200" dirty="0">
                          <a:solidFill>
                            <a:schemeClr val="bg1"/>
                          </a:solidFill>
                        </a:rPr>
                        <a:t>Hepatocellular carcinoma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200" dirty="0">
                          <a:solidFill>
                            <a:schemeClr val="bg1"/>
                          </a:solidFill>
                        </a:rPr>
                        <a:t>3- to 6-fold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1501113"/>
                  </a:ext>
                </a:extLst>
              </a:tr>
              <a:tr h="370840">
                <a:tc>
                  <a:txBody>
                    <a:bodyPr/>
                    <a:lstStyle/>
                    <a:p>
                      <a:pPr algn="ctr"/>
                      <a:r>
                        <a:rPr lang="en-US" sz="2200" dirty="0">
                          <a:solidFill>
                            <a:schemeClr val="bg1"/>
                          </a:solidFill>
                        </a:rPr>
                        <a:t>Liver transplantation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200" dirty="0">
                          <a:solidFill>
                            <a:schemeClr val="bg1"/>
                          </a:solidFill>
                        </a:rPr>
                        <a:t>2-fold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45078654"/>
                  </a:ext>
                </a:extLst>
              </a:tr>
              <a:tr h="370840">
                <a:tc>
                  <a:txBody>
                    <a:bodyPr/>
                    <a:lstStyle/>
                    <a:p>
                      <a:pPr algn="ctr"/>
                      <a:r>
                        <a:rPr lang="en-US" sz="2200" dirty="0">
                          <a:solidFill>
                            <a:schemeClr val="bg1"/>
                          </a:solidFill>
                        </a:rPr>
                        <a:t>Hepatic decompensation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200" dirty="0">
                          <a:solidFill>
                            <a:schemeClr val="bg1"/>
                          </a:solidFill>
                        </a:rPr>
                        <a:t>2-fold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86679411"/>
                  </a:ext>
                </a:extLst>
              </a:tr>
              <a:tr h="370840">
                <a:tc>
                  <a:txBody>
                    <a:bodyPr/>
                    <a:lstStyle/>
                    <a:p>
                      <a:pPr algn="ctr"/>
                      <a:r>
                        <a:rPr lang="en-US" sz="2200" dirty="0">
                          <a:solidFill>
                            <a:schemeClr val="bg1"/>
                          </a:solidFill>
                        </a:rPr>
                        <a:t>Mortality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200" dirty="0">
                          <a:solidFill>
                            <a:schemeClr val="bg1"/>
                          </a:solidFill>
                        </a:rPr>
                        <a:t>2-fold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6552588"/>
                  </a:ext>
                </a:extLst>
              </a:tr>
            </a:tbl>
          </a:graphicData>
        </a:graphic>
      </p:graphicFrame>
      <p:sp>
        <p:nvSpPr>
          <p:cNvPr id="4" name="TextBox 3">
            <a:extLst>
              <a:ext uri="{FF2B5EF4-FFF2-40B4-BE49-F238E27FC236}">
                <a16:creationId xmlns:a16="http://schemas.microsoft.com/office/drawing/2014/main" id="{44BA589A-BBAC-D7E2-97A2-952111C087CC}"/>
              </a:ext>
            </a:extLst>
          </p:cNvPr>
          <p:cNvSpPr txBox="1"/>
          <p:nvPr/>
        </p:nvSpPr>
        <p:spPr bwMode="auto">
          <a:xfrm>
            <a:off x="385031" y="6364896"/>
            <a:ext cx="6172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Da. Gastroenterol Rep (Oxf). 2019;7(4):231.</a:t>
            </a:r>
          </a:p>
        </p:txBody>
      </p:sp>
      <p:sp>
        <p:nvSpPr>
          <p:cNvPr id="3" name="Content Placeholder 36">
            <a:extLst>
              <a:ext uri="{FF2B5EF4-FFF2-40B4-BE49-F238E27FC236}">
                <a16:creationId xmlns:a16="http://schemas.microsoft.com/office/drawing/2014/main" id="{D8146545-6349-8C8D-F0B3-73A381797B49}"/>
              </a:ext>
            </a:extLst>
          </p:cNvPr>
          <p:cNvSpPr txBox="1">
            <a:spLocks/>
          </p:cNvSpPr>
          <p:nvPr/>
        </p:nvSpPr>
        <p:spPr bwMode="auto">
          <a:xfrm>
            <a:off x="723737" y="1607610"/>
            <a:ext cx="10758467" cy="448981"/>
          </a:xfrm>
          <a:prstGeom prst="rect">
            <a:avLst/>
          </a:prstGeom>
          <a:solidFill>
            <a:schemeClr val="accent3">
              <a:lumMod val="20000"/>
              <a:lumOff val="8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More rapid progression to cirrhosis and HCC with HDV/HBV vs HBV monoinfection</a:t>
            </a:r>
            <a:endParaRPr kumimoji="0" lang="en-US" sz="2400" b="0" i="0" u="none" strike="noStrike" kern="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365186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70170B-CAA5-1B93-2B45-37F49BB8F556}"/>
              </a:ext>
            </a:extLst>
          </p:cNvPr>
          <p:cNvSpPr>
            <a:spLocks noGrp="1"/>
          </p:cNvSpPr>
          <p:nvPr>
            <p:ph type="title"/>
          </p:nvPr>
        </p:nvSpPr>
        <p:spPr/>
        <p:txBody>
          <a:bodyPr/>
          <a:lstStyle/>
          <a:p>
            <a:r>
              <a:rPr lang="en-US" dirty="0"/>
              <a:t>Testing and Diagnosis</a:t>
            </a:r>
          </a:p>
        </p:txBody>
      </p:sp>
    </p:spTree>
    <p:extLst>
      <p:ext uri="{BB962C8B-B14F-4D97-AF65-F5344CB8AC3E}">
        <p14:creationId xmlns:p14="http://schemas.microsoft.com/office/powerpoint/2010/main" val="4071026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9D1B1-C031-6574-1366-45A3CC37F79C}"/>
              </a:ext>
            </a:extLst>
          </p:cNvPr>
          <p:cNvSpPr>
            <a:spLocks noGrp="1"/>
          </p:cNvSpPr>
          <p:nvPr>
            <p:ph type="title"/>
          </p:nvPr>
        </p:nvSpPr>
        <p:spPr/>
        <p:txBody>
          <a:bodyPr/>
          <a:lstStyle/>
          <a:p>
            <a:r>
              <a:rPr lang="en-US" dirty="0"/>
              <a:t>HDV Testing: Comparison of Guidelines</a:t>
            </a:r>
          </a:p>
        </p:txBody>
      </p:sp>
      <p:graphicFrame>
        <p:nvGraphicFramePr>
          <p:cNvPr id="4" name="Table 4">
            <a:extLst>
              <a:ext uri="{FF2B5EF4-FFF2-40B4-BE49-F238E27FC236}">
                <a16:creationId xmlns:a16="http://schemas.microsoft.com/office/drawing/2014/main" id="{520A0F00-CCBB-3213-CC19-5828423E5254}"/>
              </a:ext>
            </a:extLst>
          </p:cNvPr>
          <p:cNvGraphicFramePr>
            <a:graphicFrameLocks noGrp="1"/>
          </p:cNvGraphicFramePr>
          <p:nvPr>
            <p:ph idx="1"/>
            <p:extLst>
              <p:ext uri="{D42A27DB-BD31-4B8C-83A1-F6EECF244321}">
                <p14:modId xmlns:p14="http://schemas.microsoft.com/office/powerpoint/2010/main" val="1190748802"/>
              </p:ext>
            </p:extLst>
          </p:nvPr>
        </p:nvGraphicFramePr>
        <p:xfrm>
          <a:off x="723900" y="1602936"/>
          <a:ext cx="10749694" cy="3009900"/>
        </p:xfrm>
        <a:graphic>
          <a:graphicData uri="http://schemas.openxmlformats.org/drawingml/2006/table">
            <a:tbl>
              <a:tblPr firstRow="1" bandRow="1">
                <a:tableStyleId>{5C22544A-7EE6-4342-B048-85BDC9FD1C3A}</a:tableStyleId>
              </a:tblPr>
              <a:tblGrid>
                <a:gridCol w="1693017">
                  <a:extLst>
                    <a:ext uri="{9D8B030D-6E8A-4147-A177-3AD203B41FA5}">
                      <a16:colId xmlns:a16="http://schemas.microsoft.com/office/drawing/2014/main" val="1416721413"/>
                    </a:ext>
                  </a:extLst>
                </a:gridCol>
                <a:gridCol w="4861011">
                  <a:extLst>
                    <a:ext uri="{9D8B030D-6E8A-4147-A177-3AD203B41FA5}">
                      <a16:colId xmlns:a16="http://schemas.microsoft.com/office/drawing/2014/main" val="1942847099"/>
                    </a:ext>
                  </a:extLst>
                </a:gridCol>
                <a:gridCol w="4195666">
                  <a:extLst>
                    <a:ext uri="{9D8B030D-6E8A-4147-A177-3AD203B41FA5}">
                      <a16:colId xmlns:a16="http://schemas.microsoft.com/office/drawing/2014/main" val="1871305452"/>
                    </a:ext>
                  </a:extLst>
                </a:gridCol>
              </a:tblGrid>
              <a:tr h="129266">
                <a:tc>
                  <a:txBody>
                    <a:bodyPr/>
                    <a:lstStyle/>
                    <a:p>
                      <a:pPr algn="l"/>
                      <a:r>
                        <a:rPr lang="en-US" sz="2000" dirty="0"/>
                        <a:t>Guideline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t>Whom to Test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t>How to Test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263703027"/>
                  </a:ext>
                </a:extLst>
              </a:tr>
              <a:tr h="340566">
                <a:tc>
                  <a:txBody>
                    <a:bodyPr/>
                    <a:lstStyle/>
                    <a:p>
                      <a:r>
                        <a:rPr lang="en-US" sz="2000" b="0" dirty="0">
                          <a:solidFill>
                            <a:schemeClr val="bg1"/>
                          </a:solidFill>
                        </a:rPr>
                        <a:t>AASLD 2018</a:t>
                      </a:r>
                      <a:r>
                        <a:rPr lang="en-US" sz="2000" b="0" baseline="30000" dirty="0">
                          <a:solidFill>
                            <a:schemeClr val="bg1"/>
                          </a:solidFill>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mn-lt"/>
                          <a:ea typeface="+mn-ea"/>
                          <a:cs typeface="+mn-cs"/>
                        </a:rPr>
                        <a:t>HBsAg+ patients with HDV risk factors</a:t>
                      </a: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mn-lt"/>
                          <a:ea typeface="+mn-ea"/>
                          <a:cs typeface="+mn-cs"/>
                        </a:rPr>
                        <a:t>Low/undetectable HBV DNA and high ALT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mn-lt"/>
                          <a:ea typeface="+mn-ea"/>
                          <a:cs typeface="+mn-cs"/>
                        </a:rPr>
                        <a:t>Anti-HDV</a:t>
                      </a: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mn-lt"/>
                          <a:ea typeface="+mn-ea"/>
                          <a:cs typeface="+mn-cs"/>
                        </a:rPr>
                        <a:t>HDV RN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856829936"/>
                  </a:ext>
                </a:extLst>
              </a:tr>
              <a:tr h="228701">
                <a:tc>
                  <a:txBody>
                    <a:bodyPr/>
                    <a:lstStyle/>
                    <a:p>
                      <a:r>
                        <a:rPr lang="en-US" sz="2000" b="0" dirty="0">
                          <a:solidFill>
                            <a:schemeClr val="bg1"/>
                          </a:solidFill>
                        </a:rPr>
                        <a:t>EASL 2017</a:t>
                      </a:r>
                      <a:r>
                        <a:rPr lang="en-US" sz="2000" b="0" baseline="30000" dirty="0">
                          <a:solidFill>
                            <a:schemeClr val="bg1"/>
                          </a:solidFill>
                        </a:rPr>
                        <a:t>2</a:t>
                      </a:r>
                      <a:endParaRPr lang="en-US" sz="2000" b="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mn-lt"/>
                          <a:ea typeface="+mn-ea"/>
                          <a:cs typeface="+mn-cs"/>
                        </a:rPr>
                        <a:t>All patients infected with HBV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mn-lt"/>
                          <a:ea typeface="+mn-ea"/>
                          <a:cs typeface="+mn-cs"/>
                        </a:rPr>
                        <a:t>Not specified </a:t>
                      </a:r>
                      <a:endParaRPr lang="en-US" sz="2000" b="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121090593"/>
                  </a:ext>
                </a:extLst>
              </a:tr>
              <a:tr h="340566">
                <a:tc>
                  <a:txBody>
                    <a:bodyPr/>
                    <a:lstStyle/>
                    <a:p>
                      <a:r>
                        <a:rPr lang="en-US" sz="2000" b="0" dirty="0">
                          <a:solidFill>
                            <a:schemeClr val="bg1"/>
                          </a:solidFill>
                        </a:rPr>
                        <a:t>APASL 2016</a:t>
                      </a:r>
                      <a:r>
                        <a:rPr lang="en-US" sz="2000" b="0" baseline="30000" dirty="0">
                          <a:solidFill>
                            <a:schemeClr val="bg1"/>
                          </a:solidFill>
                        </a:rPr>
                        <a:t>3</a:t>
                      </a:r>
                      <a:endParaRPr lang="en-US" sz="2000" b="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mn-lt"/>
                          <a:ea typeface="+mn-ea"/>
                          <a:cs typeface="+mn-cs"/>
                        </a:rPr>
                        <a:t>Patients with chronic HBV and chronic liver disease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mn-lt"/>
                          <a:ea typeface="+mn-ea"/>
                          <a:cs typeface="+mn-cs"/>
                        </a:rPr>
                        <a:t>HDAg or anti-HDV</a:t>
                      </a: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mn-lt"/>
                          <a:ea typeface="+mn-ea"/>
                          <a:cs typeface="+mn-cs"/>
                        </a:rPr>
                        <a:t>HDV RNA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586381008"/>
                  </a:ext>
                </a:extLst>
              </a:tr>
              <a:tr h="312180">
                <a:tc>
                  <a:txBody>
                    <a:bodyPr/>
                    <a:lstStyle/>
                    <a:p>
                      <a:r>
                        <a:rPr lang="en-US" sz="2000" b="0" dirty="0">
                          <a:solidFill>
                            <a:schemeClr val="bg1"/>
                          </a:solidFill>
                        </a:rPr>
                        <a:t>WHO 2015</a:t>
                      </a:r>
                      <a:r>
                        <a:rPr lang="en-US" sz="2000" b="0" baseline="30000" dirty="0">
                          <a:solidFill>
                            <a:schemeClr val="bg1"/>
                          </a:solidFill>
                        </a:rPr>
                        <a:t>4</a:t>
                      </a:r>
                      <a:endParaRPr lang="en-US" sz="2000" b="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mn-lt"/>
                          <a:ea typeface="+mn-ea"/>
                          <a:cs typeface="+mn-cs"/>
                        </a:rPr>
                        <a:t>Not specified </a:t>
                      </a:r>
                      <a:endParaRPr lang="en-US" sz="2000" b="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mn-lt"/>
                          <a:ea typeface="+mn-ea"/>
                          <a:cs typeface="+mn-cs"/>
                        </a:rPr>
                        <a:t>Anti-HDV </a:t>
                      </a:r>
                    </a:p>
                    <a:p>
                      <a:pPr marL="285750" marR="0" lvl="0" indent="-285750" algn="l" defTabSz="914400" rtl="0" eaLnBrk="1" fontAlgn="auto" latinLnBrk="0" hangingPunct="1">
                        <a:lnSpc>
                          <a:spcPct val="100000"/>
                        </a:lnSpc>
                        <a:spcBef>
                          <a:spcPts val="3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mn-lt"/>
                          <a:ea typeface="+mn-ea"/>
                          <a:cs typeface="+mn-cs"/>
                        </a:rPr>
                        <a:t>HDV RNA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741250175"/>
                  </a:ext>
                </a:extLst>
              </a:tr>
            </a:tbl>
          </a:graphicData>
        </a:graphic>
      </p:graphicFrame>
      <p:sp>
        <p:nvSpPr>
          <p:cNvPr id="6" name="TextBox 5">
            <a:extLst>
              <a:ext uri="{FF2B5EF4-FFF2-40B4-BE49-F238E27FC236}">
                <a16:creationId xmlns:a16="http://schemas.microsoft.com/office/drawing/2014/main" id="{CF30F9FD-C0F5-D658-3CC2-52C9788772BA}"/>
              </a:ext>
            </a:extLst>
          </p:cNvPr>
          <p:cNvSpPr txBox="1"/>
          <p:nvPr/>
        </p:nvSpPr>
        <p:spPr bwMode="auto">
          <a:xfrm>
            <a:off x="385029" y="6194154"/>
            <a:ext cx="53302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de-DE" sz="1200" b="0" i="0" u="none" strike="noStrike" kern="0" cap="none" spc="0" normalizeH="0" baseline="0" noProof="0" dirty="0">
                <a:ln>
                  <a:noFill/>
                </a:ln>
                <a:solidFill>
                  <a:srgbClr val="455560"/>
                </a:solidFill>
                <a:effectLst/>
                <a:uLnTx/>
                <a:uFillTx/>
                <a:latin typeface="Calibri"/>
                <a:ea typeface="+mn-ea"/>
                <a:cs typeface="ＭＳ Ｐゴシック" charset="0"/>
              </a:rPr>
              <a:t>1. AASLD HBV Guidelines. April 2018. 2. EASL HBV Guidelines. August 2017.             3. APASL HBV Guidelines. November 2015. 4. WHO HBV Guidelines. March 2015. </a:t>
            </a:r>
          </a:p>
        </p:txBody>
      </p:sp>
    </p:spTree>
    <p:extLst>
      <p:ext uri="{BB962C8B-B14F-4D97-AF65-F5344CB8AC3E}">
        <p14:creationId xmlns:p14="http://schemas.microsoft.com/office/powerpoint/2010/main" val="1476434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39FC4-CD6C-434F-8674-90C5B7748051}"/>
              </a:ext>
            </a:extLst>
          </p:cNvPr>
          <p:cNvSpPr>
            <a:spLocks noGrp="1"/>
          </p:cNvSpPr>
          <p:nvPr>
            <p:ph type="title"/>
          </p:nvPr>
        </p:nvSpPr>
        <p:spPr/>
        <p:txBody>
          <a:bodyPr/>
          <a:lstStyle/>
          <a:p>
            <a:r>
              <a:rPr lang="en-US" dirty="0"/>
              <a:t>Algorithm for the Evaluation of HDV</a:t>
            </a:r>
          </a:p>
        </p:txBody>
      </p:sp>
      <p:sp>
        <p:nvSpPr>
          <p:cNvPr id="47" name="TextBox 46">
            <a:extLst>
              <a:ext uri="{FF2B5EF4-FFF2-40B4-BE49-F238E27FC236}">
                <a16:creationId xmlns:a16="http://schemas.microsoft.com/office/drawing/2014/main" id="{820B2AC8-24AC-4EBB-B76C-7D998FE54758}"/>
              </a:ext>
            </a:extLst>
          </p:cNvPr>
          <p:cNvSpPr txBox="1"/>
          <p:nvPr/>
        </p:nvSpPr>
        <p:spPr bwMode="auto">
          <a:xfrm>
            <a:off x="389590" y="6373555"/>
            <a:ext cx="43263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Adapted from: Shah. Gastroenterol Rep (Oxf). 2019;7:396.</a:t>
            </a:r>
          </a:p>
        </p:txBody>
      </p:sp>
      <p:pic>
        <p:nvPicPr>
          <p:cNvPr id="31" name="Picture 30" descr="A picture containing text, ax, wheel&#10;&#10;Description automatically generated">
            <a:extLst>
              <a:ext uri="{FF2B5EF4-FFF2-40B4-BE49-F238E27FC236}">
                <a16:creationId xmlns:a16="http://schemas.microsoft.com/office/drawing/2014/main" id="{8988F187-43F9-4212-BD24-91A4FF033E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178144"/>
            <a:ext cx="569914" cy="187003"/>
          </a:xfrm>
          <a:prstGeom prst="rect">
            <a:avLst/>
          </a:prstGeom>
        </p:spPr>
      </p:pic>
      <p:grpSp>
        <p:nvGrpSpPr>
          <p:cNvPr id="33" name="Group 32">
            <a:extLst>
              <a:ext uri="{FF2B5EF4-FFF2-40B4-BE49-F238E27FC236}">
                <a16:creationId xmlns:a16="http://schemas.microsoft.com/office/drawing/2014/main" id="{EBB90C22-AB1D-1E18-EEB5-6E4ABE5039ED}"/>
              </a:ext>
            </a:extLst>
          </p:cNvPr>
          <p:cNvGrpSpPr/>
          <p:nvPr/>
        </p:nvGrpSpPr>
        <p:grpSpPr>
          <a:xfrm>
            <a:off x="475493" y="1411497"/>
            <a:ext cx="11275828" cy="4733205"/>
            <a:chOff x="685800" y="1606573"/>
            <a:chExt cx="11275828" cy="4733205"/>
          </a:xfrm>
        </p:grpSpPr>
        <p:sp>
          <p:nvSpPr>
            <p:cNvPr id="35" name="TextBox 34">
              <a:extLst>
                <a:ext uri="{FF2B5EF4-FFF2-40B4-BE49-F238E27FC236}">
                  <a16:creationId xmlns:a16="http://schemas.microsoft.com/office/drawing/2014/main" id="{AA8F0087-EAD7-945D-7B2D-B154317A4323}"/>
                </a:ext>
              </a:extLst>
            </p:cNvPr>
            <p:cNvSpPr txBox="1"/>
            <p:nvPr/>
          </p:nvSpPr>
          <p:spPr bwMode="auto">
            <a:xfrm>
              <a:off x="8149107" y="3477456"/>
              <a:ext cx="3812521" cy="2862322"/>
            </a:xfrm>
            <a:prstGeom prst="rect">
              <a:avLst/>
            </a:prstGeom>
            <a:noFill/>
            <a:ln w="28575">
              <a:solidFill>
                <a:schemeClr val="accent3"/>
              </a:solidFill>
            </a:ln>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Normal</a:t>
              </a:r>
              <a:endPar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a:p>
              <a:pPr marL="285750" marR="0" lvl="0" indent="-285750" algn="l"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Assess fibrosis</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Elastography</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APRI</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FIB-4 index</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Proprietary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erum fibrosis markers</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Ultrasound with spleen and portal vein diameter</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Consider liver biopsy</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060CD5AE-E634-8CBC-5472-4D98377AA764}"/>
                </a:ext>
              </a:extLst>
            </p:cNvPr>
            <p:cNvSpPr txBox="1"/>
            <p:nvPr/>
          </p:nvSpPr>
          <p:spPr bwMode="auto">
            <a:xfrm>
              <a:off x="4130181" y="4948634"/>
              <a:ext cx="3831599" cy="923330"/>
            </a:xfrm>
            <a:prstGeom prst="rect">
              <a:avLst/>
            </a:prstGeom>
            <a:noFill/>
            <a:ln w="28575">
              <a:solidFill>
                <a:schemeClr val="accent3"/>
              </a:solidFill>
            </a:ln>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Elevated</a:t>
              </a:r>
            </a:p>
            <a:p>
              <a:pPr marL="285750" marR="0" lvl="0" indent="-285750" algn="l"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Check for other etiologies of elevated ALT besides HBV infection</a:t>
              </a:r>
            </a:p>
          </p:txBody>
        </p:sp>
        <p:sp>
          <p:nvSpPr>
            <p:cNvPr id="37" name="TextBox 36">
              <a:extLst>
                <a:ext uri="{FF2B5EF4-FFF2-40B4-BE49-F238E27FC236}">
                  <a16:creationId xmlns:a16="http://schemas.microsoft.com/office/drawing/2014/main" id="{C12E91E6-1AFC-AD97-CAA4-3550B24D9E51}"/>
                </a:ext>
              </a:extLst>
            </p:cNvPr>
            <p:cNvSpPr txBox="1"/>
            <p:nvPr/>
          </p:nvSpPr>
          <p:spPr bwMode="auto">
            <a:xfrm>
              <a:off x="685800" y="4948634"/>
              <a:ext cx="3187711" cy="646331"/>
            </a:xfrm>
            <a:prstGeom prst="rect">
              <a:avLst/>
            </a:prstGeom>
            <a:noFill/>
            <a:ln w="28575">
              <a:solidFill>
                <a:schemeClr val="accent3"/>
              </a:solidFill>
            </a:ln>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Normal</a:t>
              </a:r>
            </a:p>
            <a:p>
              <a:pPr marL="285750" marR="0" lvl="0" indent="-285750" algn="l"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Previous HDV infection</a:t>
              </a:r>
            </a:p>
          </p:txBody>
        </p:sp>
        <p:sp>
          <p:nvSpPr>
            <p:cNvPr id="39" name="TextBox 38">
              <a:extLst>
                <a:ext uri="{FF2B5EF4-FFF2-40B4-BE49-F238E27FC236}">
                  <a16:creationId xmlns:a16="http://schemas.microsoft.com/office/drawing/2014/main" id="{7F2E2685-680E-370A-E25D-789EEEC5CFE5}"/>
                </a:ext>
              </a:extLst>
            </p:cNvPr>
            <p:cNvSpPr txBox="1"/>
            <p:nvPr/>
          </p:nvSpPr>
          <p:spPr bwMode="auto">
            <a:xfrm>
              <a:off x="3509363" y="4326852"/>
              <a:ext cx="1360170" cy="369332"/>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ALT</a:t>
              </a:r>
            </a:p>
          </p:txBody>
        </p:sp>
        <p:sp>
          <p:nvSpPr>
            <p:cNvPr id="42" name="TextBox 41">
              <a:extLst>
                <a:ext uri="{FF2B5EF4-FFF2-40B4-BE49-F238E27FC236}">
                  <a16:creationId xmlns:a16="http://schemas.microsoft.com/office/drawing/2014/main" id="{E32FBAC1-C911-3D60-B52D-FB63BC2396C2}"/>
                </a:ext>
              </a:extLst>
            </p:cNvPr>
            <p:cNvSpPr txBox="1"/>
            <p:nvPr/>
          </p:nvSpPr>
          <p:spPr bwMode="auto">
            <a:xfrm>
              <a:off x="9375985" y="2941320"/>
              <a:ext cx="1360170" cy="369332"/>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ALT</a:t>
              </a:r>
            </a:p>
          </p:txBody>
        </p:sp>
        <p:sp>
          <p:nvSpPr>
            <p:cNvPr id="43" name="TextBox 42">
              <a:extLst>
                <a:ext uri="{FF2B5EF4-FFF2-40B4-BE49-F238E27FC236}">
                  <a16:creationId xmlns:a16="http://schemas.microsoft.com/office/drawing/2014/main" id="{0747692F-9C06-665F-BE6C-A1AD92EFCC34}"/>
                </a:ext>
              </a:extLst>
            </p:cNvPr>
            <p:cNvSpPr txBox="1"/>
            <p:nvPr/>
          </p:nvSpPr>
          <p:spPr bwMode="auto">
            <a:xfrm>
              <a:off x="2998895" y="3369366"/>
              <a:ext cx="2262572" cy="646331"/>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Standard-of-care management of HBV</a:t>
              </a:r>
            </a:p>
          </p:txBody>
        </p:sp>
        <p:sp>
          <p:nvSpPr>
            <p:cNvPr id="44" name="TextBox 43">
              <a:extLst>
                <a:ext uri="{FF2B5EF4-FFF2-40B4-BE49-F238E27FC236}">
                  <a16:creationId xmlns:a16="http://schemas.microsoft.com/office/drawing/2014/main" id="{F0904F21-87F0-A701-9EF3-C8756DFF729E}"/>
                </a:ext>
              </a:extLst>
            </p:cNvPr>
            <p:cNvSpPr txBox="1"/>
            <p:nvPr/>
          </p:nvSpPr>
          <p:spPr bwMode="auto">
            <a:xfrm>
              <a:off x="2363895" y="1606573"/>
              <a:ext cx="2072638" cy="369332"/>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HBsAg+ patients</a:t>
              </a:r>
            </a:p>
          </p:txBody>
        </p:sp>
        <p:sp>
          <p:nvSpPr>
            <p:cNvPr id="45" name="TextBox 44">
              <a:extLst>
                <a:ext uri="{FF2B5EF4-FFF2-40B4-BE49-F238E27FC236}">
                  <a16:creationId xmlns:a16="http://schemas.microsoft.com/office/drawing/2014/main" id="{D3E0D1B3-4359-F8DD-161B-2EAC7229FC54}"/>
                </a:ext>
              </a:extLst>
            </p:cNvPr>
            <p:cNvSpPr txBox="1"/>
            <p:nvPr/>
          </p:nvSpPr>
          <p:spPr bwMode="auto">
            <a:xfrm>
              <a:off x="5415915" y="1606573"/>
              <a:ext cx="1360170" cy="369332"/>
            </a:xfrm>
            <a:prstGeom prst="rect">
              <a:avLst/>
            </a:prstGeom>
            <a:solidFill>
              <a:schemeClr val="accent3"/>
            </a:solidFill>
            <a:ln w="28575" algn="ctr">
              <a:solidFill>
                <a:schemeClr val="accent3"/>
              </a:solidFill>
              <a:miter lim="800000"/>
              <a:headEnd/>
              <a:tailEnd/>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Anti-HDV</a:t>
              </a:r>
            </a:p>
          </p:txBody>
        </p:sp>
        <p:cxnSp>
          <p:nvCxnSpPr>
            <p:cNvPr id="48" name="Straight Arrow Connector 47">
              <a:extLst>
                <a:ext uri="{FF2B5EF4-FFF2-40B4-BE49-F238E27FC236}">
                  <a16:creationId xmlns:a16="http://schemas.microsoft.com/office/drawing/2014/main" id="{BA6A45B9-4C8E-A990-F4F0-6DFCA9F17379}"/>
                </a:ext>
              </a:extLst>
            </p:cNvPr>
            <p:cNvCxnSpPr>
              <a:cxnSpLocks/>
            </p:cNvCxnSpPr>
            <p:nvPr/>
          </p:nvCxnSpPr>
          <p:spPr bwMode="auto">
            <a:xfrm>
              <a:off x="4436533" y="1791239"/>
              <a:ext cx="979382" cy="0"/>
            </a:xfrm>
            <a:prstGeom prst="straightConnector1">
              <a:avLst/>
            </a:prstGeom>
            <a:noFill/>
            <a:ln w="28575" cap="flat" cmpd="sng" algn="ctr">
              <a:solidFill>
                <a:schemeClr val="bg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D89D9496-3F20-173B-5B88-10FF7066CE1B}"/>
                </a:ext>
              </a:extLst>
            </p:cNvPr>
            <p:cNvCxnSpPr/>
            <p:nvPr/>
          </p:nvCxnSpPr>
          <p:spPr bwMode="auto">
            <a:xfrm>
              <a:off x="6096000" y="1975905"/>
              <a:ext cx="0" cy="627595"/>
            </a:xfrm>
            <a:prstGeom prst="straightConnector1">
              <a:avLst/>
            </a:prstGeom>
            <a:noFill/>
            <a:ln w="28575" cap="flat" cmpd="sng" algn="ctr">
              <a:solidFill>
                <a:schemeClr val="accent3"/>
              </a:solidFill>
              <a:prstDash val="solid"/>
              <a:round/>
              <a:headEnd type="none" w="med" len="med"/>
              <a:tailEnd type="triangle"/>
            </a:ln>
            <a:effectLst/>
          </p:spPr>
        </p:cxnSp>
        <p:cxnSp>
          <p:nvCxnSpPr>
            <p:cNvPr id="50" name="Connector: Elbow 49">
              <a:extLst>
                <a:ext uri="{FF2B5EF4-FFF2-40B4-BE49-F238E27FC236}">
                  <a16:creationId xmlns:a16="http://schemas.microsoft.com/office/drawing/2014/main" id="{D52BB828-E956-74D3-7F10-2BD6B7C68841}"/>
                </a:ext>
              </a:extLst>
            </p:cNvPr>
            <p:cNvCxnSpPr>
              <a:cxnSpLocks/>
              <a:stCxn id="67" idx="3"/>
              <a:endCxn id="42" idx="0"/>
            </p:cNvCxnSpPr>
            <p:nvPr/>
          </p:nvCxnSpPr>
          <p:spPr bwMode="auto">
            <a:xfrm>
              <a:off x="6776085" y="2805273"/>
              <a:ext cx="3279985" cy="136047"/>
            </a:xfrm>
            <a:prstGeom prst="bentConnector2">
              <a:avLst/>
            </a:prstGeom>
            <a:noFill/>
            <a:ln w="28575" cap="flat" cmpd="sng" algn="ctr">
              <a:solidFill>
                <a:schemeClr val="accent3"/>
              </a:solidFill>
              <a:prstDash val="solid"/>
              <a:round/>
              <a:headEnd type="none" w="med" len="med"/>
              <a:tailEnd type="triangle"/>
            </a:ln>
            <a:effectLst/>
          </p:spPr>
        </p:cxnSp>
        <p:cxnSp>
          <p:nvCxnSpPr>
            <p:cNvPr id="51" name="Connector: Elbow 50">
              <a:extLst>
                <a:ext uri="{FF2B5EF4-FFF2-40B4-BE49-F238E27FC236}">
                  <a16:creationId xmlns:a16="http://schemas.microsoft.com/office/drawing/2014/main" id="{CDDCE4F3-63D0-1317-3E15-9ED063BCFC17}"/>
                </a:ext>
              </a:extLst>
            </p:cNvPr>
            <p:cNvCxnSpPr>
              <a:stCxn id="39" idx="3"/>
              <a:endCxn id="36" idx="0"/>
            </p:cNvCxnSpPr>
            <p:nvPr/>
          </p:nvCxnSpPr>
          <p:spPr bwMode="auto">
            <a:xfrm>
              <a:off x="4869533" y="4511518"/>
              <a:ext cx="1176448" cy="437116"/>
            </a:xfrm>
            <a:prstGeom prst="bentConnector2">
              <a:avLst/>
            </a:prstGeom>
            <a:noFill/>
            <a:ln w="28575" cap="flat" cmpd="sng" algn="ctr">
              <a:solidFill>
                <a:schemeClr val="bg1"/>
              </a:solidFill>
              <a:prstDash val="sysDot"/>
              <a:round/>
              <a:headEnd type="none" w="med" len="med"/>
              <a:tailEnd type="triangle"/>
            </a:ln>
            <a:effectLst/>
          </p:spPr>
        </p:cxnSp>
        <p:cxnSp>
          <p:nvCxnSpPr>
            <p:cNvPr id="53" name="Connector: Elbow 52">
              <a:extLst>
                <a:ext uri="{FF2B5EF4-FFF2-40B4-BE49-F238E27FC236}">
                  <a16:creationId xmlns:a16="http://schemas.microsoft.com/office/drawing/2014/main" id="{85F26F5E-349B-98C5-F588-E2F85EB247A9}"/>
                </a:ext>
              </a:extLst>
            </p:cNvPr>
            <p:cNvCxnSpPr>
              <a:cxnSpLocks/>
            </p:cNvCxnSpPr>
            <p:nvPr/>
          </p:nvCxnSpPr>
          <p:spPr bwMode="auto">
            <a:xfrm flipH="1">
              <a:off x="2339510" y="4496397"/>
              <a:ext cx="1176448" cy="437116"/>
            </a:xfrm>
            <a:prstGeom prst="bentConnector2">
              <a:avLst/>
            </a:prstGeom>
            <a:noFill/>
            <a:ln w="28575" cap="flat" cmpd="sng" algn="ctr">
              <a:solidFill>
                <a:schemeClr val="bg1"/>
              </a:solidFill>
              <a:prstDash val="sysDot"/>
              <a:round/>
              <a:headEnd type="none" w="med" len="med"/>
              <a:tailEnd type="triangle"/>
            </a:ln>
            <a:effectLst/>
          </p:spPr>
        </p:cxnSp>
        <p:cxnSp>
          <p:nvCxnSpPr>
            <p:cNvPr id="55" name="Straight Arrow Connector 54">
              <a:extLst>
                <a:ext uri="{FF2B5EF4-FFF2-40B4-BE49-F238E27FC236}">
                  <a16:creationId xmlns:a16="http://schemas.microsoft.com/office/drawing/2014/main" id="{ECC028A8-A886-B237-D9A4-6C3B3D55049D}"/>
                </a:ext>
              </a:extLst>
            </p:cNvPr>
            <p:cNvCxnSpPr>
              <a:cxnSpLocks/>
            </p:cNvCxnSpPr>
            <p:nvPr/>
          </p:nvCxnSpPr>
          <p:spPr bwMode="auto">
            <a:xfrm>
              <a:off x="4130181" y="4015697"/>
              <a:ext cx="0" cy="313797"/>
            </a:xfrm>
            <a:prstGeom prst="straightConnector1">
              <a:avLst/>
            </a:prstGeom>
            <a:noFill/>
            <a:ln w="28575" cap="flat" cmpd="sng" algn="ctr">
              <a:solidFill>
                <a:schemeClr val="bg1"/>
              </a:solidFill>
              <a:prstDash val="solid"/>
              <a:round/>
              <a:headEnd type="none" w="med" len="med"/>
              <a:tailEnd type="triangle"/>
            </a:ln>
            <a:effectLst/>
          </p:spPr>
        </p:cxnSp>
        <p:sp>
          <p:nvSpPr>
            <p:cNvPr id="57" name="Freeform: Shape 56">
              <a:extLst>
                <a:ext uri="{FF2B5EF4-FFF2-40B4-BE49-F238E27FC236}">
                  <a16:creationId xmlns:a16="http://schemas.microsoft.com/office/drawing/2014/main" id="{8746977F-5A1B-EE9C-B846-CCC8EF5A4D74}"/>
                </a:ext>
              </a:extLst>
            </p:cNvPr>
            <p:cNvSpPr/>
            <p:nvPr/>
          </p:nvSpPr>
          <p:spPr bwMode="auto">
            <a:xfrm>
              <a:off x="3718563" y="1981200"/>
              <a:ext cx="2072637" cy="1371600"/>
            </a:xfrm>
            <a:custGeom>
              <a:avLst/>
              <a:gdLst>
                <a:gd name="connsiteX0" fmla="*/ 1485900 w 1485900"/>
                <a:gd name="connsiteY0" fmla="*/ 0 h 1371600"/>
                <a:gd name="connsiteX1" fmla="*/ 1485900 w 1485900"/>
                <a:gd name="connsiteY1" fmla="*/ 355600 h 1371600"/>
                <a:gd name="connsiteX2" fmla="*/ 0 w 1485900"/>
                <a:gd name="connsiteY2" fmla="*/ 355600 h 1371600"/>
                <a:gd name="connsiteX3" fmla="*/ 0 w 1485900"/>
                <a:gd name="connsiteY3" fmla="*/ 1371600 h 1371600"/>
              </a:gdLst>
              <a:ahLst/>
              <a:cxnLst>
                <a:cxn ang="0">
                  <a:pos x="connsiteX0" y="connsiteY0"/>
                </a:cxn>
                <a:cxn ang="0">
                  <a:pos x="connsiteX1" y="connsiteY1"/>
                </a:cxn>
                <a:cxn ang="0">
                  <a:pos x="connsiteX2" y="connsiteY2"/>
                </a:cxn>
                <a:cxn ang="0">
                  <a:pos x="connsiteX3" y="connsiteY3"/>
                </a:cxn>
              </a:cxnLst>
              <a:rect l="l" t="t" r="r" b="b"/>
              <a:pathLst>
                <a:path w="1485900" h="1371600">
                  <a:moveTo>
                    <a:pt x="1485900" y="0"/>
                  </a:moveTo>
                  <a:lnTo>
                    <a:pt x="1485900" y="355600"/>
                  </a:lnTo>
                  <a:lnTo>
                    <a:pt x="0" y="355600"/>
                  </a:lnTo>
                  <a:lnTo>
                    <a:pt x="0" y="1371600"/>
                  </a:lnTo>
                </a:path>
              </a:pathLst>
            </a:custGeom>
            <a:noFill/>
            <a:ln w="28575">
              <a:solidFill>
                <a:schemeClr val="accent1"/>
              </a:solidFill>
              <a:miter lim="800000"/>
              <a:headEnd/>
              <a:tailEnd type="triangle"/>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58" name="Straight Arrow Connector 57">
              <a:extLst>
                <a:ext uri="{FF2B5EF4-FFF2-40B4-BE49-F238E27FC236}">
                  <a16:creationId xmlns:a16="http://schemas.microsoft.com/office/drawing/2014/main" id="{EAFEB5EB-F4FD-C3B8-4D34-1E4CC9DB2D60}"/>
                </a:ext>
              </a:extLst>
            </p:cNvPr>
            <p:cNvCxnSpPr>
              <a:cxnSpLocks/>
              <a:stCxn id="42" idx="2"/>
              <a:endCxn id="35" idx="0"/>
            </p:cNvCxnSpPr>
            <p:nvPr/>
          </p:nvCxnSpPr>
          <p:spPr bwMode="auto">
            <a:xfrm flipH="1">
              <a:off x="10055368" y="3310652"/>
              <a:ext cx="702" cy="166804"/>
            </a:xfrm>
            <a:prstGeom prst="straightConnector1">
              <a:avLst/>
            </a:prstGeom>
            <a:noFill/>
            <a:ln w="28575" cap="flat" cmpd="sng" algn="ctr">
              <a:solidFill>
                <a:schemeClr val="bg1"/>
              </a:solidFill>
              <a:prstDash val="sysDot"/>
              <a:round/>
              <a:headEnd type="none" w="med" len="med"/>
              <a:tailEnd type="triangle"/>
            </a:ln>
            <a:effectLst/>
          </p:spPr>
        </p:cxnSp>
        <p:sp>
          <p:nvSpPr>
            <p:cNvPr id="62" name="Oval 61">
              <a:extLst>
                <a:ext uri="{FF2B5EF4-FFF2-40B4-BE49-F238E27FC236}">
                  <a16:creationId xmlns:a16="http://schemas.microsoft.com/office/drawing/2014/main" id="{4D23FCBC-98C5-B4EB-C24D-D9E2FF613E05}"/>
                </a:ext>
              </a:extLst>
            </p:cNvPr>
            <p:cNvSpPr/>
            <p:nvPr/>
          </p:nvSpPr>
          <p:spPr bwMode="auto">
            <a:xfrm>
              <a:off x="5911001" y="2056039"/>
              <a:ext cx="369997" cy="369997"/>
            </a:xfrm>
            <a:prstGeom prst="ellipse">
              <a:avLst/>
            </a:prstGeom>
            <a:solidFill>
              <a:schemeClr val="accent3"/>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cxnSp>
          <p:nvCxnSpPr>
            <p:cNvPr id="63" name="Connector: Elbow 62">
              <a:extLst>
                <a:ext uri="{FF2B5EF4-FFF2-40B4-BE49-F238E27FC236}">
                  <a16:creationId xmlns:a16="http://schemas.microsoft.com/office/drawing/2014/main" id="{C8181363-ADE9-328D-2B38-823D56BDEFCF}"/>
                </a:ext>
              </a:extLst>
            </p:cNvPr>
            <p:cNvCxnSpPr>
              <a:cxnSpLocks/>
              <a:endCxn id="43" idx="0"/>
            </p:cNvCxnSpPr>
            <p:nvPr/>
          </p:nvCxnSpPr>
          <p:spPr bwMode="auto">
            <a:xfrm rot="10800000" flipV="1">
              <a:off x="4130182" y="2806024"/>
              <a:ext cx="1294875" cy="563342"/>
            </a:xfrm>
            <a:prstGeom prst="bentConnector2">
              <a:avLst/>
            </a:prstGeom>
            <a:noFill/>
            <a:ln w="28575" cap="flat" cmpd="sng" algn="ctr">
              <a:solidFill>
                <a:schemeClr val="accent1"/>
              </a:solidFill>
              <a:prstDash val="solid"/>
              <a:round/>
              <a:headEnd type="none" w="med" len="med"/>
              <a:tailEnd type="triangle"/>
            </a:ln>
            <a:effectLst/>
          </p:spPr>
        </p:cxnSp>
        <p:sp>
          <p:nvSpPr>
            <p:cNvPr id="64" name="Oval 63">
              <a:extLst>
                <a:ext uri="{FF2B5EF4-FFF2-40B4-BE49-F238E27FC236}">
                  <a16:creationId xmlns:a16="http://schemas.microsoft.com/office/drawing/2014/main" id="{3715CD12-1A49-9A34-604D-D87138E62631}"/>
                </a:ext>
              </a:extLst>
            </p:cNvPr>
            <p:cNvSpPr/>
            <p:nvPr/>
          </p:nvSpPr>
          <p:spPr bwMode="auto">
            <a:xfrm>
              <a:off x="4567429" y="2620607"/>
              <a:ext cx="374904" cy="374904"/>
            </a:xfrm>
            <a:prstGeom prst="ellipse">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65" name="Oval 64">
              <a:extLst>
                <a:ext uri="{FF2B5EF4-FFF2-40B4-BE49-F238E27FC236}">
                  <a16:creationId xmlns:a16="http://schemas.microsoft.com/office/drawing/2014/main" id="{E1B98571-351C-7CA6-E4B4-872BB52AAC78}"/>
                </a:ext>
              </a:extLst>
            </p:cNvPr>
            <p:cNvSpPr/>
            <p:nvPr/>
          </p:nvSpPr>
          <p:spPr bwMode="auto">
            <a:xfrm>
              <a:off x="8149107" y="2623746"/>
              <a:ext cx="369997" cy="369997"/>
            </a:xfrm>
            <a:prstGeom prst="ellipse">
              <a:avLst/>
            </a:prstGeom>
            <a:solidFill>
              <a:schemeClr val="accent3"/>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66" name="Oval 65">
              <a:extLst>
                <a:ext uri="{FF2B5EF4-FFF2-40B4-BE49-F238E27FC236}">
                  <a16:creationId xmlns:a16="http://schemas.microsoft.com/office/drawing/2014/main" id="{B741D9AB-951C-FEC2-CCB4-8B2466984916}"/>
                </a:ext>
              </a:extLst>
            </p:cNvPr>
            <p:cNvSpPr/>
            <p:nvPr/>
          </p:nvSpPr>
          <p:spPr bwMode="auto">
            <a:xfrm>
              <a:off x="4869533" y="2163252"/>
              <a:ext cx="374904" cy="374904"/>
            </a:xfrm>
            <a:prstGeom prst="ellipse">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67" name="TextBox 66">
              <a:extLst>
                <a:ext uri="{FF2B5EF4-FFF2-40B4-BE49-F238E27FC236}">
                  <a16:creationId xmlns:a16="http://schemas.microsoft.com/office/drawing/2014/main" id="{75FC3598-8A9A-ACE1-B68B-3AF2FFCAC456}"/>
                </a:ext>
              </a:extLst>
            </p:cNvPr>
            <p:cNvSpPr txBox="1"/>
            <p:nvPr/>
          </p:nvSpPr>
          <p:spPr bwMode="auto">
            <a:xfrm>
              <a:off x="5415915" y="2620607"/>
              <a:ext cx="1360170" cy="369332"/>
            </a:xfrm>
            <a:prstGeom prst="rect">
              <a:avLst/>
            </a:prstGeom>
            <a:solidFill>
              <a:schemeClr val="accent3"/>
            </a:solidFill>
            <a:ln w="28575" algn="ctr">
              <a:solidFill>
                <a:schemeClr val="accent3"/>
              </a:solidFill>
              <a:miter lim="800000"/>
              <a:headEnd/>
              <a:tailEnd/>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HDV RNA</a:t>
              </a:r>
            </a:p>
          </p:txBody>
        </p:sp>
      </p:grpSp>
    </p:spTree>
    <p:extLst>
      <p:ext uri="{BB962C8B-B14F-4D97-AF65-F5344CB8AC3E}">
        <p14:creationId xmlns:p14="http://schemas.microsoft.com/office/powerpoint/2010/main" val="942932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70170B-CAA5-1B93-2B45-37F49BB8F556}"/>
              </a:ext>
            </a:extLst>
          </p:cNvPr>
          <p:cNvSpPr>
            <a:spLocks noGrp="1"/>
          </p:cNvSpPr>
          <p:nvPr>
            <p:ph type="title"/>
          </p:nvPr>
        </p:nvSpPr>
        <p:spPr/>
        <p:txBody>
          <a:bodyPr/>
          <a:lstStyle/>
          <a:p>
            <a:r>
              <a:rPr lang="en-US" dirty="0"/>
              <a:t>Treatment</a:t>
            </a:r>
          </a:p>
        </p:txBody>
      </p:sp>
    </p:spTree>
    <p:extLst>
      <p:ext uri="{BB962C8B-B14F-4D97-AF65-F5344CB8AC3E}">
        <p14:creationId xmlns:p14="http://schemas.microsoft.com/office/powerpoint/2010/main" val="4191623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DCEA42-8AA4-394B-AD1C-992F51F0B444}"/>
              </a:ext>
            </a:extLst>
          </p:cNvPr>
          <p:cNvSpPr>
            <a:spLocks noGrp="1"/>
          </p:cNvSpPr>
          <p:nvPr>
            <p:ph type="title"/>
          </p:nvPr>
        </p:nvSpPr>
        <p:spPr>
          <a:xfrm>
            <a:off x="609760" y="241300"/>
            <a:ext cx="10872444" cy="1103313"/>
          </a:xfrm>
        </p:spPr>
        <p:txBody>
          <a:bodyPr/>
          <a:lstStyle/>
          <a:p>
            <a:r>
              <a:rPr lang="en-US" dirty="0"/>
              <a:t>HDV Treatment: PegIFN-</a:t>
            </a:r>
            <a:r>
              <a:rPr lang="el-GR" dirty="0"/>
              <a:t>α</a:t>
            </a:r>
            <a:endParaRPr lang="en-US" dirty="0"/>
          </a:p>
        </p:txBody>
      </p:sp>
      <p:sp>
        <p:nvSpPr>
          <p:cNvPr id="4" name="Content Placeholder 3">
            <a:extLst>
              <a:ext uri="{FF2B5EF4-FFF2-40B4-BE49-F238E27FC236}">
                <a16:creationId xmlns:a16="http://schemas.microsoft.com/office/drawing/2014/main" id="{2E475F6D-368A-6E47-8C3E-A6D17824DDD7}"/>
              </a:ext>
            </a:extLst>
          </p:cNvPr>
          <p:cNvSpPr>
            <a:spLocks noGrp="1"/>
          </p:cNvSpPr>
          <p:nvPr>
            <p:ph idx="1"/>
          </p:nvPr>
        </p:nvSpPr>
        <p:spPr/>
        <p:txBody>
          <a:bodyPr/>
          <a:lstStyle/>
          <a:p>
            <a:r>
              <a:rPr lang="en-US" dirty="0"/>
              <a:t>Used off-label for HDV treatment</a:t>
            </a:r>
          </a:p>
          <a:p>
            <a:r>
              <a:rPr lang="en-US" dirty="0"/>
              <a:t>On-treatment virologic response rates 17%-47%</a:t>
            </a:r>
          </a:p>
          <a:p>
            <a:r>
              <a:rPr lang="en-US" dirty="0"/>
              <a:t>25% HDV RNA negative 24 wk after treatment cessation </a:t>
            </a:r>
          </a:p>
          <a:p>
            <a:r>
              <a:rPr lang="en-US" dirty="0"/>
              <a:t>Late relapses beyond Wk 24 &gt;50% of responders </a:t>
            </a:r>
          </a:p>
          <a:p>
            <a:pPr lvl="1"/>
            <a:r>
              <a:rPr lang="en-US" dirty="0"/>
              <a:t>Monitor all HDV patients as long as HBsAg detectable </a:t>
            </a:r>
          </a:p>
          <a:p>
            <a:pPr lvl="1"/>
            <a:r>
              <a:rPr lang="en-US" dirty="0"/>
              <a:t>HBsAg loss in approximately 10% of pegIFN-</a:t>
            </a:r>
            <a:r>
              <a:rPr lang="el-GR" dirty="0"/>
              <a:t>α</a:t>
            </a:r>
            <a:r>
              <a:rPr lang="en-US" dirty="0"/>
              <a:t> patients</a:t>
            </a:r>
          </a:p>
          <a:p>
            <a:r>
              <a:rPr lang="en-US" dirty="0"/>
              <a:t>Neither nucleos(t)ide analogs nor ribavirin showed significant effects on HDV RNA levels in patients with HDV infection</a:t>
            </a:r>
          </a:p>
        </p:txBody>
      </p:sp>
      <p:sp>
        <p:nvSpPr>
          <p:cNvPr id="5" name="Text Placeholder 4">
            <a:extLst>
              <a:ext uri="{FF2B5EF4-FFF2-40B4-BE49-F238E27FC236}">
                <a16:creationId xmlns:a16="http://schemas.microsoft.com/office/drawing/2014/main" id="{B8F210C9-948D-7947-9F6E-DF288A49A09A}"/>
              </a:ext>
            </a:extLst>
          </p:cNvPr>
          <p:cNvSpPr>
            <a:spLocks noGrp="1"/>
          </p:cNvSpPr>
          <p:nvPr>
            <p:ph type="body" sz="quarter" idx="4294967295"/>
          </p:nvPr>
        </p:nvSpPr>
        <p:spPr>
          <a:xfrm>
            <a:off x="393659" y="6392008"/>
            <a:ext cx="5764213" cy="211137"/>
          </a:xfrm>
        </p:spPr>
        <p:txBody>
          <a:bodyPr/>
          <a:lstStyle/>
          <a:p>
            <a:pPr marL="0" indent="0">
              <a:buNone/>
            </a:pPr>
            <a:r>
              <a:rPr lang="en-US" sz="1200" dirty="0">
                <a:solidFill>
                  <a:schemeClr val="bg2"/>
                </a:solidFill>
              </a:rPr>
              <a:t>EASL HBV Guidelines. August 2017.</a:t>
            </a:r>
          </a:p>
        </p:txBody>
      </p:sp>
    </p:spTree>
    <p:extLst>
      <p:ext uri="{BB962C8B-B14F-4D97-AF65-F5344CB8AC3E}">
        <p14:creationId xmlns:p14="http://schemas.microsoft.com/office/powerpoint/2010/main" val="4076441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F11E9C5-9470-87D8-2E9B-B26AD309B855}"/>
              </a:ext>
            </a:extLst>
          </p:cNvPr>
          <p:cNvSpPr>
            <a:spLocks noGrp="1"/>
          </p:cNvSpPr>
          <p:nvPr>
            <p:ph type="title"/>
          </p:nvPr>
        </p:nvSpPr>
        <p:spPr/>
        <p:txBody>
          <a:bodyPr/>
          <a:lstStyle/>
          <a:p>
            <a:r>
              <a:rPr lang="en-GB" sz="3600" dirty="0"/>
              <a:t>10-Yr Follow-up of PegIFN-</a:t>
            </a:r>
            <a:r>
              <a:rPr lang="el-GR" sz="3600" dirty="0"/>
              <a:t>α</a:t>
            </a:r>
            <a:r>
              <a:rPr lang="en-GB" sz="3600" dirty="0"/>
              <a:t> for </a:t>
            </a:r>
            <a:r>
              <a:rPr lang="en-GB" dirty="0"/>
              <a:t>Chronic </a:t>
            </a:r>
            <a:r>
              <a:rPr lang="en-GB" sz="3600" dirty="0"/>
              <a:t>HDV Treatment: </a:t>
            </a:r>
            <a:r>
              <a:rPr lang="en-GB" dirty="0"/>
              <a:t>Viral Response and Clinical Outcomes</a:t>
            </a:r>
            <a:endParaRPr lang="en-US" dirty="0">
              <a:highlight>
                <a:srgbClr val="FFFF00"/>
              </a:highlight>
            </a:endParaRPr>
          </a:p>
        </p:txBody>
      </p:sp>
      <p:sp>
        <p:nvSpPr>
          <p:cNvPr id="9" name="Content Placeholder 8">
            <a:extLst>
              <a:ext uri="{FF2B5EF4-FFF2-40B4-BE49-F238E27FC236}">
                <a16:creationId xmlns:a16="http://schemas.microsoft.com/office/drawing/2014/main" id="{B6065B49-79B9-14FC-D620-D83ED004E625}"/>
              </a:ext>
            </a:extLst>
          </p:cNvPr>
          <p:cNvSpPr>
            <a:spLocks noGrp="1"/>
          </p:cNvSpPr>
          <p:nvPr>
            <p:ph sz="half" idx="1"/>
          </p:nvPr>
        </p:nvSpPr>
        <p:spPr>
          <a:xfrm>
            <a:off x="601819" y="1510730"/>
            <a:ext cx="6806513" cy="4678738"/>
          </a:xfrm>
        </p:spPr>
        <p:txBody>
          <a:bodyPr/>
          <a:lstStyle/>
          <a:p>
            <a:pPr lvl="0">
              <a:spcBef>
                <a:spcPts val="600"/>
              </a:spcBef>
              <a:defRPr/>
            </a:pPr>
            <a:r>
              <a:rPr lang="en-US" sz="2200" kern="1200" dirty="0">
                <a:solidFill>
                  <a:srgbClr val="000000"/>
                </a:solidFill>
                <a:latin typeface="+mj-lt"/>
              </a:rPr>
              <a:t>Evaluated </a:t>
            </a:r>
            <a:r>
              <a:rPr lang="en-US" sz="2200" dirty="0">
                <a:solidFill>
                  <a:srgbClr val="000000"/>
                </a:solidFill>
                <a:latin typeface="+mj-lt"/>
              </a:rPr>
              <a:t>long-term treatment responses during pegIFN</a:t>
            </a:r>
            <a:r>
              <a:rPr lang="el-GR" sz="2200" dirty="0">
                <a:latin typeface="+mj-lt"/>
              </a:rPr>
              <a:t>α</a:t>
            </a:r>
            <a:r>
              <a:rPr lang="en-US" sz="2200" dirty="0">
                <a:solidFill>
                  <a:srgbClr val="000000"/>
                </a:solidFill>
                <a:latin typeface="+mj-lt"/>
              </a:rPr>
              <a:t> therapy in 13 patients with chronic HDV</a:t>
            </a:r>
          </a:p>
          <a:p>
            <a:pPr lvl="1">
              <a:spcBef>
                <a:spcPts val="600"/>
              </a:spcBef>
            </a:pPr>
            <a:r>
              <a:rPr lang="en-US" sz="2000" dirty="0">
                <a:solidFill>
                  <a:srgbClr val="000000"/>
                </a:solidFill>
                <a:latin typeface="+mj-lt"/>
              </a:rPr>
              <a:t>Mean treatment duration: 75 mo (2-397 mo); </a:t>
            </a:r>
            <a:br>
              <a:rPr lang="en-US" sz="2000" dirty="0">
                <a:solidFill>
                  <a:srgbClr val="000000"/>
                </a:solidFill>
                <a:latin typeface="+mj-lt"/>
              </a:rPr>
            </a:br>
            <a:r>
              <a:rPr lang="en-US" sz="2000" dirty="0">
                <a:solidFill>
                  <a:srgbClr val="000000"/>
                </a:solidFill>
                <a:latin typeface="+mj-lt"/>
              </a:rPr>
              <a:t>extension past 5 yr in 5 cases</a:t>
            </a:r>
          </a:p>
          <a:p>
            <a:pPr lvl="1">
              <a:spcBef>
                <a:spcPts val="600"/>
              </a:spcBef>
            </a:pPr>
            <a:r>
              <a:rPr lang="en-US" sz="2000" dirty="0">
                <a:solidFill>
                  <a:srgbClr val="000000"/>
                </a:solidFill>
                <a:latin typeface="+mj-lt"/>
              </a:rPr>
              <a:t>Follow-up duration: 104 mo (2-211 mo)</a:t>
            </a:r>
          </a:p>
          <a:p>
            <a:pPr>
              <a:spcBef>
                <a:spcPts val="600"/>
              </a:spcBef>
            </a:pPr>
            <a:r>
              <a:rPr lang="en-US" sz="2200" dirty="0">
                <a:solidFill>
                  <a:srgbClr val="000000"/>
                </a:solidFill>
                <a:latin typeface="+mj-lt"/>
              </a:rPr>
              <a:t>Only responders resulted with normalized liver enzymes at follow-up</a:t>
            </a:r>
          </a:p>
          <a:p>
            <a:pPr lvl="0">
              <a:spcBef>
                <a:spcPts val="600"/>
              </a:spcBef>
              <a:defRPr/>
            </a:pPr>
            <a:endParaRPr lang="en-US" sz="2200" kern="1200" dirty="0">
              <a:solidFill>
                <a:srgbClr val="000000"/>
              </a:solidFill>
              <a:latin typeface="+mj-lt"/>
            </a:endParaRPr>
          </a:p>
          <a:p>
            <a:pPr marL="0" lvl="0" indent="0">
              <a:spcBef>
                <a:spcPts val="600"/>
              </a:spcBef>
              <a:buNone/>
              <a:defRPr/>
            </a:pPr>
            <a:endParaRPr lang="en-US" sz="2200" kern="1200" dirty="0">
              <a:solidFill>
                <a:srgbClr val="000000"/>
              </a:solidFill>
              <a:latin typeface="+mj-lt"/>
            </a:endParaRPr>
          </a:p>
          <a:p>
            <a:endParaRPr lang="en-US" sz="2200" b="1" dirty="0">
              <a:latin typeface="+mj-lt"/>
            </a:endParaRPr>
          </a:p>
        </p:txBody>
      </p:sp>
      <p:sp>
        <p:nvSpPr>
          <p:cNvPr id="8" name="TextBox 7">
            <a:extLst>
              <a:ext uri="{FF2B5EF4-FFF2-40B4-BE49-F238E27FC236}">
                <a16:creationId xmlns:a16="http://schemas.microsoft.com/office/drawing/2014/main" id="{AFE20725-56DD-21EF-2354-3E0C981BA942}"/>
              </a:ext>
            </a:extLst>
          </p:cNvPr>
          <p:cNvSpPr txBox="1"/>
          <p:nvPr/>
        </p:nvSpPr>
        <p:spPr bwMode="auto">
          <a:xfrm>
            <a:off x="395419" y="6382700"/>
            <a:ext cx="2442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55560"/>
                </a:solidFill>
                <a:effectLst/>
                <a:uLnTx/>
                <a:uFillTx/>
                <a:latin typeface="Calibri"/>
                <a:ea typeface="+mn-ea"/>
                <a:cs typeface="+mn-cs"/>
              </a:rPr>
              <a:t>Kim. AASLD TLMdX2020. Abstr 1028</a:t>
            </a:r>
          </a:p>
        </p:txBody>
      </p:sp>
      <p:graphicFrame>
        <p:nvGraphicFramePr>
          <p:cNvPr id="254" name="Diagram 253">
            <a:extLst>
              <a:ext uri="{FF2B5EF4-FFF2-40B4-BE49-F238E27FC236}">
                <a16:creationId xmlns:a16="http://schemas.microsoft.com/office/drawing/2014/main" id="{50771FFC-5072-94E5-AD75-5538A305CC1C}"/>
              </a:ext>
            </a:extLst>
          </p:cNvPr>
          <p:cNvGraphicFramePr/>
          <p:nvPr>
            <p:extLst>
              <p:ext uri="{D42A27DB-BD31-4B8C-83A1-F6EECF244321}">
                <p14:modId xmlns:p14="http://schemas.microsoft.com/office/powerpoint/2010/main" val="2637260143"/>
              </p:ext>
            </p:extLst>
          </p:nvPr>
        </p:nvGraphicFramePr>
        <p:xfrm>
          <a:off x="7281010" y="1592328"/>
          <a:ext cx="4703232" cy="22496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Table 1">
            <a:extLst>
              <a:ext uri="{FF2B5EF4-FFF2-40B4-BE49-F238E27FC236}">
                <a16:creationId xmlns:a16="http://schemas.microsoft.com/office/drawing/2014/main" id="{BF934B4E-7AE7-5063-26B3-C0642EB2E20F}"/>
              </a:ext>
            </a:extLst>
          </p:cNvPr>
          <p:cNvGraphicFramePr>
            <a:graphicFrameLocks noGrp="1"/>
          </p:cNvGraphicFramePr>
          <p:nvPr>
            <p:extLst>
              <p:ext uri="{D42A27DB-BD31-4B8C-83A1-F6EECF244321}">
                <p14:modId xmlns:p14="http://schemas.microsoft.com/office/powerpoint/2010/main" val="790698315"/>
              </p:ext>
            </p:extLst>
          </p:nvPr>
        </p:nvGraphicFramePr>
        <p:xfrm>
          <a:off x="726346" y="4261914"/>
          <a:ext cx="5592265" cy="1825950"/>
        </p:xfrm>
        <a:graphic>
          <a:graphicData uri="http://schemas.openxmlformats.org/drawingml/2006/table">
            <a:tbl>
              <a:tblPr firstRow="1" bandRow="1">
                <a:tableStyleId>{5C22544A-7EE6-4342-B048-85BDC9FD1C3A}</a:tableStyleId>
              </a:tblPr>
              <a:tblGrid>
                <a:gridCol w="4090837">
                  <a:extLst>
                    <a:ext uri="{9D8B030D-6E8A-4147-A177-3AD203B41FA5}">
                      <a16:colId xmlns:a16="http://schemas.microsoft.com/office/drawing/2014/main" val="1692007740"/>
                    </a:ext>
                  </a:extLst>
                </a:gridCol>
                <a:gridCol w="1501428">
                  <a:extLst>
                    <a:ext uri="{9D8B030D-6E8A-4147-A177-3AD203B41FA5}">
                      <a16:colId xmlns:a16="http://schemas.microsoft.com/office/drawing/2014/main" val="410581041"/>
                    </a:ext>
                  </a:extLst>
                </a:gridCol>
              </a:tblGrid>
              <a:tr h="326964">
                <a:tc>
                  <a:txBody>
                    <a:bodyPr/>
                    <a:lstStyle/>
                    <a:p>
                      <a:pPr algn="l"/>
                      <a:r>
                        <a:rPr lang="en-US" sz="1600" dirty="0"/>
                        <a:t>Viral Response and Outcome at Last Follow-up, </a:t>
                      </a:r>
                    </a:p>
                  </a:txBody>
                  <a:tcPr marL="36000" marR="36000" marT="36000" marB="36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t>n (%) </a:t>
                      </a:r>
                    </a:p>
                    <a:p>
                      <a:pPr algn="ctr"/>
                      <a:r>
                        <a:rPr lang="en-US" sz="1600" dirty="0"/>
                        <a:t>(N = 13)</a:t>
                      </a:r>
                    </a:p>
                  </a:txBody>
                  <a:tcPr marL="36000" marR="36000" marT="36000" marB="36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8898650"/>
                  </a:ext>
                </a:extLst>
              </a:tr>
              <a:tr h="326964">
                <a:tc>
                  <a:txBody>
                    <a:bodyPr/>
                    <a:lstStyle/>
                    <a:p>
                      <a:r>
                        <a:rPr lang="en-US" sz="1600" dirty="0">
                          <a:solidFill>
                            <a:schemeClr val="bg1"/>
                          </a:solidFill>
                        </a:rPr>
                        <a:t>Undetectable serum HDV RNA</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7 (54)</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513872334"/>
                  </a:ext>
                </a:extLst>
              </a:tr>
              <a:tr h="326964">
                <a:tc>
                  <a:txBody>
                    <a:bodyPr/>
                    <a:lstStyle/>
                    <a:p>
                      <a:r>
                        <a:rPr lang="en-US" sz="1600" dirty="0">
                          <a:solidFill>
                            <a:schemeClr val="bg1"/>
                          </a:solidFill>
                        </a:rPr>
                        <a:t>Serum HBsAg clearance</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4 (31)</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85616601"/>
                  </a:ext>
                </a:extLst>
              </a:tr>
              <a:tr h="326964">
                <a:tc>
                  <a:txBody>
                    <a:bodyPr/>
                    <a:lstStyle/>
                    <a:p>
                      <a:r>
                        <a:rPr lang="en-US" sz="1600" dirty="0">
                          <a:solidFill>
                            <a:schemeClr val="bg1"/>
                          </a:solidFill>
                        </a:rPr>
                        <a:t>Serum anti-HBs antibody development*</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4 (31)</a:t>
                      </a:r>
                      <a:endParaRPr lang="en-US" sz="1600" baseline="30000" dirty="0">
                        <a:solidFill>
                          <a:schemeClr val="bg1"/>
                        </a:solidFill>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641577011"/>
                  </a:ext>
                </a:extLst>
              </a:tr>
              <a:tr h="285378">
                <a:tc gridSpan="2">
                  <a:txBody>
                    <a:bodyPr/>
                    <a:lstStyle/>
                    <a:p>
                      <a:r>
                        <a:rPr lang="en-US" sz="1400" baseline="0" dirty="0">
                          <a:solidFill>
                            <a:schemeClr val="bg1"/>
                          </a:solidFill>
                        </a:rPr>
                        <a:t>*1 case not sustained.</a:t>
                      </a:r>
                      <a:endParaRPr lang="en-US" sz="1400" baseline="30000" dirty="0">
                        <a:solidFill>
                          <a:schemeClr val="bg1"/>
                        </a:solidFill>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dirty="0"/>
                    </a:p>
                  </a:txBody>
                  <a:tcPr>
                    <a:lnL w="12700" cmpd="sng">
                      <a:noFill/>
                    </a:lnL>
                    <a:lnT w="12700" cmpd="sng">
                      <a:noFill/>
                    </a:lnT>
                  </a:tcPr>
                </a:tc>
                <a:extLst>
                  <a:ext uri="{0D108BD9-81ED-4DB2-BD59-A6C34878D82A}">
                    <a16:rowId xmlns:a16="http://schemas.microsoft.com/office/drawing/2014/main" val="1549275998"/>
                  </a:ext>
                </a:extLst>
              </a:tr>
            </a:tbl>
          </a:graphicData>
        </a:graphic>
      </p:graphicFrame>
      <p:graphicFrame>
        <p:nvGraphicFramePr>
          <p:cNvPr id="4" name="Table 3">
            <a:extLst>
              <a:ext uri="{FF2B5EF4-FFF2-40B4-BE49-F238E27FC236}">
                <a16:creationId xmlns:a16="http://schemas.microsoft.com/office/drawing/2014/main" id="{75930C7E-F2E6-0114-9DFB-AC64743FCF86}"/>
              </a:ext>
            </a:extLst>
          </p:cNvPr>
          <p:cNvGraphicFramePr>
            <a:graphicFrameLocks noGrp="1"/>
          </p:cNvGraphicFramePr>
          <p:nvPr/>
        </p:nvGraphicFramePr>
        <p:xfrm>
          <a:off x="6622936" y="4261914"/>
          <a:ext cx="4722403" cy="1476720"/>
        </p:xfrm>
        <a:graphic>
          <a:graphicData uri="http://schemas.openxmlformats.org/drawingml/2006/table">
            <a:tbl>
              <a:tblPr firstRow="1" bandRow="1">
                <a:tableStyleId>{5C22544A-7EE6-4342-B048-85BDC9FD1C3A}</a:tableStyleId>
              </a:tblPr>
              <a:tblGrid>
                <a:gridCol w="1926524">
                  <a:extLst>
                    <a:ext uri="{9D8B030D-6E8A-4147-A177-3AD203B41FA5}">
                      <a16:colId xmlns:a16="http://schemas.microsoft.com/office/drawing/2014/main" val="1692007740"/>
                    </a:ext>
                  </a:extLst>
                </a:gridCol>
                <a:gridCol w="1202880">
                  <a:extLst>
                    <a:ext uri="{9D8B030D-6E8A-4147-A177-3AD203B41FA5}">
                      <a16:colId xmlns:a16="http://schemas.microsoft.com/office/drawing/2014/main" val="1255730156"/>
                    </a:ext>
                  </a:extLst>
                </a:gridCol>
                <a:gridCol w="1592999">
                  <a:extLst>
                    <a:ext uri="{9D8B030D-6E8A-4147-A177-3AD203B41FA5}">
                      <a16:colId xmlns:a16="http://schemas.microsoft.com/office/drawing/2014/main" val="922276989"/>
                    </a:ext>
                  </a:extLst>
                </a:gridCol>
              </a:tblGrid>
              <a:tr h="264979">
                <a:tc>
                  <a:txBody>
                    <a:bodyPr/>
                    <a:lstStyle/>
                    <a:p>
                      <a:pPr algn="l"/>
                      <a:r>
                        <a:rPr lang="en-US" sz="1600" dirty="0"/>
                        <a:t>Outcome, n (%)</a:t>
                      </a:r>
                    </a:p>
                  </a:txBody>
                  <a:tcPr marL="36000" marR="36000" marT="36000" marB="36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t>Responders</a:t>
                      </a:r>
                    </a:p>
                    <a:p>
                      <a:pPr algn="ctr"/>
                      <a:r>
                        <a:rPr lang="en-US" sz="1600" dirty="0"/>
                        <a:t>(n = 7)</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t>Nonresponders </a:t>
                      </a:r>
                    </a:p>
                    <a:p>
                      <a:pPr algn="ctr"/>
                      <a:r>
                        <a:rPr lang="en-US" sz="1600" dirty="0"/>
                        <a:t>(n = 6)</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8898650"/>
                  </a:ext>
                </a:extLst>
              </a:tr>
              <a:tr h="264979">
                <a:tc>
                  <a:txBody>
                    <a:bodyPr/>
                    <a:lstStyle/>
                    <a:p>
                      <a:r>
                        <a:rPr lang="en-US" sz="1600" dirty="0">
                          <a:solidFill>
                            <a:schemeClr val="bg1"/>
                          </a:solidFill>
                        </a:rPr>
                        <a:t>Liver-related outcome</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0 (0)</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2 (33)</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513872334"/>
                  </a:ext>
                </a:extLst>
              </a:tr>
              <a:tr h="155911">
                <a:tc>
                  <a:txBody>
                    <a:bodyPr/>
                    <a:lstStyle/>
                    <a:p>
                      <a:r>
                        <a:rPr lang="en-US" sz="1600" dirty="0">
                          <a:solidFill>
                            <a:schemeClr val="bg1"/>
                          </a:solidFill>
                        </a:rPr>
                        <a:t>Death</a:t>
                      </a:r>
                      <a:r>
                        <a:rPr lang="en-US" sz="1600" baseline="0" dirty="0">
                          <a:solidFill>
                            <a:schemeClr val="bg1"/>
                          </a:solidFill>
                        </a:rPr>
                        <a:t>*</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1 (14)</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5 (83)</a:t>
                      </a: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85616601"/>
                  </a:ext>
                </a:extLst>
              </a:tr>
              <a:tr h="136081">
                <a:tc gridSpan="3">
                  <a:txBody>
                    <a:bodyPr/>
                    <a:lstStyle/>
                    <a:p>
                      <a:r>
                        <a:rPr lang="en-US" sz="1400" baseline="0" dirty="0">
                          <a:solidFill>
                            <a:schemeClr val="bg1"/>
                          </a:solidFill>
                        </a:rPr>
                        <a:t>*Unrelated to liver disease.</a:t>
                      </a:r>
                      <a:endParaRPr lang="en-US" sz="1400" baseline="30000" dirty="0">
                        <a:solidFill>
                          <a:schemeClr val="bg1"/>
                        </a:solidFill>
                      </a:endParaRPr>
                    </a:p>
                  </a:txBody>
                  <a:tcPr marL="36000" marR="36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sz="1050" baseline="30000" dirty="0"/>
                    </a:p>
                  </a:txBody>
                  <a:tcPr/>
                </a:tc>
                <a:extLst>
                  <a:ext uri="{0D108BD9-81ED-4DB2-BD59-A6C34878D82A}">
                    <a16:rowId xmlns:a16="http://schemas.microsoft.com/office/drawing/2014/main" val="1549275998"/>
                  </a:ext>
                </a:extLst>
              </a:tr>
            </a:tbl>
          </a:graphicData>
        </a:graphic>
      </p:graphicFrame>
    </p:spTree>
    <p:extLst>
      <p:ext uri="{BB962C8B-B14F-4D97-AF65-F5344CB8AC3E}">
        <p14:creationId xmlns:p14="http://schemas.microsoft.com/office/powerpoint/2010/main" val="2468115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Freeform: Shape 264">
            <a:extLst>
              <a:ext uri="{FF2B5EF4-FFF2-40B4-BE49-F238E27FC236}">
                <a16:creationId xmlns:a16="http://schemas.microsoft.com/office/drawing/2014/main" id="{0C77A530-C80A-442C-992B-8C8E932B563F}"/>
              </a:ext>
            </a:extLst>
          </p:cNvPr>
          <p:cNvSpPr/>
          <p:nvPr/>
        </p:nvSpPr>
        <p:spPr bwMode="auto">
          <a:xfrm>
            <a:off x="3813717" y="2736877"/>
            <a:ext cx="4308826" cy="3320707"/>
          </a:xfrm>
          <a:custGeom>
            <a:avLst/>
            <a:gdLst>
              <a:gd name="connsiteX0" fmla="*/ 4161287 w 4308826"/>
              <a:gd name="connsiteY0" fmla="*/ 1093 h 3320707"/>
              <a:gd name="connsiteX1" fmla="*/ 4219622 w 4308826"/>
              <a:gd name="connsiteY1" fmla="*/ 171602 h 3320707"/>
              <a:gd name="connsiteX2" fmla="*/ 4294570 w 4308826"/>
              <a:gd name="connsiteY2" fmla="*/ 744083 h 3320707"/>
              <a:gd name="connsiteX3" fmla="*/ 4298421 w 4308826"/>
              <a:gd name="connsiteY3" fmla="*/ 781574 h 3320707"/>
              <a:gd name="connsiteX4" fmla="*/ 4308826 w 4308826"/>
              <a:gd name="connsiteY4" fmla="*/ 781574 h 3320707"/>
              <a:gd name="connsiteX5" fmla="*/ 4308826 w 4308826"/>
              <a:gd name="connsiteY5" fmla="*/ 3320707 h 3320707"/>
              <a:gd name="connsiteX6" fmla="*/ 0 w 4308826"/>
              <a:gd name="connsiteY6" fmla="*/ 3320707 h 3320707"/>
              <a:gd name="connsiteX7" fmla="*/ 0 w 4308826"/>
              <a:gd name="connsiteY7" fmla="*/ 781574 h 3320707"/>
              <a:gd name="connsiteX8" fmla="*/ 3481 w 4308826"/>
              <a:gd name="connsiteY8" fmla="*/ 781574 h 3320707"/>
              <a:gd name="connsiteX9" fmla="*/ 2336 w 4308826"/>
              <a:gd name="connsiteY9" fmla="*/ 769839 h 3320707"/>
              <a:gd name="connsiteX10" fmla="*/ 102591 w 4308826"/>
              <a:gd name="connsiteY10" fmla="*/ 354482 h 3320707"/>
              <a:gd name="connsiteX11" fmla="*/ 182880 w 4308826"/>
              <a:gd name="connsiteY11" fmla="*/ 167142 h 3320707"/>
              <a:gd name="connsiteX12" fmla="*/ 231945 w 4308826"/>
              <a:gd name="connsiteY12" fmla="*/ 336640 h 3320707"/>
              <a:gd name="connsiteX13" fmla="*/ 325616 w 4308826"/>
              <a:gd name="connsiteY13" fmla="*/ 715782 h 3320707"/>
              <a:gd name="connsiteX14" fmla="*/ 441588 w 4308826"/>
              <a:gd name="connsiteY14" fmla="*/ 465994 h 3320707"/>
              <a:gd name="connsiteX15" fmla="*/ 570943 w 4308826"/>
              <a:gd name="connsiteY15" fmla="*/ 211747 h 3320707"/>
              <a:gd name="connsiteX16" fmla="*/ 646771 w 4308826"/>
              <a:gd name="connsiteY16" fmla="*/ 412469 h 3320707"/>
              <a:gd name="connsiteX17" fmla="*/ 709218 w 4308826"/>
              <a:gd name="connsiteY17" fmla="*/ 706861 h 3320707"/>
              <a:gd name="connsiteX18" fmla="*/ 785046 w 4308826"/>
              <a:gd name="connsiteY18" fmla="*/ 631033 h 3320707"/>
              <a:gd name="connsiteX19" fmla="*/ 887637 w 4308826"/>
              <a:gd name="connsiteY19" fmla="*/ 350022 h 3320707"/>
              <a:gd name="connsiteX20" fmla="*/ 985768 w 4308826"/>
              <a:gd name="connsiteY20" fmla="*/ 193905 h 3320707"/>
              <a:gd name="connsiteX21" fmla="*/ 1101741 w 4308826"/>
              <a:gd name="connsiteY21" fmla="*/ 555204 h 3320707"/>
              <a:gd name="connsiteX22" fmla="*/ 1173108 w 4308826"/>
              <a:gd name="connsiteY22" fmla="*/ 724703 h 3320707"/>
              <a:gd name="connsiteX23" fmla="*/ 1311383 w 4308826"/>
              <a:gd name="connsiteY23" fmla="*/ 515059 h 3320707"/>
              <a:gd name="connsiteX24" fmla="*/ 1454120 w 4308826"/>
              <a:gd name="connsiteY24" fmla="*/ 269734 h 3320707"/>
              <a:gd name="connsiteX25" fmla="*/ 1543329 w 4308826"/>
              <a:gd name="connsiteY25" fmla="*/ 465995 h 3320707"/>
              <a:gd name="connsiteX26" fmla="*/ 1623618 w 4308826"/>
              <a:gd name="connsiteY26" fmla="*/ 702400 h 3320707"/>
              <a:gd name="connsiteX27" fmla="*/ 1752972 w 4308826"/>
              <a:gd name="connsiteY27" fmla="*/ 479376 h 3320707"/>
              <a:gd name="connsiteX28" fmla="*/ 1877865 w 4308826"/>
              <a:gd name="connsiteY28" fmla="*/ 184984 h 3320707"/>
              <a:gd name="connsiteX29" fmla="*/ 1918010 w 4308826"/>
              <a:gd name="connsiteY29" fmla="*/ 354482 h 3320707"/>
              <a:gd name="connsiteX30" fmla="*/ 1931391 w 4308826"/>
              <a:gd name="connsiteY30" fmla="*/ 662256 h 3320707"/>
              <a:gd name="connsiteX31" fmla="*/ 2056285 w 4308826"/>
              <a:gd name="connsiteY31" fmla="*/ 336640 h 3320707"/>
              <a:gd name="connsiteX32" fmla="*/ 2185639 w 4308826"/>
              <a:gd name="connsiteY32" fmla="*/ 109155 h 3320707"/>
              <a:gd name="connsiteX33" fmla="*/ 2314993 w 4308826"/>
              <a:gd name="connsiteY33" fmla="*/ 314338 h 3320707"/>
              <a:gd name="connsiteX34" fmla="*/ 2430966 w 4308826"/>
              <a:gd name="connsiteY34" fmla="*/ 586428 h 3320707"/>
              <a:gd name="connsiteX35" fmla="*/ 2582623 w 4308826"/>
              <a:gd name="connsiteY35" fmla="*/ 332180 h 3320707"/>
              <a:gd name="connsiteX36" fmla="*/ 2738740 w 4308826"/>
              <a:gd name="connsiteY36" fmla="*/ 104694 h 3320707"/>
              <a:gd name="connsiteX37" fmla="*/ 2868094 w 4308826"/>
              <a:gd name="connsiteY37" fmla="*/ 430310 h 3320707"/>
              <a:gd name="connsiteX38" fmla="*/ 2966224 w 4308826"/>
              <a:gd name="connsiteY38" fmla="*/ 639954 h 3320707"/>
              <a:gd name="connsiteX39" fmla="*/ 3108960 w 4308826"/>
              <a:gd name="connsiteY39" fmla="*/ 358943 h 3320707"/>
              <a:gd name="connsiteX40" fmla="*/ 3211551 w 4308826"/>
              <a:gd name="connsiteY40" fmla="*/ 122537 h 3320707"/>
              <a:gd name="connsiteX41" fmla="*/ 3300761 w 4308826"/>
              <a:gd name="connsiteY41" fmla="*/ 314338 h 3320707"/>
              <a:gd name="connsiteX42" fmla="*/ 3363208 w 4308826"/>
              <a:gd name="connsiteY42" fmla="*/ 590888 h 3320707"/>
              <a:gd name="connsiteX43" fmla="*/ 3403352 w 4308826"/>
              <a:gd name="connsiteY43" fmla="*/ 345561 h 3320707"/>
              <a:gd name="connsiteX44" fmla="*/ 3474720 w 4308826"/>
              <a:gd name="connsiteY44" fmla="*/ 46709 h 3320707"/>
              <a:gd name="connsiteX45" fmla="*/ 3577311 w 4308826"/>
              <a:gd name="connsiteY45" fmla="*/ 292035 h 3320707"/>
              <a:gd name="connsiteX46" fmla="*/ 3657600 w 4308826"/>
              <a:gd name="connsiteY46" fmla="*/ 586428 h 3320707"/>
              <a:gd name="connsiteX47" fmla="*/ 3764652 w 4308826"/>
              <a:gd name="connsiteY47" fmla="*/ 416929 h 3320707"/>
              <a:gd name="connsiteX48" fmla="*/ 3889545 w 4308826"/>
              <a:gd name="connsiteY48" fmla="*/ 37788 h 3320707"/>
              <a:gd name="connsiteX49" fmla="*/ 3947532 w 4308826"/>
              <a:gd name="connsiteY49" fmla="*/ 211747 h 3320707"/>
              <a:gd name="connsiteX50" fmla="*/ 3965374 w 4308826"/>
              <a:gd name="connsiteY50" fmla="*/ 608730 h 3320707"/>
              <a:gd name="connsiteX51" fmla="*/ 4032281 w 4308826"/>
              <a:gd name="connsiteY51" fmla="*/ 408008 h 3320707"/>
              <a:gd name="connsiteX52" fmla="*/ 4139333 w 4308826"/>
              <a:gd name="connsiteY52" fmla="*/ 11025 h 3320707"/>
              <a:gd name="connsiteX53" fmla="*/ 4161287 w 4308826"/>
              <a:gd name="connsiteY53" fmla="*/ 1093 h 3320707"/>
              <a:gd name="connsiteX0" fmla="*/ 4161287 w 4308826"/>
              <a:gd name="connsiteY0" fmla="*/ 1093 h 3320707"/>
              <a:gd name="connsiteX1" fmla="*/ 4219622 w 4308826"/>
              <a:gd name="connsiteY1" fmla="*/ 171602 h 3320707"/>
              <a:gd name="connsiteX2" fmla="*/ 4294570 w 4308826"/>
              <a:gd name="connsiteY2" fmla="*/ 744083 h 3320707"/>
              <a:gd name="connsiteX3" fmla="*/ 4298421 w 4308826"/>
              <a:gd name="connsiteY3" fmla="*/ 781574 h 3320707"/>
              <a:gd name="connsiteX4" fmla="*/ 4308826 w 4308826"/>
              <a:gd name="connsiteY4" fmla="*/ 3320707 h 3320707"/>
              <a:gd name="connsiteX5" fmla="*/ 0 w 4308826"/>
              <a:gd name="connsiteY5" fmla="*/ 3320707 h 3320707"/>
              <a:gd name="connsiteX6" fmla="*/ 0 w 4308826"/>
              <a:gd name="connsiteY6" fmla="*/ 781574 h 3320707"/>
              <a:gd name="connsiteX7" fmla="*/ 3481 w 4308826"/>
              <a:gd name="connsiteY7" fmla="*/ 781574 h 3320707"/>
              <a:gd name="connsiteX8" fmla="*/ 2336 w 4308826"/>
              <a:gd name="connsiteY8" fmla="*/ 769839 h 3320707"/>
              <a:gd name="connsiteX9" fmla="*/ 102591 w 4308826"/>
              <a:gd name="connsiteY9" fmla="*/ 354482 h 3320707"/>
              <a:gd name="connsiteX10" fmla="*/ 182880 w 4308826"/>
              <a:gd name="connsiteY10" fmla="*/ 167142 h 3320707"/>
              <a:gd name="connsiteX11" fmla="*/ 231945 w 4308826"/>
              <a:gd name="connsiteY11" fmla="*/ 336640 h 3320707"/>
              <a:gd name="connsiteX12" fmla="*/ 325616 w 4308826"/>
              <a:gd name="connsiteY12" fmla="*/ 715782 h 3320707"/>
              <a:gd name="connsiteX13" fmla="*/ 441588 w 4308826"/>
              <a:gd name="connsiteY13" fmla="*/ 465994 h 3320707"/>
              <a:gd name="connsiteX14" fmla="*/ 570943 w 4308826"/>
              <a:gd name="connsiteY14" fmla="*/ 211747 h 3320707"/>
              <a:gd name="connsiteX15" fmla="*/ 646771 w 4308826"/>
              <a:gd name="connsiteY15" fmla="*/ 412469 h 3320707"/>
              <a:gd name="connsiteX16" fmla="*/ 709218 w 4308826"/>
              <a:gd name="connsiteY16" fmla="*/ 706861 h 3320707"/>
              <a:gd name="connsiteX17" fmla="*/ 785046 w 4308826"/>
              <a:gd name="connsiteY17" fmla="*/ 631033 h 3320707"/>
              <a:gd name="connsiteX18" fmla="*/ 887637 w 4308826"/>
              <a:gd name="connsiteY18" fmla="*/ 350022 h 3320707"/>
              <a:gd name="connsiteX19" fmla="*/ 985768 w 4308826"/>
              <a:gd name="connsiteY19" fmla="*/ 193905 h 3320707"/>
              <a:gd name="connsiteX20" fmla="*/ 1101741 w 4308826"/>
              <a:gd name="connsiteY20" fmla="*/ 555204 h 3320707"/>
              <a:gd name="connsiteX21" fmla="*/ 1173108 w 4308826"/>
              <a:gd name="connsiteY21" fmla="*/ 724703 h 3320707"/>
              <a:gd name="connsiteX22" fmla="*/ 1311383 w 4308826"/>
              <a:gd name="connsiteY22" fmla="*/ 515059 h 3320707"/>
              <a:gd name="connsiteX23" fmla="*/ 1454120 w 4308826"/>
              <a:gd name="connsiteY23" fmla="*/ 269734 h 3320707"/>
              <a:gd name="connsiteX24" fmla="*/ 1543329 w 4308826"/>
              <a:gd name="connsiteY24" fmla="*/ 465995 h 3320707"/>
              <a:gd name="connsiteX25" fmla="*/ 1623618 w 4308826"/>
              <a:gd name="connsiteY25" fmla="*/ 702400 h 3320707"/>
              <a:gd name="connsiteX26" fmla="*/ 1752972 w 4308826"/>
              <a:gd name="connsiteY26" fmla="*/ 479376 h 3320707"/>
              <a:gd name="connsiteX27" fmla="*/ 1877865 w 4308826"/>
              <a:gd name="connsiteY27" fmla="*/ 184984 h 3320707"/>
              <a:gd name="connsiteX28" fmla="*/ 1918010 w 4308826"/>
              <a:gd name="connsiteY28" fmla="*/ 354482 h 3320707"/>
              <a:gd name="connsiteX29" fmla="*/ 1931391 w 4308826"/>
              <a:gd name="connsiteY29" fmla="*/ 662256 h 3320707"/>
              <a:gd name="connsiteX30" fmla="*/ 2056285 w 4308826"/>
              <a:gd name="connsiteY30" fmla="*/ 336640 h 3320707"/>
              <a:gd name="connsiteX31" fmla="*/ 2185639 w 4308826"/>
              <a:gd name="connsiteY31" fmla="*/ 109155 h 3320707"/>
              <a:gd name="connsiteX32" fmla="*/ 2314993 w 4308826"/>
              <a:gd name="connsiteY32" fmla="*/ 314338 h 3320707"/>
              <a:gd name="connsiteX33" fmla="*/ 2430966 w 4308826"/>
              <a:gd name="connsiteY33" fmla="*/ 586428 h 3320707"/>
              <a:gd name="connsiteX34" fmla="*/ 2582623 w 4308826"/>
              <a:gd name="connsiteY34" fmla="*/ 332180 h 3320707"/>
              <a:gd name="connsiteX35" fmla="*/ 2738740 w 4308826"/>
              <a:gd name="connsiteY35" fmla="*/ 104694 h 3320707"/>
              <a:gd name="connsiteX36" fmla="*/ 2868094 w 4308826"/>
              <a:gd name="connsiteY36" fmla="*/ 430310 h 3320707"/>
              <a:gd name="connsiteX37" fmla="*/ 2966224 w 4308826"/>
              <a:gd name="connsiteY37" fmla="*/ 639954 h 3320707"/>
              <a:gd name="connsiteX38" fmla="*/ 3108960 w 4308826"/>
              <a:gd name="connsiteY38" fmla="*/ 358943 h 3320707"/>
              <a:gd name="connsiteX39" fmla="*/ 3211551 w 4308826"/>
              <a:gd name="connsiteY39" fmla="*/ 122537 h 3320707"/>
              <a:gd name="connsiteX40" fmla="*/ 3300761 w 4308826"/>
              <a:gd name="connsiteY40" fmla="*/ 314338 h 3320707"/>
              <a:gd name="connsiteX41" fmla="*/ 3363208 w 4308826"/>
              <a:gd name="connsiteY41" fmla="*/ 590888 h 3320707"/>
              <a:gd name="connsiteX42" fmla="*/ 3403352 w 4308826"/>
              <a:gd name="connsiteY42" fmla="*/ 345561 h 3320707"/>
              <a:gd name="connsiteX43" fmla="*/ 3474720 w 4308826"/>
              <a:gd name="connsiteY43" fmla="*/ 46709 h 3320707"/>
              <a:gd name="connsiteX44" fmla="*/ 3577311 w 4308826"/>
              <a:gd name="connsiteY44" fmla="*/ 292035 h 3320707"/>
              <a:gd name="connsiteX45" fmla="*/ 3657600 w 4308826"/>
              <a:gd name="connsiteY45" fmla="*/ 586428 h 3320707"/>
              <a:gd name="connsiteX46" fmla="*/ 3764652 w 4308826"/>
              <a:gd name="connsiteY46" fmla="*/ 416929 h 3320707"/>
              <a:gd name="connsiteX47" fmla="*/ 3889545 w 4308826"/>
              <a:gd name="connsiteY47" fmla="*/ 37788 h 3320707"/>
              <a:gd name="connsiteX48" fmla="*/ 3947532 w 4308826"/>
              <a:gd name="connsiteY48" fmla="*/ 211747 h 3320707"/>
              <a:gd name="connsiteX49" fmla="*/ 3965374 w 4308826"/>
              <a:gd name="connsiteY49" fmla="*/ 608730 h 3320707"/>
              <a:gd name="connsiteX50" fmla="*/ 4032281 w 4308826"/>
              <a:gd name="connsiteY50" fmla="*/ 408008 h 3320707"/>
              <a:gd name="connsiteX51" fmla="*/ 4139333 w 4308826"/>
              <a:gd name="connsiteY51" fmla="*/ 11025 h 3320707"/>
              <a:gd name="connsiteX52" fmla="*/ 4161287 w 4308826"/>
              <a:gd name="connsiteY52" fmla="*/ 1093 h 3320707"/>
              <a:gd name="connsiteX0" fmla="*/ 4161287 w 4308826"/>
              <a:gd name="connsiteY0" fmla="*/ 1093 h 3320707"/>
              <a:gd name="connsiteX1" fmla="*/ 4219622 w 4308826"/>
              <a:gd name="connsiteY1" fmla="*/ 171602 h 3320707"/>
              <a:gd name="connsiteX2" fmla="*/ 4294570 w 4308826"/>
              <a:gd name="connsiteY2" fmla="*/ 744083 h 3320707"/>
              <a:gd name="connsiteX3" fmla="*/ 4298421 w 4308826"/>
              <a:gd name="connsiteY3" fmla="*/ 781574 h 3320707"/>
              <a:gd name="connsiteX4" fmla="*/ 4308826 w 4308826"/>
              <a:gd name="connsiteY4" fmla="*/ 3320707 h 3320707"/>
              <a:gd name="connsiteX5" fmla="*/ 0 w 4308826"/>
              <a:gd name="connsiteY5" fmla="*/ 3320707 h 3320707"/>
              <a:gd name="connsiteX6" fmla="*/ 0 w 4308826"/>
              <a:gd name="connsiteY6" fmla="*/ 781574 h 3320707"/>
              <a:gd name="connsiteX7" fmla="*/ 3481 w 4308826"/>
              <a:gd name="connsiteY7" fmla="*/ 781574 h 3320707"/>
              <a:gd name="connsiteX8" fmla="*/ 102591 w 4308826"/>
              <a:gd name="connsiteY8" fmla="*/ 354482 h 3320707"/>
              <a:gd name="connsiteX9" fmla="*/ 182880 w 4308826"/>
              <a:gd name="connsiteY9" fmla="*/ 167142 h 3320707"/>
              <a:gd name="connsiteX10" fmla="*/ 231945 w 4308826"/>
              <a:gd name="connsiteY10" fmla="*/ 336640 h 3320707"/>
              <a:gd name="connsiteX11" fmla="*/ 325616 w 4308826"/>
              <a:gd name="connsiteY11" fmla="*/ 715782 h 3320707"/>
              <a:gd name="connsiteX12" fmla="*/ 441588 w 4308826"/>
              <a:gd name="connsiteY12" fmla="*/ 465994 h 3320707"/>
              <a:gd name="connsiteX13" fmla="*/ 570943 w 4308826"/>
              <a:gd name="connsiteY13" fmla="*/ 211747 h 3320707"/>
              <a:gd name="connsiteX14" fmla="*/ 646771 w 4308826"/>
              <a:gd name="connsiteY14" fmla="*/ 412469 h 3320707"/>
              <a:gd name="connsiteX15" fmla="*/ 709218 w 4308826"/>
              <a:gd name="connsiteY15" fmla="*/ 706861 h 3320707"/>
              <a:gd name="connsiteX16" fmla="*/ 785046 w 4308826"/>
              <a:gd name="connsiteY16" fmla="*/ 631033 h 3320707"/>
              <a:gd name="connsiteX17" fmla="*/ 887637 w 4308826"/>
              <a:gd name="connsiteY17" fmla="*/ 350022 h 3320707"/>
              <a:gd name="connsiteX18" fmla="*/ 985768 w 4308826"/>
              <a:gd name="connsiteY18" fmla="*/ 193905 h 3320707"/>
              <a:gd name="connsiteX19" fmla="*/ 1101741 w 4308826"/>
              <a:gd name="connsiteY19" fmla="*/ 555204 h 3320707"/>
              <a:gd name="connsiteX20" fmla="*/ 1173108 w 4308826"/>
              <a:gd name="connsiteY20" fmla="*/ 724703 h 3320707"/>
              <a:gd name="connsiteX21" fmla="*/ 1311383 w 4308826"/>
              <a:gd name="connsiteY21" fmla="*/ 515059 h 3320707"/>
              <a:gd name="connsiteX22" fmla="*/ 1454120 w 4308826"/>
              <a:gd name="connsiteY22" fmla="*/ 269734 h 3320707"/>
              <a:gd name="connsiteX23" fmla="*/ 1543329 w 4308826"/>
              <a:gd name="connsiteY23" fmla="*/ 465995 h 3320707"/>
              <a:gd name="connsiteX24" fmla="*/ 1623618 w 4308826"/>
              <a:gd name="connsiteY24" fmla="*/ 702400 h 3320707"/>
              <a:gd name="connsiteX25" fmla="*/ 1752972 w 4308826"/>
              <a:gd name="connsiteY25" fmla="*/ 479376 h 3320707"/>
              <a:gd name="connsiteX26" fmla="*/ 1877865 w 4308826"/>
              <a:gd name="connsiteY26" fmla="*/ 184984 h 3320707"/>
              <a:gd name="connsiteX27" fmla="*/ 1918010 w 4308826"/>
              <a:gd name="connsiteY27" fmla="*/ 354482 h 3320707"/>
              <a:gd name="connsiteX28" fmla="*/ 1931391 w 4308826"/>
              <a:gd name="connsiteY28" fmla="*/ 662256 h 3320707"/>
              <a:gd name="connsiteX29" fmla="*/ 2056285 w 4308826"/>
              <a:gd name="connsiteY29" fmla="*/ 336640 h 3320707"/>
              <a:gd name="connsiteX30" fmla="*/ 2185639 w 4308826"/>
              <a:gd name="connsiteY30" fmla="*/ 109155 h 3320707"/>
              <a:gd name="connsiteX31" fmla="*/ 2314993 w 4308826"/>
              <a:gd name="connsiteY31" fmla="*/ 314338 h 3320707"/>
              <a:gd name="connsiteX32" fmla="*/ 2430966 w 4308826"/>
              <a:gd name="connsiteY32" fmla="*/ 586428 h 3320707"/>
              <a:gd name="connsiteX33" fmla="*/ 2582623 w 4308826"/>
              <a:gd name="connsiteY33" fmla="*/ 332180 h 3320707"/>
              <a:gd name="connsiteX34" fmla="*/ 2738740 w 4308826"/>
              <a:gd name="connsiteY34" fmla="*/ 104694 h 3320707"/>
              <a:gd name="connsiteX35" fmla="*/ 2868094 w 4308826"/>
              <a:gd name="connsiteY35" fmla="*/ 430310 h 3320707"/>
              <a:gd name="connsiteX36" fmla="*/ 2966224 w 4308826"/>
              <a:gd name="connsiteY36" fmla="*/ 639954 h 3320707"/>
              <a:gd name="connsiteX37" fmla="*/ 3108960 w 4308826"/>
              <a:gd name="connsiteY37" fmla="*/ 358943 h 3320707"/>
              <a:gd name="connsiteX38" fmla="*/ 3211551 w 4308826"/>
              <a:gd name="connsiteY38" fmla="*/ 122537 h 3320707"/>
              <a:gd name="connsiteX39" fmla="*/ 3300761 w 4308826"/>
              <a:gd name="connsiteY39" fmla="*/ 314338 h 3320707"/>
              <a:gd name="connsiteX40" fmla="*/ 3363208 w 4308826"/>
              <a:gd name="connsiteY40" fmla="*/ 590888 h 3320707"/>
              <a:gd name="connsiteX41" fmla="*/ 3403352 w 4308826"/>
              <a:gd name="connsiteY41" fmla="*/ 345561 h 3320707"/>
              <a:gd name="connsiteX42" fmla="*/ 3474720 w 4308826"/>
              <a:gd name="connsiteY42" fmla="*/ 46709 h 3320707"/>
              <a:gd name="connsiteX43" fmla="*/ 3577311 w 4308826"/>
              <a:gd name="connsiteY43" fmla="*/ 292035 h 3320707"/>
              <a:gd name="connsiteX44" fmla="*/ 3657600 w 4308826"/>
              <a:gd name="connsiteY44" fmla="*/ 586428 h 3320707"/>
              <a:gd name="connsiteX45" fmla="*/ 3764652 w 4308826"/>
              <a:gd name="connsiteY45" fmla="*/ 416929 h 3320707"/>
              <a:gd name="connsiteX46" fmla="*/ 3889545 w 4308826"/>
              <a:gd name="connsiteY46" fmla="*/ 37788 h 3320707"/>
              <a:gd name="connsiteX47" fmla="*/ 3947532 w 4308826"/>
              <a:gd name="connsiteY47" fmla="*/ 211747 h 3320707"/>
              <a:gd name="connsiteX48" fmla="*/ 3965374 w 4308826"/>
              <a:gd name="connsiteY48" fmla="*/ 608730 h 3320707"/>
              <a:gd name="connsiteX49" fmla="*/ 4032281 w 4308826"/>
              <a:gd name="connsiteY49" fmla="*/ 408008 h 3320707"/>
              <a:gd name="connsiteX50" fmla="*/ 4139333 w 4308826"/>
              <a:gd name="connsiteY50" fmla="*/ 11025 h 3320707"/>
              <a:gd name="connsiteX51" fmla="*/ 4161287 w 4308826"/>
              <a:gd name="connsiteY51" fmla="*/ 1093 h 3320707"/>
              <a:gd name="connsiteX0" fmla="*/ 4161287 w 4308826"/>
              <a:gd name="connsiteY0" fmla="*/ 1093 h 3320707"/>
              <a:gd name="connsiteX1" fmla="*/ 4219622 w 4308826"/>
              <a:gd name="connsiteY1" fmla="*/ 171602 h 3320707"/>
              <a:gd name="connsiteX2" fmla="*/ 4298421 w 4308826"/>
              <a:gd name="connsiteY2" fmla="*/ 781574 h 3320707"/>
              <a:gd name="connsiteX3" fmla="*/ 4308826 w 4308826"/>
              <a:gd name="connsiteY3" fmla="*/ 3320707 h 3320707"/>
              <a:gd name="connsiteX4" fmla="*/ 0 w 4308826"/>
              <a:gd name="connsiteY4" fmla="*/ 3320707 h 3320707"/>
              <a:gd name="connsiteX5" fmla="*/ 0 w 4308826"/>
              <a:gd name="connsiteY5" fmla="*/ 781574 h 3320707"/>
              <a:gd name="connsiteX6" fmla="*/ 3481 w 4308826"/>
              <a:gd name="connsiteY6" fmla="*/ 781574 h 3320707"/>
              <a:gd name="connsiteX7" fmla="*/ 102591 w 4308826"/>
              <a:gd name="connsiteY7" fmla="*/ 354482 h 3320707"/>
              <a:gd name="connsiteX8" fmla="*/ 182880 w 4308826"/>
              <a:gd name="connsiteY8" fmla="*/ 167142 h 3320707"/>
              <a:gd name="connsiteX9" fmla="*/ 231945 w 4308826"/>
              <a:gd name="connsiteY9" fmla="*/ 336640 h 3320707"/>
              <a:gd name="connsiteX10" fmla="*/ 325616 w 4308826"/>
              <a:gd name="connsiteY10" fmla="*/ 715782 h 3320707"/>
              <a:gd name="connsiteX11" fmla="*/ 441588 w 4308826"/>
              <a:gd name="connsiteY11" fmla="*/ 465994 h 3320707"/>
              <a:gd name="connsiteX12" fmla="*/ 570943 w 4308826"/>
              <a:gd name="connsiteY12" fmla="*/ 211747 h 3320707"/>
              <a:gd name="connsiteX13" fmla="*/ 646771 w 4308826"/>
              <a:gd name="connsiteY13" fmla="*/ 412469 h 3320707"/>
              <a:gd name="connsiteX14" fmla="*/ 709218 w 4308826"/>
              <a:gd name="connsiteY14" fmla="*/ 706861 h 3320707"/>
              <a:gd name="connsiteX15" fmla="*/ 785046 w 4308826"/>
              <a:gd name="connsiteY15" fmla="*/ 631033 h 3320707"/>
              <a:gd name="connsiteX16" fmla="*/ 887637 w 4308826"/>
              <a:gd name="connsiteY16" fmla="*/ 350022 h 3320707"/>
              <a:gd name="connsiteX17" fmla="*/ 985768 w 4308826"/>
              <a:gd name="connsiteY17" fmla="*/ 193905 h 3320707"/>
              <a:gd name="connsiteX18" fmla="*/ 1101741 w 4308826"/>
              <a:gd name="connsiteY18" fmla="*/ 555204 h 3320707"/>
              <a:gd name="connsiteX19" fmla="*/ 1173108 w 4308826"/>
              <a:gd name="connsiteY19" fmla="*/ 724703 h 3320707"/>
              <a:gd name="connsiteX20" fmla="*/ 1311383 w 4308826"/>
              <a:gd name="connsiteY20" fmla="*/ 515059 h 3320707"/>
              <a:gd name="connsiteX21" fmla="*/ 1454120 w 4308826"/>
              <a:gd name="connsiteY21" fmla="*/ 269734 h 3320707"/>
              <a:gd name="connsiteX22" fmla="*/ 1543329 w 4308826"/>
              <a:gd name="connsiteY22" fmla="*/ 465995 h 3320707"/>
              <a:gd name="connsiteX23" fmla="*/ 1623618 w 4308826"/>
              <a:gd name="connsiteY23" fmla="*/ 702400 h 3320707"/>
              <a:gd name="connsiteX24" fmla="*/ 1752972 w 4308826"/>
              <a:gd name="connsiteY24" fmla="*/ 479376 h 3320707"/>
              <a:gd name="connsiteX25" fmla="*/ 1877865 w 4308826"/>
              <a:gd name="connsiteY25" fmla="*/ 184984 h 3320707"/>
              <a:gd name="connsiteX26" fmla="*/ 1918010 w 4308826"/>
              <a:gd name="connsiteY26" fmla="*/ 354482 h 3320707"/>
              <a:gd name="connsiteX27" fmla="*/ 1931391 w 4308826"/>
              <a:gd name="connsiteY27" fmla="*/ 662256 h 3320707"/>
              <a:gd name="connsiteX28" fmla="*/ 2056285 w 4308826"/>
              <a:gd name="connsiteY28" fmla="*/ 336640 h 3320707"/>
              <a:gd name="connsiteX29" fmla="*/ 2185639 w 4308826"/>
              <a:gd name="connsiteY29" fmla="*/ 109155 h 3320707"/>
              <a:gd name="connsiteX30" fmla="*/ 2314993 w 4308826"/>
              <a:gd name="connsiteY30" fmla="*/ 314338 h 3320707"/>
              <a:gd name="connsiteX31" fmla="*/ 2430966 w 4308826"/>
              <a:gd name="connsiteY31" fmla="*/ 586428 h 3320707"/>
              <a:gd name="connsiteX32" fmla="*/ 2582623 w 4308826"/>
              <a:gd name="connsiteY32" fmla="*/ 332180 h 3320707"/>
              <a:gd name="connsiteX33" fmla="*/ 2738740 w 4308826"/>
              <a:gd name="connsiteY33" fmla="*/ 104694 h 3320707"/>
              <a:gd name="connsiteX34" fmla="*/ 2868094 w 4308826"/>
              <a:gd name="connsiteY34" fmla="*/ 430310 h 3320707"/>
              <a:gd name="connsiteX35" fmla="*/ 2966224 w 4308826"/>
              <a:gd name="connsiteY35" fmla="*/ 639954 h 3320707"/>
              <a:gd name="connsiteX36" fmla="*/ 3108960 w 4308826"/>
              <a:gd name="connsiteY36" fmla="*/ 358943 h 3320707"/>
              <a:gd name="connsiteX37" fmla="*/ 3211551 w 4308826"/>
              <a:gd name="connsiteY37" fmla="*/ 122537 h 3320707"/>
              <a:gd name="connsiteX38" fmla="*/ 3300761 w 4308826"/>
              <a:gd name="connsiteY38" fmla="*/ 314338 h 3320707"/>
              <a:gd name="connsiteX39" fmla="*/ 3363208 w 4308826"/>
              <a:gd name="connsiteY39" fmla="*/ 590888 h 3320707"/>
              <a:gd name="connsiteX40" fmla="*/ 3403352 w 4308826"/>
              <a:gd name="connsiteY40" fmla="*/ 345561 h 3320707"/>
              <a:gd name="connsiteX41" fmla="*/ 3474720 w 4308826"/>
              <a:gd name="connsiteY41" fmla="*/ 46709 h 3320707"/>
              <a:gd name="connsiteX42" fmla="*/ 3577311 w 4308826"/>
              <a:gd name="connsiteY42" fmla="*/ 292035 h 3320707"/>
              <a:gd name="connsiteX43" fmla="*/ 3657600 w 4308826"/>
              <a:gd name="connsiteY43" fmla="*/ 586428 h 3320707"/>
              <a:gd name="connsiteX44" fmla="*/ 3764652 w 4308826"/>
              <a:gd name="connsiteY44" fmla="*/ 416929 h 3320707"/>
              <a:gd name="connsiteX45" fmla="*/ 3889545 w 4308826"/>
              <a:gd name="connsiteY45" fmla="*/ 37788 h 3320707"/>
              <a:gd name="connsiteX46" fmla="*/ 3947532 w 4308826"/>
              <a:gd name="connsiteY46" fmla="*/ 211747 h 3320707"/>
              <a:gd name="connsiteX47" fmla="*/ 3965374 w 4308826"/>
              <a:gd name="connsiteY47" fmla="*/ 608730 h 3320707"/>
              <a:gd name="connsiteX48" fmla="*/ 4032281 w 4308826"/>
              <a:gd name="connsiteY48" fmla="*/ 408008 h 3320707"/>
              <a:gd name="connsiteX49" fmla="*/ 4139333 w 4308826"/>
              <a:gd name="connsiteY49" fmla="*/ 11025 h 3320707"/>
              <a:gd name="connsiteX50" fmla="*/ 4161287 w 4308826"/>
              <a:gd name="connsiteY50" fmla="*/ 1093 h 3320707"/>
              <a:gd name="connsiteX0" fmla="*/ 4161287 w 4308826"/>
              <a:gd name="connsiteY0" fmla="*/ 1093 h 3320707"/>
              <a:gd name="connsiteX1" fmla="*/ 4219622 w 4308826"/>
              <a:gd name="connsiteY1" fmla="*/ 171602 h 3320707"/>
              <a:gd name="connsiteX2" fmla="*/ 4298421 w 4308826"/>
              <a:gd name="connsiteY2" fmla="*/ 781574 h 3320707"/>
              <a:gd name="connsiteX3" fmla="*/ 4308826 w 4308826"/>
              <a:gd name="connsiteY3" fmla="*/ 3320707 h 3320707"/>
              <a:gd name="connsiteX4" fmla="*/ 0 w 4308826"/>
              <a:gd name="connsiteY4" fmla="*/ 3320707 h 3320707"/>
              <a:gd name="connsiteX5" fmla="*/ 0 w 4308826"/>
              <a:gd name="connsiteY5" fmla="*/ 781574 h 3320707"/>
              <a:gd name="connsiteX6" fmla="*/ 3481 w 4308826"/>
              <a:gd name="connsiteY6" fmla="*/ 781574 h 3320707"/>
              <a:gd name="connsiteX7" fmla="*/ 102591 w 4308826"/>
              <a:gd name="connsiteY7" fmla="*/ 354482 h 3320707"/>
              <a:gd name="connsiteX8" fmla="*/ 182880 w 4308826"/>
              <a:gd name="connsiteY8" fmla="*/ 167142 h 3320707"/>
              <a:gd name="connsiteX9" fmla="*/ 231945 w 4308826"/>
              <a:gd name="connsiteY9" fmla="*/ 336640 h 3320707"/>
              <a:gd name="connsiteX10" fmla="*/ 325616 w 4308826"/>
              <a:gd name="connsiteY10" fmla="*/ 715782 h 3320707"/>
              <a:gd name="connsiteX11" fmla="*/ 441588 w 4308826"/>
              <a:gd name="connsiteY11" fmla="*/ 465994 h 3320707"/>
              <a:gd name="connsiteX12" fmla="*/ 570943 w 4308826"/>
              <a:gd name="connsiteY12" fmla="*/ 211747 h 3320707"/>
              <a:gd name="connsiteX13" fmla="*/ 646771 w 4308826"/>
              <a:gd name="connsiteY13" fmla="*/ 412469 h 3320707"/>
              <a:gd name="connsiteX14" fmla="*/ 709218 w 4308826"/>
              <a:gd name="connsiteY14" fmla="*/ 706861 h 3320707"/>
              <a:gd name="connsiteX15" fmla="*/ 785046 w 4308826"/>
              <a:gd name="connsiteY15" fmla="*/ 631033 h 3320707"/>
              <a:gd name="connsiteX16" fmla="*/ 887637 w 4308826"/>
              <a:gd name="connsiteY16" fmla="*/ 350022 h 3320707"/>
              <a:gd name="connsiteX17" fmla="*/ 985768 w 4308826"/>
              <a:gd name="connsiteY17" fmla="*/ 193905 h 3320707"/>
              <a:gd name="connsiteX18" fmla="*/ 1101741 w 4308826"/>
              <a:gd name="connsiteY18" fmla="*/ 555204 h 3320707"/>
              <a:gd name="connsiteX19" fmla="*/ 1173108 w 4308826"/>
              <a:gd name="connsiteY19" fmla="*/ 724703 h 3320707"/>
              <a:gd name="connsiteX20" fmla="*/ 1311383 w 4308826"/>
              <a:gd name="connsiteY20" fmla="*/ 515059 h 3320707"/>
              <a:gd name="connsiteX21" fmla="*/ 1454120 w 4308826"/>
              <a:gd name="connsiteY21" fmla="*/ 269734 h 3320707"/>
              <a:gd name="connsiteX22" fmla="*/ 1543329 w 4308826"/>
              <a:gd name="connsiteY22" fmla="*/ 465995 h 3320707"/>
              <a:gd name="connsiteX23" fmla="*/ 1623618 w 4308826"/>
              <a:gd name="connsiteY23" fmla="*/ 702400 h 3320707"/>
              <a:gd name="connsiteX24" fmla="*/ 1752972 w 4308826"/>
              <a:gd name="connsiteY24" fmla="*/ 479376 h 3320707"/>
              <a:gd name="connsiteX25" fmla="*/ 1877865 w 4308826"/>
              <a:gd name="connsiteY25" fmla="*/ 184984 h 3320707"/>
              <a:gd name="connsiteX26" fmla="*/ 1918010 w 4308826"/>
              <a:gd name="connsiteY26" fmla="*/ 354482 h 3320707"/>
              <a:gd name="connsiteX27" fmla="*/ 1931391 w 4308826"/>
              <a:gd name="connsiteY27" fmla="*/ 662256 h 3320707"/>
              <a:gd name="connsiteX28" fmla="*/ 2056285 w 4308826"/>
              <a:gd name="connsiteY28" fmla="*/ 336640 h 3320707"/>
              <a:gd name="connsiteX29" fmla="*/ 2185639 w 4308826"/>
              <a:gd name="connsiteY29" fmla="*/ 109155 h 3320707"/>
              <a:gd name="connsiteX30" fmla="*/ 2314993 w 4308826"/>
              <a:gd name="connsiteY30" fmla="*/ 314338 h 3320707"/>
              <a:gd name="connsiteX31" fmla="*/ 2430966 w 4308826"/>
              <a:gd name="connsiteY31" fmla="*/ 586428 h 3320707"/>
              <a:gd name="connsiteX32" fmla="*/ 2582623 w 4308826"/>
              <a:gd name="connsiteY32" fmla="*/ 332180 h 3320707"/>
              <a:gd name="connsiteX33" fmla="*/ 2738740 w 4308826"/>
              <a:gd name="connsiteY33" fmla="*/ 104694 h 3320707"/>
              <a:gd name="connsiteX34" fmla="*/ 2868094 w 4308826"/>
              <a:gd name="connsiteY34" fmla="*/ 430310 h 3320707"/>
              <a:gd name="connsiteX35" fmla="*/ 2966224 w 4308826"/>
              <a:gd name="connsiteY35" fmla="*/ 639954 h 3320707"/>
              <a:gd name="connsiteX36" fmla="*/ 3108960 w 4308826"/>
              <a:gd name="connsiteY36" fmla="*/ 358943 h 3320707"/>
              <a:gd name="connsiteX37" fmla="*/ 3211551 w 4308826"/>
              <a:gd name="connsiteY37" fmla="*/ 122537 h 3320707"/>
              <a:gd name="connsiteX38" fmla="*/ 3300761 w 4308826"/>
              <a:gd name="connsiteY38" fmla="*/ 314338 h 3320707"/>
              <a:gd name="connsiteX39" fmla="*/ 3363208 w 4308826"/>
              <a:gd name="connsiteY39" fmla="*/ 590888 h 3320707"/>
              <a:gd name="connsiteX40" fmla="*/ 3403352 w 4308826"/>
              <a:gd name="connsiteY40" fmla="*/ 345561 h 3320707"/>
              <a:gd name="connsiteX41" fmla="*/ 3474720 w 4308826"/>
              <a:gd name="connsiteY41" fmla="*/ 46709 h 3320707"/>
              <a:gd name="connsiteX42" fmla="*/ 3577311 w 4308826"/>
              <a:gd name="connsiteY42" fmla="*/ 292035 h 3320707"/>
              <a:gd name="connsiteX43" fmla="*/ 3657600 w 4308826"/>
              <a:gd name="connsiteY43" fmla="*/ 586428 h 3320707"/>
              <a:gd name="connsiteX44" fmla="*/ 3764652 w 4308826"/>
              <a:gd name="connsiteY44" fmla="*/ 416929 h 3320707"/>
              <a:gd name="connsiteX45" fmla="*/ 3889545 w 4308826"/>
              <a:gd name="connsiteY45" fmla="*/ 37788 h 3320707"/>
              <a:gd name="connsiteX46" fmla="*/ 3947532 w 4308826"/>
              <a:gd name="connsiteY46" fmla="*/ 211747 h 3320707"/>
              <a:gd name="connsiteX47" fmla="*/ 3965374 w 4308826"/>
              <a:gd name="connsiteY47" fmla="*/ 608730 h 3320707"/>
              <a:gd name="connsiteX48" fmla="*/ 4032281 w 4308826"/>
              <a:gd name="connsiteY48" fmla="*/ 408008 h 3320707"/>
              <a:gd name="connsiteX49" fmla="*/ 4139333 w 4308826"/>
              <a:gd name="connsiteY49" fmla="*/ 11025 h 3320707"/>
              <a:gd name="connsiteX50" fmla="*/ 4161287 w 4308826"/>
              <a:gd name="connsiteY50" fmla="*/ 1093 h 3320707"/>
              <a:gd name="connsiteX0" fmla="*/ 4161287 w 4308826"/>
              <a:gd name="connsiteY0" fmla="*/ 1093 h 3320707"/>
              <a:gd name="connsiteX1" fmla="*/ 4219622 w 4308826"/>
              <a:gd name="connsiteY1" fmla="*/ 171602 h 3320707"/>
              <a:gd name="connsiteX2" fmla="*/ 4298421 w 4308826"/>
              <a:gd name="connsiteY2" fmla="*/ 781574 h 3320707"/>
              <a:gd name="connsiteX3" fmla="*/ 4308826 w 4308826"/>
              <a:gd name="connsiteY3" fmla="*/ 3320707 h 3320707"/>
              <a:gd name="connsiteX4" fmla="*/ 0 w 4308826"/>
              <a:gd name="connsiteY4" fmla="*/ 3320707 h 3320707"/>
              <a:gd name="connsiteX5" fmla="*/ 0 w 4308826"/>
              <a:gd name="connsiteY5" fmla="*/ 781574 h 3320707"/>
              <a:gd name="connsiteX6" fmla="*/ 3481 w 4308826"/>
              <a:gd name="connsiteY6" fmla="*/ 781574 h 3320707"/>
              <a:gd name="connsiteX7" fmla="*/ 102591 w 4308826"/>
              <a:gd name="connsiteY7" fmla="*/ 354482 h 3320707"/>
              <a:gd name="connsiteX8" fmla="*/ 182880 w 4308826"/>
              <a:gd name="connsiteY8" fmla="*/ 167142 h 3320707"/>
              <a:gd name="connsiteX9" fmla="*/ 231945 w 4308826"/>
              <a:gd name="connsiteY9" fmla="*/ 336640 h 3320707"/>
              <a:gd name="connsiteX10" fmla="*/ 325616 w 4308826"/>
              <a:gd name="connsiteY10" fmla="*/ 715782 h 3320707"/>
              <a:gd name="connsiteX11" fmla="*/ 441588 w 4308826"/>
              <a:gd name="connsiteY11" fmla="*/ 465994 h 3320707"/>
              <a:gd name="connsiteX12" fmla="*/ 570943 w 4308826"/>
              <a:gd name="connsiteY12" fmla="*/ 211747 h 3320707"/>
              <a:gd name="connsiteX13" fmla="*/ 646771 w 4308826"/>
              <a:gd name="connsiteY13" fmla="*/ 412469 h 3320707"/>
              <a:gd name="connsiteX14" fmla="*/ 709218 w 4308826"/>
              <a:gd name="connsiteY14" fmla="*/ 706861 h 3320707"/>
              <a:gd name="connsiteX15" fmla="*/ 785046 w 4308826"/>
              <a:gd name="connsiteY15" fmla="*/ 631033 h 3320707"/>
              <a:gd name="connsiteX16" fmla="*/ 887637 w 4308826"/>
              <a:gd name="connsiteY16" fmla="*/ 350022 h 3320707"/>
              <a:gd name="connsiteX17" fmla="*/ 985768 w 4308826"/>
              <a:gd name="connsiteY17" fmla="*/ 193905 h 3320707"/>
              <a:gd name="connsiteX18" fmla="*/ 1101741 w 4308826"/>
              <a:gd name="connsiteY18" fmla="*/ 555204 h 3320707"/>
              <a:gd name="connsiteX19" fmla="*/ 1173108 w 4308826"/>
              <a:gd name="connsiteY19" fmla="*/ 724703 h 3320707"/>
              <a:gd name="connsiteX20" fmla="*/ 1311383 w 4308826"/>
              <a:gd name="connsiteY20" fmla="*/ 515059 h 3320707"/>
              <a:gd name="connsiteX21" fmla="*/ 1454120 w 4308826"/>
              <a:gd name="connsiteY21" fmla="*/ 269734 h 3320707"/>
              <a:gd name="connsiteX22" fmla="*/ 1543329 w 4308826"/>
              <a:gd name="connsiteY22" fmla="*/ 465995 h 3320707"/>
              <a:gd name="connsiteX23" fmla="*/ 1623618 w 4308826"/>
              <a:gd name="connsiteY23" fmla="*/ 702400 h 3320707"/>
              <a:gd name="connsiteX24" fmla="*/ 1752972 w 4308826"/>
              <a:gd name="connsiteY24" fmla="*/ 479376 h 3320707"/>
              <a:gd name="connsiteX25" fmla="*/ 1877865 w 4308826"/>
              <a:gd name="connsiteY25" fmla="*/ 184984 h 3320707"/>
              <a:gd name="connsiteX26" fmla="*/ 1918010 w 4308826"/>
              <a:gd name="connsiteY26" fmla="*/ 354482 h 3320707"/>
              <a:gd name="connsiteX27" fmla="*/ 1931391 w 4308826"/>
              <a:gd name="connsiteY27" fmla="*/ 662256 h 3320707"/>
              <a:gd name="connsiteX28" fmla="*/ 2056285 w 4308826"/>
              <a:gd name="connsiteY28" fmla="*/ 336640 h 3320707"/>
              <a:gd name="connsiteX29" fmla="*/ 2185639 w 4308826"/>
              <a:gd name="connsiteY29" fmla="*/ 109155 h 3320707"/>
              <a:gd name="connsiteX30" fmla="*/ 2314993 w 4308826"/>
              <a:gd name="connsiteY30" fmla="*/ 314338 h 3320707"/>
              <a:gd name="connsiteX31" fmla="*/ 2430966 w 4308826"/>
              <a:gd name="connsiteY31" fmla="*/ 586428 h 3320707"/>
              <a:gd name="connsiteX32" fmla="*/ 2582623 w 4308826"/>
              <a:gd name="connsiteY32" fmla="*/ 332180 h 3320707"/>
              <a:gd name="connsiteX33" fmla="*/ 2738740 w 4308826"/>
              <a:gd name="connsiteY33" fmla="*/ 104694 h 3320707"/>
              <a:gd name="connsiteX34" fmla="*/ 2868094 w 4308826"/>
              <a:gd name="connsiteY34" fmla="*/ 430310 h 3320707"/>
              <a:gd name="connsiteX35" fmla="*/ 2966224 w 4308826"/>
              <a:gd name="connsiteY35" fmla="*/ 639954 h 3320707"/>
              <a:gd name="connsiteX36" fmla="*/ 3108960 w 4308826"/>
              <a:gd name="connsiteY36" fmla="*/ 358943 h 3320707"/>
              <a:gd name="connsiteX37" fmla="*/ 3211551 w 4308826"/>
              <a:gd name="connsiteY37" fmla="*/ 122537 h 3320707"/>
              <a:gd name="connsiteX38" fmla="*/ 3300761 w 4308826"/>
              <a:gd name="connsiteY38" fmla="*/ 314338 h 3320707"/>
              <a:gd name="connsiteX39" fmla="*/ 3363208 w 4308826"/>
              <a:gd name="connsiteY39" fmla="*/ 590888 h 3320707"/>
              <a:gd name="connsiteX40" fmla="*/ 3403352 w 4308826"/>
              <a:gd name="connsiteY40" fmla="*/ 345561 h 3320707"/>
              <a:gd name="connsiteX41" fmla="*/ 3474720 w 4308826"/>
              <a:gd name="connsiteY41" fmla="*/ 46709 h 3320707"/>
              <a:gd name="connsiteX42" fmla="*/ 3577311 w 4308826"/>
              <a:gd name="connsiteY42" fmla="*/ 292035 h 3320707"/>
              <a:gd name="connsiteX43" fmla="*/ 3657600 w 4308826"/>
              <a:gd name="connsiteY43" fmla="*/ 586428 h 3320707"/>
              <a:gd name="connsiteX44" fmla="*/ 3764652 w 4308826"/>
              <a:gd name="connsiteY44" fmla="*/ 416929 h 3320707"/>
              <a:gd name="connsiteX45" fmla="*/ 3889545 w 4308826"/>
              <a:gd name="connsiteY45" fmla="*/ 37788 h 3320707"/>
              <a:gd name="connsiteX46" fmla="*/ 3947532 w 4308826"/>
              <a:gd name="connsiteY46" fmla="*/ 211747 h 3320707"/>
              <a:gd name="connsiteX47" fmla="*/ 3965374 w 4308826"/>
              <a:gd name="connsiteY47" fmla="*/ 608730 h 3320707"/>
              <a:gd name="connsiteX48" fmla="*/ 4032281 w 4308826"/>
              <a:gd name="connsiteY48" fmla="*/ 408008 h 3320707"/>
              <a:gd name="connsiteX49" fmla="*/ 4139333 w 4308826"/>
              <a:gd name="connsiteY49" fmla="*/ 11025 h 3320707"/>
              <a:gd name="connsiteX50" fmla="*/ 4161287 w 4308826"/>
              <a:gd name="connsiteY50" fmla="*/ 1093 h 3320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08826" h="3320707">
                <a:moveTo>
                  <a:pt x="4161287" y="1093"/>
                </a:moveTo>
                <a:cubicBezTo>
                  <a:pt x="4181987" y="10049"/>
                  <a:pt x="4196766" y="41522"/>
                  <a:pt x="4219622" y="171602"/>
                </a:cubicBezTo>
                <a:cubicBezTo>
                  <a:pt x="4242478" y="301682"/>
                  <a:pt x="4283554" y="537733"/>
                  <a:pt x="4298421" y="781574"/>
                </a:cubicBezTo>
                <a:cubicBezTo>
                  <a:pt x="4301889" y="1627952"/>
                  <a:pt x="4305358" y="2474329"/>
                  <a:pt x="4308826" y="3320707"/>
                </a:cubicBezTo>
                <a:lnTo>
                  <a:pt x="0" y="3320707"/>
                </a:lnTo>
                <a:lnTo>
                  <a:pt x="0" y="781574"/>
                </a:lnTo>
                <a:lnTo>
                  <a:pt x="3481" y="781574"/>
                </a:lnTo>
                <a:lnTo>
                  <a:pt x="102591" y="354482"/>
                </a:lnTo>
                <a:cubicBezTo>
                  <a:pt x="132328" y="250404"/>
                  <a:pt x="152400" y="165656"/>
                  <a:pt x="182880" y="167142"/>
                </a:cubicBezTo>
                <a:cubicBezTo>
                  <a:pt x="213360" y="168628"/>
                  <a:pt x="208156" y="245200"/>
                  <a:pt x="231945" y="336640"/>
                </a:cubicBezTo>
                <a:cubicBezTo>
                  <a:pt x="255734" y="428080"/>
                  <a:pt x="290676" y="694223"/>
                  <a:pt x="325616" y="715782"/>
                </a:cubicBezTo>
                <a:cubicBezTo>
                  <a:pt x="360556" y="737341"/>
                  <a:pt x="405160" y="567842"/>
                  <a:pt x="441588" y="465994"/>
                </a:cubicBezTo>
                <a:cubicBezTo>
                  <a:pt x="478016" y="364146"/>
                  <a:pt x="536746" y="220668"/>
                  <a:pt x="570943" y="211747"/>
                </a:cubicBezTo>
                <a:cubicBezTo>
                  <a:pt x="605140" y="202826"/>
                  <a:pt x="623725" y="329950"/>
                  <a:pt x="646771" y="412469"/>
                </a:cubicBezTo>
                <a:cubicBezTo>
                  <a:pt x="669817" y="494988"/>
                  <a:pt x="686172" y="670434"/>
                  <a:pt x="709218" y="706861"/>
                </a:cubicBezTo>
                <a:cubicBezTo>
                  <a:pt x="732264" y="743288"/>
                  <a:pt x="755310" y="690506"/>
                  <a:pt x="785046" y="631033"/>
                </a:cubicBezTo>
                <a:cubicBezTo>
                  <a:pt x="814783" y="571560"/>
                  <a:pt x="876485" y="387194"/>
                  <a:pt x="887637" y="350022"/>
                </a:cubicBezTo>
                <a:cubicBezTo>
                  <a:pt x="898789" y="312850"/>
                  <a:pt x="950084" y="159708"/>
                  <a:pt x="985768" y="193905"/>
                </a:cubicBezTo>
                <a:cubicBezTo>
                  <a:pt x="1021452" y="228102"/>
                  <a:pt x="1070518" y="466738"/>
                  <a:pt x="1101741" y="555204"/>
                </a:cubicBezTo>
                <a:cubicBezTo>
                  <a:pt x="1132964" y="643670"/>
                  <a:pt x="1138168" y="731394"/>
                  <a:pt x="1173108" y="724703"/>
                </a:cubicBezTo>
                <a:cubicBezTo>
                  <a:pt x="1208048" y="718012"/>
                  <a:pt x="1264548" y="590887"/>
                  <a:pt x="1311383" y="515059"/>
                </a:cubicBezTo>
                <a:cubicBezTo>
                  <a:pt x="1358218" y="439231"/>
                  <a:pt x="1415462" y="277911"/>
                  <a:pt x="1454120" y="269734"/>
                </a:cubicBezTo>
                <a:cubicBezTo>
                  <a:pt x="1492778" y="261557"/>
                  <a:pt x="1524000" y="384963"/>
                  <a:pt x="1543329" y="465995"/>
                </a:cubicBezTo>
                <a:cubicBezTo>
                  <a:pt x="1562658" y="547027"/>
                  <a:pt x="1588678" y="700170"/>
                  <a:pt x="1623618" y="702400"/>
                </a:cubicBezTo>
                <a:cubicBezTo>
                  <a:pt x="1658558" y="704630"/>
                  <a:pt x="1710597" y="565612"/>
                  <a:pt x="1752972" y="479376"/>
                </a:cubicBezTo>
                <a:cubicBezTo>
                  <a:pt x="1795347" y="393140"/>
                  <a:pt x="1832517" y="192418"/>
                  <a:pt x="1877865" y="184984"/>
                </a:cubicBezTo>
                <a:cubicBezTo>
                  <a:pt x="1923213" y="177550"/>
                  <a:pt x="1909089" y="274937"/>
                  <a:pt x="1918010" y="354482"/>
                </a:cubicBezTo>
                <a:cubicBezTo>
                  <a:pt x="1926931" y="434027"/>
                  <a:pt x="1908345" y="665230"/>
                  <a:pt x="1931391" y="662256"/>
                </a:cubicBezTo>
                <a:cubicBezTo>
                  <a:pt x="1954437" y="659282"/>
                  <a:pt x="2013910" y="428823"/>
                  <a:pt x="2056285" y="336640"/>
                </a:cubicBezTo>
                <a:cubicBezTo>
                  <a:pt x="2098660" y="244456"/>
                  <a:pt x="2129140" y="108411"/>
                  <a:pt x="2185639" y="109155"/>
                </a:cubicBezTo>
                <a:cubicBezTo>
                  <a:pt x="2242138" y="109899"/>
                  <a:pt x="2274105" y="234792"/>
                  <a:pt x="2314993" y="314338"/>
                </a:cubicBezTo>
                <a:cubicBezTo>
                  <a:pt x="2355881" y="393883"/>
                  <a:pt x="2386361" y="583454"/>
                  <a:pt x="2430966" y="586428"/>
                </a:cubicBezTo>
                <a:cubicBezTo>
                  <a:pt x="2475571" y="589402"/>
                  <a:pt x="2531327" y="412469"/>
                  <a:pt x="2582623" y="332180"/>
                </a:cubicBezTo>
                <a:cubicBezTo>
                  <a:pt x="2633919" y="251891"/>
                  <a:pt x="2691162" y="88339"/>
                  <a:pt x="2738740" y="104694"/>
                </a:cubicBezTo>
                <a:cubicBezTo>
                  <a:pt x="2786318" y="121049"/>
                  <a:pt x="2830180" y="341100"/>
                  <a:pt x="2868094" y="430310"/>
                </a:cubicBezTo>
                <a:cubicBezTo>
                  <a:pt x="2906008" y="519520"/>
                  <a:pt x="2926080" y="651849"/>
                  <a:pt x="2966224" y="639954"/>
                </a:cubicBezTo>
                <a:cubicBezTo>
                  <a:pt x="3006368" y="628060"/>
                  <a:pt x="3068072" y="445179"/>
                  <a:pt x="3108960" y="358943"/>
                </a:cubicBezTo>
                <a:cubicBezTo>
                  <a:pt x="3149848" y="272707"/>
                  <a:pt x="3175123" y="121051"/>
                  <a:pt x="3211551" y="122537"/>
                </a:cubicBezTo>
                <a:cubicBezTo>
                  <a:pt x="3247979" y="124023"/>
                  <a:pt x="3275485" y="236280"/>
                  <a:pt x="3300761" y="314338"/>
                </a:cubicBezTo>
                <a:cubicBezTo>
                  <a:pt x="3326037" y="392396"/>
                  <a:pt x="3346110" y="585684"/>
                  <a:pt x="3363208" y="590888"/>
                </a:cubicBezTo>
                <a:cubicBezTo>
                  <a:pt x="3380306" y="596092"/>
                  <a:pt x="3384767" y="436257"/>
                  <a:pt x="3403352" y="345561"/>
                </a:cubicBezTo>
                <a:cubicBezTo>
                  <a:pt x="3421937" y="254865"/>
                  <a:pt x="3445727" y="55630"/>
                  <a:pt x="3474720" y="46709"/>
                </a:cubicBezTo>
                <a:cubicBezTo>
                  <a:pt x="3503713" y="37788"/>
                  <a:pt x="3546831" y="202082"/>
                  <a:pt x="3577311" y="292035"/>
                </a:cubicBezTo>
                <a:cubicBezTo>
                  <a:pt x="3607791" y="381988"/>
                  <a:pt x="3626377" y="565612"/>
                  <a:pt x="3657600" y="586428"/>
                </a:cubicBezTo>
                <a:cubicBezTo>
                  <a:pt x="3688823" y="607244"/>
                  <a:pt x="3725995" y="508369"/>
                  <a:pt x="3764652" y="416929"/>
                </a:cubicBezTo>
                <a:cubicBezTo>
                  <a:pt x="3803309" y="325489"/>
                  <a:pt x="3859065" y="71985"/>
                  <a:pt x="3889545" y="37788"/>
                </a:cubicBezTo>
                <a:cubicBezTo>
                  <a:pt x="3920025" y="3591"/>
                  <a:pt x="3934894" y="116590"/>
                  <a:pt x="3947532" y="211747"/>
                </a:cubicBezTo>
                <a:cubicBezTo>
                  <a:pt x="3960170" y="306904"/>
                  <a:pt x="3951249" y="576020"/>
                  <a:pt x="3965374" y="608730"/>
                </a:cubicBezTo>
                <a:cubicBezTo>
                  <a:pt x="3979499" y="641440"/>
                  <a:pt x="4003288" y="507625"/>
                  <a:pt x="4032281" y="408008"/>
                </a:cubicBezTo>
                <a:cubicBezTo>
                  <a:pt x="4061274" y="308390"/>
                  <a:pt x="4108110" y="50426"/>
                  <a:pt x="4139333" y="11025"/>
                </a:cubicBezTo>
                <a:cubicBezTo>
                  <a:pt x="4147139" y="1175"/>
                  <a:pt x="4154388" y="-1892"/>
                  <a:pt x="4161287" y="1093"/>
                </a:cubicBezTo>
                <a:close/>
              </a:path>
            </a:pathLst>
          </a:custGeom>
          <a:solidFill>
            <a:schemeClr val="accent5">
              <a:lumMod val="20000"/>
              <a:lumOff val="80000"/>
            </a:schemeClr>
          </a:solidFill>
          <a:ln w="19050">
            <a:solidFill>
              <a:schemeClr val="accent5">
                <a:lumMod val="60000"/>
                <a:lumOff val="4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Oval 97">
            <a:extLst>
              <a:ext uri="{FF2B5EF4-FFF2-40B4-BE49-F238E27FC236}">
                <a16:creationId xmlns:a16="http://schemas.microsoft.com/office/drawing/2014/main" id="{7C73BDCD-E878-45DD-9E2A-90A51D0C29A6}"/>
              </a:ext>
            </a:extLst>
          </p:cNvPr>
          <p:cNvSpPr/>
          <p:nvPr/>
        </p:nvSpPr>
        <p:spPr bwMode="auto">
          <a:xfrm>
            <a:off x="4023546" y="4152420"/>
            <a:ext cx="1549173" cy="1549173"/>
          </a:xfrm>
          <a:prstGeom prst="ellipse">
            <a:avLst/>
          </a:prstGeom>
          <a:solidFill>
            <a:schemeClr val="accent5">
              <a:lumMod val="40000"/>
              <a:lumOff val="60000"/>
            </a:schemeClr>
          </a:solidFill>
          <a:ln w="28575">
            <a:solidFill>
              <a:schemeClr val="accent5">
                <a:lumMod val="50000"/>
              </a:schemeClr>
            </a:solidFill>
            <a:prstDash val="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CE62017C-584A-154F-A859-FEF85664945F}"/>
              </a:ext>
            </a:extLst>
          </p:cNvPr>
          <p:cNvSpPr>
            <a:spLocks noGrp="1"/>
          </p:cNvSpPr>
          <p:nvPr>
            <p:ph type="title"/>
          </p:nvPr>
        </p:nvSpPr>
        <p:spPr/>
        <p:txBody>
          <a:bodyPr/>
          <a:lstStyle/>
          <a:p>
            <a:r>
              <a:rPr lang="en-US" dirty="0"/>
              <a:t>Therapeutic Targets for HDV Infection</a:t>
            </a:r>
          </a:p>
        </p:txBody>
      </p:sp>
      <p:sp>
        <p:nvSpPr>
          <p:cNvPr id="11" name="TextBox 10">
            <a:extLst>
              <a:ext uri="{FF2B5EF4-FFF2-40B4-BE49-F238E27FC236}">
                <a16:creationId xmlns:a16="http://schemas.microsoft.com/office/drawing/2014/main" id="{FFE76E12-621C-514D-8D43-46859AA172C7}"/>
              </a:ext>
            </a:extLst>
          </p:cNvPr>
          <p:cNvSpPr txBox="1"/>
          <p:nvPr/>
        </p:nvSpPr>
        <p:spPr bwMode="auto">
          <a:xfrm>
            <a:off x="395419" y="6382700"/>
            <a:ext cx="21857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pt-BR"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Loureiro. Liver Int. 2021;41:30. </a:t>
            </a:r>
          </a:p>
        </p:txBody>
      </p:sp>
      <p:grpSp>
        <p:nvGrpSpPr>
          <p:cNvPr id="35" name="Group 34">
            <a:extLst>
              <a:ext uri="{FF2B5EF4-FFF2-40B4-BE49-F238E27FC236}">
                <a16:creationId xmlns:a16="http://schemas.microsoft.com/office/drawing/2014/main" id="{C7DDF9B7-7B7A-4F3C-B88A-B980A684B8D2}"/>
              </a:ext>
            </a:extLst>
          </p:cNvPr>
          <p:cNvGrpSpPr/>
          <p:nvPr/>
        </p:nvGrpSpPr>
        <p:grpSpPr>
          <a:xfrm>
            <a:off x="4611911" y="4536857"/>
            <a:ext cx="437699" cy="95340"/>
            <a:chOff x="4611911" y="4557318"/>
            <a:chExt cx="437699" cy="95340"/>
          </a:xfrm>
        </p:grpSpPr>
        <p:sp>
          <p:nvSpPr>
            <p:cNvPr id="6" name="Rectangle: Rounded Corners 5">
              <a:extLst>
                <a:ext uri="{FF2B5EF4-FFF2-40B4-BE49-F238E27FC236}">
                  <a16:creationId xmlns:a16="http://schemas.microsoft.com/office/drawing/2014/main" id="{038462B3-469C-4E1A-B90D-9109F7D9E9D5}"/>
                </a:ext>
              </a:extLst>
            </p:cNvPr>
            <p:cNvSpPr/>
            <p:nvPr/>
          </p:nvSpPr>
          <p:spPr bwMode="auto">
            <a:xfrm>
              <a:off x="4611911" y="4557318"/>
              <a:ext cx="437699" cy="95340"/>
            </a:xfrm>
            <a:prstGeom prst="roundRect">
              <a:avLst>
                <a:gd name="adj" fmla="val 50000"/>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4" name="Group 33">
              <a:extLst>
                <a:ext uri="{FF2B5EF4-FFF2-40B4-BE49-F238E27FC236}">
                  <a16:creationId xmlns:a16="http://schemas.microsoft.com/office/drawing/2014/main" id="{A8D2D59C-EFD6-4C3B-9371-C410986D959C}"/>
                </a:ext>
              </a:extLst>
            </p:cNvPr>
            <p:cNvGrpSpPr/>
            <p:nvPr/>
          </p:nvGrpSpPr>
          <p:grpSpPr>
            <a:xfrm>
              <a:off x="4681291" y="4560990"/>
              <a:ext cx="306557" cy="87743"/>
              <a:chOff x="4681291" y="4560990"/>
              <a:chExt cx="306557" cy="87743"/>
            </a:xfrm>
          </p:grpSpPr>
          <p:cxnSp>
            <p:nvCxnSpPr>
              <p:cNvPr id="8" name="Straight Connector 7">
                <a:extLst>
                  <a:ext uri="{FF2B5EF4-FFF2-40B4-BE49-F238E27FC236}">
                    <a16:creationId xmlns:a16="http://schemas.microsoft.com/office/drawing/2014/main" id="{886AAB82-2762-491D-8480-02F5507DB9CD}"/>
                  </a:ext>
                </a:extLst>
              </p:cNvPr>
              <p:cNvCxnSpPr>
                <a:cxnSpLocks/>
              </p:cNvCxnSpPr>
              <p:nvPr/>
            </p:nvCxnSpPr>
            <p:spPr bwMode="auto">
              <a:xfrm>
                <a:off x="4681291"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AC06DF9-F956-48FC-BCA4-0E16BEB15994}"/>
                  </a:ext>
                </a:extLst>
              </p:cNvPr>
              <p:cNvCxnSpPr>
                <a:cxnSpLocks/>
              </p:cNvCxnSpPr>
              <p:nvPr/>
            </p:nvCxnSpPr>
            <p:spPr bwMode="auto">
              <a:xfrm>
                <a:off x="4706837"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DA1C820-8265-42C5-8372-385E51D80C6C}"/>
                  </a:ext>
                </a:extLst>
              </p:cNvPr>
              <p:cNvCxnSpPr>
                <a:cxnSpLocks/>
              </p:cNvCxnSpPr>
              <p:nvPr/>
            </p:nvCxnSpPr>
            <p:spPr bwMode="auto">
              <a:xfrm>
                <a:off x="4732383"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1113DD2-AC29-4899-ADF7-1A7CD59B1B7B}"/>
                  </a:ext>
                </a:extLst>
              </p:cNvPr>
              <p:cNvCxnSpPr>
                <a:cxnSpLocks/>
              </p:cNvCxnSpPr>
              <p:nvPr/>
            </p:nvCxnSpPr>
            <p:spPr bwMode="auto">
              <a:xfrm>
                <a:off x="4757929"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F2010D6-8E26-4157-BAE0-E001023581CD}"/>
                  </a:ext>
                </a:extLst>
              </p:cNvPr>
              <p:cNvCxnSpPr>
                <a:cxnSpLocks/>
              </p:cNvCxnSpPr>
              <p:nvPr/>
            </p:nvCxnSpPr>
            <p:spPr bwMode="auto">
              <a:xfrm>
                <a:off x="4783475"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B708892-939C-44BB-8D52-DAC0A276B7AF}"/>
                  </a:ext>
                </a:extLst>
              </p:cNvPr>
              <p:cNvCxnSpPr>
                <a:cxnSpLocks/>
              </p:cNvCxnSpPr>
              <p:nvPr/>
            </p:nvCxnSpPr>
            <p:spPr bwMode="auto">
              <a:xfrm>
                <a:off x="4809021"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31B23AF-6E49-4A4D-87FB-8B83FE3F7B54}"/>
                  </a:ext>
                </a:extLst>
              </p:cNvPr>
              <p:cNvCxnSpPr>
                <a:cxnSpLocks/>
              </p:cNvCxnSpPr>
              <p:nvPr/>
            </p:nvCxnSpPr>
            <p:spPr bwMode="auto">
              <a:xfrm>
                <a:off x="4834567"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6402A61-5B2E-4897-ABD1-D342CE970488}"/>
                  </a:ext>
                </a:extLst>
              </p:cNvPr>
              <p:cNvCxnSpPr>
                <a:cxnSpLocks/>
              </p:cNvCxnSpPr>
              <p:nvPr/>
            </p:nvCxnSpPr>
            <p:spPr bwMode="auto">
              <a:xfrm>
                <a:off x="4860113"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898BFA7-7E1B-4373-AA4C-4FE9C388C909}"/>
                  </a:ext>
                </a:extLst>
              </p:cNvPr>
              <p:cNvCxnSpPr>
                <a:cxnSpLocks/>
              </p:cNvCxnSpPr>
              <p:nvPr/>
            </p:nvCxnSpPr>
            <p:spPr bwMode="auto">
              <a:xfrm>
                <a:off x="4885659"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F23D194-F933-4A92-82DF-6E705DABBE52}"/>
                  </a:ext>
                </a:extLst>
              </p:cNvPr>
              <p:cNvCxnSpPr>
                <a:cxnSpLocks/>
              </p:cNvCxnSpPr>
              <p:nvPr/>
            </p:nvCxnSpPr>
            <p:spPr bwMode="auto">
              <a:xfrm>
                <a:off x="4911205"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E388EAC-A608-4A79-BF0A-9E0D34577C9B}"/>
                  </a:ext>
                </a:extLst>
              </p:cNvPr>
              <p:cNvCxnSpPr>
                <a:cxnSpLocks/>
              </p:cNvCxnSpPr>
              <p:nvPr/>
            </p:nvCxnSpPr>
            <p:spPr bwMode="auto">
              <a:xfrm>
                <a:off x="4936751"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DEE2A35-6ED5-4C26-BE59-299AB38C9676}"/>
                  </a:ext>
                </a:extLst>
              </p:cNvPr>
              <p:cNvCxnSpPr>
                <a:cxnSpLocks/>
              </p:cNvCxnSpPr>
              <p:nvPr/>
            </p:nvCxnSpPr>
            <p:spPr bwMode="auto">
              <a:xfrm>
                <a:off x="4962297"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95BA210-CA39-40F6-89D2-A954D6BF063F}"/>
                  </a:ext>
                </a:extLst>
              </p:cNvPr>
              <p:cNvCxnSpPr>
                <a:cxnSpLocks/>
              </p:cNvCxnSpPr>
              <p:nvPr/>
            </p:nvCxnSpPr>
            <p:spPr bwMode="auto">
              <a:xfrm>
                <a:off x="4987848" y="4560990"/>
                <a:ext cx="0" cy="87743"/>
              </a:xfrm>
              <a:prstGeom prst="line">
                <a:avLst/>
              </a:prstGeom>
              <a:noFill/>
              <a:ln w="19050" cap="flat" cmpd="sng" algn="ctr">
                <a:solidFill>
                  <a:schemeClr val="accent6"/>
                </a:solidFill>
                <a:prstDash val="solid"/>
                <a:round/>
                <a:headEnd type="none" w="med" len="med"/>
                <a:tailEnd type="none" w="med" len="med"/>
              </a:ln>
              <a:effectLst/>
            </p:spPr>
          </p:cxnSp>
        </p:grpSp>
      </p:grpSp>
      <p:grpSp>
        <p:nvGrpSpPr>
          <p:cNvPr id="36" name="Group 35">
            <a:extLst>
              <a:ext uri="{FF2B5EF4-FFF2-40B4-BE49-F238E27FC236}">
                <a16:creationId xmlns:a16="http://schemas.microsoft.com/office/drawing/2014/main" id="{97FF0DE8-90D5-444E-91F8-D3B874EA182D}"/>
              </a:ext>
            </a:extLst>
          </p:cNvPr>
          <p:cNvGrpSpPr/>
          <p:nvPr/>
        </p:nvGrpSpPr>
        <p:grpSpPr>
          <a:xfrm>
            <a:off x="5825792" y="4531631"/>
            <a:ext cx="437699" cy="95340"/>
            <a:chOff x="4611911" y="4557318"/>
            <a:chExt cx="437699" cy="95340"/>
          </a:xfrm>
        </p:grpSpPr>
        <p:sp>
          <p:nvSpPr>
            <p:cNvPr id="37" name="Rectangle: Rounded Corners 36">
              <a:extLst>
                <a:ext uri="{FF2B5EF4-FFF2-40B4-BE49-F238E27FC236}">
                  <a16:creationId xmlns:a16="http://schemas.microsoft.com/office/drawing/2014/main" id="{DDCCB480-01EB-4359-806F-DF4D1C8382F7}"/>
                </a:ext>
              </a:extLst>
            </p:cNvPr>
            <p:cNvSpPr/>
            <p:nvPr/>
          </p:nvSpPr>
          <p:spPr bwMode="auto">
            <a:xfrm>
              <a:off x="4611911" y="4557318"/>
              <a:ext cx="437699" cy="95340"/>
            </a:xfrm>
            <a:prstGeom prst="roundRect">
              <a:avLst>
                <a:gd name="adj" fmla="val 50000"/>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8" name="Group 37">
              <a:extLst>
                <a:ext uri="{FF2B5EF4-FFF2-40B4-BE49-F238E27FC236}">
                  <a16:creationId xmlns:a16="http://schemas.microsoft.com/office/drawing/2014/main" id="{9F845A94-1B1B-4859-A6FC-CA1AF65F5CB2}"/>
                </a:ext>
              </a:extLst>
            </p:cNvPr>
            <p:cNvGrpSpPr/>
            <p:nvPr/>
          </p:nvGrpSpPr>
          <p:grpSpPr>
            <a:xfrm>
              <a:off x="4681291" y="4560990"/>
              <a:ext cx="306557" cy="87743"/>
              <a:chOff x="4681291" y="4560990"/>
              <a:chExt cx="306557" cy="87743"/>
            </a:xfrm>
          </p:grpSpPr>
          <p:cxnSp>
            <p:nvCxnSpPr>
              <p:cNvPr id="39" name="Straight Connector 38">
                <a:extLst>
                  <a:ext uri="{FF2B5EF4-FFF2-40B4-BE49-F238E27FC236}">
                    <a16:creationId xmlns:a16="http://schemas.microsoft.com/office/drawing/2014/main" id="{73DE7686-2DC4-4E59-A1C9-B81BD54E48A3}"/>
                  </a:ext>
                </a:extLst>
              </p:cNvPr>
              <p:cNvCxnSpPr>
                <a:cxnSpLocks/>
              </p:cNvCxnSpPr>
              <p:nvPr/>
            </p:nvCxnSpPr>
            <p:spPr bwMode="auto">
              <a:xfrm>
                <a:off x="4681291"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64C2A4A-C927-4269-AF5E-58E6C553BC02}"/>
                  </a:ext>
                </a:extLst>
              </p:cNvPr>
              <p:cNvCxnSpPr>
                <a:cxnSpLocks/>
              </p:cNvCxnSpPr>
              <p:nvPr/>
            </p:nvCxnSpPr>
            <p:spPr bwMode="auto">
              <a:xfrm>
                <a:off x="4706837"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7CDF88C-9A75-4A9F-9E98-261E2602BFA3}"/>
                  </a:ext>
                </a:extLst>
              </p:cNvPr>
              <p:cNvCxnSpPr>
                <a:cxnSpLocks/>
              </p:cNvCxnSpPr>
              <p:nvPr/>
            </p:nvCxnSpPr>
            <p:spPr bwMode="auto">
              <a:xfrm>
                <a:off x="4732383"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5FECE44-1739-4755-8A65-38461B3EEDB7}"/>
                  </a:ext>
                </a:extLst>
              </p:cNvPr>
              <p:cNvCxnSpPr>
                <a:cxnSpLocks/>
              </p:cNvCxnSpPr>
              <p:nvPr/>
            </p:nvCxnSpPr>
            <p:spPr bwMode="auto">
              <a:xfrm>
                <a:off x="4757929"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3FB66CA-BC73-4C60-A37E-832C425E3F81}"/>
                  </a:ext>
                </a:extLst>
              </p:cNvPr>
              <p:cNvCxnSpPr>
                <a:cxnSpLocks/>
              </p:cNvCxnSpPr>
              <p:nvPr/>
            </p:nvCxnSpPr>
            <p:spPr bwMode="auto">
              <a:xfrm>
                <a:off x="4783475"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63A2C64-C8D0-4627-8BAC-9659474E4E07}"/>
                  </a:ext>
                </a:extLst>
              </p:cNvPr>
              <p:cNvCxnSpPr>
                <a:cxnSpLocks/>
              </p:cNvCxnSpPr>
              <p:nvPr/>
            </p:nvCxnSpPr>
            <p:spPr bwMode="auto">
              <a:xfrm>
                <a:off x="4809021"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8E89D09-01D0-4F5B-A423-F0BD7DD6DCAB}"/>
                  </a:ext>
                </a:extLst>
              </p:cNvPr>
              <p:cNvCxnSpPr>
                <a:cxnSpLocks/>
              </p:cNvCxnSpPr>
              <p:nvPr/>
            </p:nvCxnSpPr>
            <p:spPr bwMode="auto">
              <a:xfrm>
                <a:off x="4834567"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4D19DEC-96DF-4140-8DB9-D8B103963BE2}"/>
                  </a:ext>
                </a:extLst>
              </p:cNvPr>
              <p:cNvCxnSpPr>
                <a:cxnSpLocks/>
              </p:cNvCxnSpPr>
              <p:nvPr/>
            </p:nvCxnSpPr>
            <p:spPr bwMode="auto">
              <a:xfrm>
                <a:off x="4860113"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15C7D5F-0C9E-467D-BD04-FAE030C5C54B}"/>
                  </a:ext>
                </a:extLst>
              </p:cNvPr>
              <p:cNvCxnSpPr>
                <a:cxnSpLocks/>
              </p:cNvCxnSpPr>
              <p:nvPr/>
            </p:nvCxnSpPr>
            <p:spPr bwMode="auto">
              <a:xfrm>
                <a:off x="4885659"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A1F27EB-7877-4D41-B0EA-ED8D12257C2B}"/>
                  </a:ext>
                </a:extLst>
              </p:cNvPr>
              <p:cNvCxnSpPr>
                <a:cxnSpLocks/>
              </p:cNvCxnSpPr>
              <p:nvPr/>
            </p:nvCxnSpPr>
            <p:spPr bwMode="auto">
              <a:xfrm>
                <a:off x="4911205"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F456EFF-9435-4AB2-AE0C-1F95256FC608}"/>
                  </a:ext>
                </a:extLst>
              </p:cNvPr>
              <p:cNvCxnSpPr>
                <a:cxnSpLocks/>
              </p:cNvCxnSpPr>
              <p:nvPr/>
            </p:nvCxnSpPr>
            <p:spPr bwMode="auto">
              <a:xfrm>
                <a:off x="4936751"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2314CCD-3BE0-4AFC-B92E-E53215D40340}"/>
                  </a:ext>
                </a:extLst>
              </p:cNvPr>
              <p:cNvCxnSpPr>
                <a:cxnSpLocks/>
              </p:cNvCxnSpPr>
              <p:nvPr/>
            </p:nvCxnSpPr>
            <p:spPr bwMode="auto">
              <a:xfrm>
                <a:off x="4962297"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AC26A89-7030-40DC-A4C2-7396674EAF01}"/>
                  </a:ext>
                </a:extLst>
              </p:cNvPr>
              <p:cNvCxnSpPr>
                <a:cxnSpLocks/>
              </p:cNvCxnSpPr>
              <p:nvPr/>
            </p:nvCxnSpPr>
            <p:spPr bwMode="auto">
              <a:xfrm>
                <a:off x="4987848" y="4560990"/>
                <a:ext cx="0" cy="87743"/>
              </a:xfrm>
              <a:prstGeom prst="line">
                <a:avLst/>
              </a:prstGeom>
              <a:noFill/>
              <a:ln w="19050" cap="flat" cmpd="sng" algn="ctr">
                <a:solidFill>
                  <a:schemeClr val="accent6"/>
                </a:solidFill>
                <a:prstDash val="solid"/>
                <a:round/>
                <a:headEnd type="none" w="med" len="med"/>
                <a:tailEnd type="none" w="med" len="med"/>
              </a:ln>
              <a:effectLst/>
            </p:spPr>
          </p:cxnSp>
        </p:grpSp>
      </p:grpSp>
      <p:grpSp>
        <p:nvGrpSpPr>
          <p:cNvPr id="64" name="Group 63">
            <a:extLst>
              <a:ext uri="{FF2B5EF4-FFF2-40B4-BE49-F238E27FC236}">
                <a16:creationId xmlns:a16="http://schemas.microsoft.com/office/drawing/2014/main" id="{D97D28DA-7352-4998-B940-62D250DFD350}"/>
              </a:ext>
            </a:extLst>
          </p:cNvPr>
          <p:cNvGrpSpPr/>
          <p:nvPr/>
        </p:nvGrpSpPr>
        <p:grpSpPr>
          <a:xfrm>
            <a:off x="5932441" y="4944094"/>
            <a:ext cx="315007" cy="270678"/>
            <a:chOff x="5932441" y="4854643"/>
            <a:chExt cx="315007" cy="270678"/>
          </a:xfrm>
        </p:grpSpPr>
        <p:sp>
          <p:nvSpPr>
            <p:cNvPr id="52" name="Oval 51">
              <a:extLst>
                <a:ext uri="{FF2B5EF4-FFF2-40B4-BE49-F238E27FC236}">
                  <a16:creationId xmlns:a16="http://schemas.microsoft.com/office/drawing/2014/main" id="{077333CB-2576-49CF-AAF7-92529C259ED5}"/>
                </a:ext>
              </a:extLst>
            </p:cNvPr>
            <p:cNvSpPr/>
            <p:nvPr/>
          </p:nvSpPr>
          <p:spPr bwMode="auto">
            <a:xfrm>
              <a:off x="6028275" y="4878358"/>
              <a:ext cx="45719" cy="45719"/>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Oval 52">
              <a:extLst>
                <a:ext uri="{FF2B5EF4-FFF2-40B4-BE49-F238E27FC236}">
                  <a16:creationId xmlns:a16="http://schemas.microsoft.com/office/drawing/2014/main" id="{ABC6AA3A-CABC-41DD-9FA8-FDB6CA8E42B8}"/>
                </a:ext>
              </a:extLst>
            </p:cNvPr>
            <p:cNvSpPr/>
            <p:nvPr/>
          </p:nvSpPr>
          <p:spPr bwMode="auto">
            <a:xfrm>
              <a:off x="6096700" y="4854643"/>
              <a:ext cx="45719" cy="45719"/>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7D5C3DE5-E04D-493B-9BBF-9E9D0B5B3BD1}"/>
                </a:ext>
              </a:extLst>
            </p:cNvPr>
            <p:cNvSpPr/>
            <p:nvPr/>
          </p:nvSpPr>
          <p:spPr bwMode="auto">
            <a:xfrm>
              <a:off x="6201729" y="4863613"/>
              <a:ext cx="45719" cy="45719"/>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Oval 54">
              <a:extLst>
                <a:ext uri="{FF2B5EF4-FFF2-40B4-BE49-F238E27FC236}">
                  <a16:creationId xmlns:a16="http://schemas.microsoft.com/office/drawing/2014/main" id="{8DE1038B-C91B-4C5F-9513-5204857C9E52}"/>
                </a:ext>
              </a:extLst>
            </p:cNvPr>
            <p:cNvSpPr/>
            <p:nvPr/>
          </p:nvSpPr>
          <p:spPr bwMode="auto">
            <a:xfrm>
              <a:off x="6155705" y="4946200"/>
              <a:ext cx="45719" cy="45719"/>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Oval 55">
              <a:extLst>
                <a:ext uri="{FF2B5EF4-FFF2-40B4-BE49-F238E27FC236}">
                  <a16:creationId xmlns:a16="http://schemas.microsoft.com/office/drawing/2014/main" id="{9316A83A-DE24-4CFB-AF09-97773ADB4E1B}"/>
                </a:ext>
              </a:extLst>
            </p:cNvPr>
            <p:cNvSpPr/>
            <p:nvPr/>
          </p:nvSpPr>
          <p:spPr bwMode="auto">
            <a:xfrm>
              <a:off x="6081204" y="4946199"/>
              <a:ext cx="45719" cy="45719"/>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C563B838-04E5-4259-852D-7CD3EC616D51}"/>
                </a:ext>
              </a:extLst>
            </p:cNvPr>
            <p:cNvSpPr/>
            <p:nvPr/>
          </p:nvSpPr>
          <p:spPr bwMode="auto">
            <a:xfrm>
              <a:off x="6082731" y="5019553"/>
              <a:ext cx="45719" cy="45719"/>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Oval 58">
              <a:extLst>
                <a:ext uri="{FF2B5EF4-FFF2-40B4-BE49-F238E27FC236}">
                  <a16:creationId xmlns:a16="http://schemas.microsoft.com/office/drawing/2014/main" id="{670DB2FC-6BF6-484D-9204-B90B07119F42}"/>
                </a:ext>
              </a:extLst>
            </p:cNvPr>
            <p:cNvSpPr/>
            <p:nvPr/>
          </p:nvSpPr>
          <p:spPr bwMode="auto">
            <a:xfrm>
              <a:off x="5932441" y="4979927"/>
              <a:ext cx="45719" cy="45719"/>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Oval 59">
              <a:extLst>
                <a:ext uri="{FF2B5EF4-FFF2-40B4-BE49-F238E27FC236}">
                  <a16:creationId xmlns:a16="http://schemas.microsoft.com/office/drawing/2014/main" id="{E2489EAC-CF7C-4E99-9ED5-35380D4165C3}"/>
                </a:ext>
              </a:extLst>
            </p:cNvPr>
            <p:cNvSpPr/>
            <p:nvPr/>
          </p:nvSpPr>
          <p:spPr bwMode="auto">
            <a:xfrm>
              <a:off x="6014170" y="4961267"/>
              <a:ext cx="45719" cy="45719"/>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Oval 60">
              <a:extLst>
                <a:ext uri="{FF2B5EF4-FFF2-40B4-BE49-F238E27FC236}">
                  <a16:creationId xmlns:a16="http://schemas.microsoft.com/office/drawing/2014/main" id="{56C36A4D-B6EE-435A-A8AF-C80CCB2D6FF3}"/>
                </a:ext>
              </a:extLst>
            </p:cNvPr>
            <p:cNvSpPr/>
            <p:nvPr/>
          </p:nvSpPr>
          <p:spPr bwMode="auto">
            <a:xfrm>
              <a:off x="5988188" y="5027123"/>
              <a:ext cx="45719" cy="45719"/>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Oval 61">
              <a:extLst>
                <a:ext uri="{FF2B5EF4-FFF2-40B4-BE49-F238E27FC236}">
                  <a16:creationId xmlns:a16="http://schemas.microsoft.com/office/drawing/2014/main" id="{E4DCDDB1-E992-4352-AF2D-669A1C09E862}"/>
                </a:ext>
              </a:extLst>
            </p:cNvPr>
            <p:cNvSpPr/>
            <p:nvPr/>
          </p:nvSpPr>
          <p:spPr bwMode="auto">
            <a:xfrm>
              <a:off x="5939098" y="5072842"/>
              <a:ext cx="45719" cy="45719"/>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Oval 62">
              <a:extLst>
                <a:ext uri="{FF2B5EF4-FFF2-40B4-BE49-F238E27FC236}">
                  <a16:creationId xmlns:a16="http://schemas.microsoft.com/office/drawing/2014/main" id="{D521FEE9-653F-42BF-8210-B0F373258C16}"/>
                </a:ext>
              </a:extLst>
            </p:cNvPr>
            <p:cNvSpPr/>
            <p:nvPr/>
          </p:nvSpPr>
          <p:spPr bwMode="auto">
            <a:xfrm>
              <a:off x="6033907" y="5079602"/>
              <a:ext cx="45719" cy="45719"/>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5" name="Group 64">
            <a:extLst>
              <a:ext uri="{FF2B5EF4-FFF2-40B4-BE49-F238E27FC236}">
                <a16:creationId xmlns:a16="http://schemas.microsoft.com/office/drawing/2014/main" id="{02EFD672-63B2-4DB8-BFDF-C8FDFB85A6C8}"/>
              </a:ext>
            </a:extLst>
          </p:cNvPr>
          <p:cNvGrpSpPr/>
          <p:nvPr/>
        </p:nvGrpSpPr>
        <p:grpSpPr>
          <a:xfrm>
            <a:off x="6414688" y="5109004"/>
            <a:ext cx="305421" cy="231572"/>
            <a:chOff x="5982556" y="4854643"/>
            <a:chExt cx="305421" cy="231572"/>
          </a:xfrm>
        </p:grpSpPr>
        <p:sp>
          <p:nvSpPr>
            <p:cNvPr id="66" name="Oval 65">
              <a:extLst>
                <a:ext uri="{FF2B5EF4-FFF2-40B4-BE49-F238E27FC236}">
                  <a16:creationId xmlns:a16="http://schemas.microsoft.com/office/drawing/2014/main" id="{B0AD429F-E3F2-4BAC-908D-DED1B2A6197D}"/>
                </a:ext>
              </a:extLst>
            </p:cNvPr>
            <p:cNvSpPr/>
            <p:nvPr/>
          </p:nvSpPr>
          <p:spPr bwMode="auto">
            <a:xfrm>
              <a:off x="6019038" y="4878358"/>
              <a:ext cx="45719" cy="45719"/>
            </a:xfrm>
            <a:prstGeom prst="ellipse">
              <a:avLst/>
            </a:prstGeom>
            <a:solidFill>
              <a:schemeClr val="accent1"/>
            </a:solid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Oval 66">
              <a:extLst>
                <a:ext uri="{FF2B5EF4-FFF2-40B4-BE49-F238E27FC236}">
                  <a16:creationId xmlns:a16="http://schemas.microsoft.com/office/drawing/2014/main" id="{2A06F7E0-699E-40BF-8A49-DDF72CD6BFB5}"/>
                </a:ext>
              </a:extLst>
            </p:cNvPr>
            <p:cNvSpPr/>
            <p:nvPr/>
          </p:nvSpPr>
          <p:spPr bwMode="auto">
            <a:xfrm>
              <a:off x="6096700" y="4854643"/>
              <a:ext cx="45719" cy="45719"/>
            </a:xfrm>
            <a:prstGeom prst="ellipse">
              <a:avLst/>
            </a:prstGeom>
            <a:solidFill>
              <a:schemeClr val="accent1"/>
            </a:solid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AC646568-0ACE-4A2F-88E6-69DC9ADC38E5}"/>
                </a:ext>
              </a:extLst>
            </p:cNvPr>
            <p:cNvSpPr/>
            <p:nvPr/>
          </p:nvSpPr>
          <p:spPr bwMode="auto">
            <a:xfrm>
              <a:off x="6189413" y="4863613"/>
              <a:ext cx="45719" cy="45719"/>
            </a:xfrm>
            <a:prstGeom prst="ellipse">
              <a:avLst/>
            </a:prstGeom>
            <a:solidFill>
              <a:schemeClr val="accent1"/>
            </a:solid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Oval 68">
              <a:extLst>
                <a:ext uri="{FF2B5EF4-FFF2-40B4-BE49-F238E27FC236}">
                  <a16:creationId xmlns:a16="http://schemas.microsoft.com/office/drawing/2014/main" id="{60A25E47-77B9-4FF7-ABB5-317ECFD84187}"/>
                </a:ext>
              </a:extLst>
            </p:cNvPr>
            <p:cNvSpPr/>
            <p:nvPr/>
          </p:nvSpPr>
          <p:spPr bwMode="auto">
            <a:xfrm>
              <a:off x="6205051" y="4939891"/>
              <a:ext cx="45719" cy="45719"/>
            </a:xfrm>
            <a:prstGeom prst="ellipse">
              <a:avLst/>
            </a:prstGeom>
            <a:solidFill>
              <a:schemeClr val="accent1"/>
            </a:solid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Oval 69">
              <a:extLst>
                <a:ext uri="{FF2B5EF4-FFF2-40B4-BE49-F238E27FC236}">
                  <a16:creationId xmlns:a16="http://schemas.microsoft.com/office/drawing/2014/main" id="{013DEF5D-28C7-4633-A336-BD9A0ED811D4}"/>
                </a:ext>
              </a:extLst>
            </p:cNvPr>
            <p:cNvSpPr/>
            <p:nvPr/>
          </p:nvSpPr>
          <p:spPr bwMode="auto">
            <a:xfrm>
              <a:off x="6242258" y="5039604"/>
              <a:ext cx="45719" cy="45719"/>
            </a:xfrm>
            <a:prstGeom prst="ellipse">
              <a:avLst/>
            </a:prstGeom>
            <a:solidFill>
              <a:schemeClr val="accent1"/>
            </a:solid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Oval 70">
              <a:extLst>
                <a:ext uri="{FF2B5EF4-FFF2-40B4-BE49-F238E27FC236}">
                  <a16:creationId xmlns:a16="http://schemas.microsoft.com/office/drawing/2014/main" id="{954557EF-A123-402F-9246-F13BE001E214}"/>
                </a:ext>
              </a:extLst>
            </p:cNvPr>
            <p:cNvSpPr/>
            <p:nvPr/>
          </p:nvSpPr>
          <p:spPr bwMode="auto">
            <a:xfrm>
              <a:off x="6108846" y="4959571"/>
              <a:ext cx="45719" cy="45719"/>
            </a:xfrm>
            <a:prstGeom prst="ellipse">
              <a:avLst/>
            </a:prstGeom>
            <a:solidFill>
              <a:schemeClr val="accent1"/>
            </a:solid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Oval 71">
              <a:extLst>
                <a:ext uri="{FF2B5EF4-FFF2-40B4-BE49-F238E27FC236}">
                  <a16:creationId xmlns:a16="http://schemas.microsoft.com/office/drawing/2014/main" id="{2E6584F6-DBD8-4BC9-A808-5B4C369C092D}"/>
                </a:ext>
              </a:extLst>
            </p:cNvPr>
            <p:cNvSpPr/>
            <p:nvPr/>
          </p:nvSpPr>
          <p:spPr bwMode="auto">
            <a:xfrm>
              <a:off x="6159300" y="5040496"/>
              <a:ext cx="45719" cy="45719"/>
            </a:xfrm>
            <a:prstGeom prst="ellipse">
              <a:avLst/>
            </a:prstGeom>
            <a:solidFill>
              <a:schemeClr val="accent1"/>
            </a:solid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Oval 72">
              <a:extLst>
                <a:ext uri="{FF2B5EF4-FFF2-40B4-BE49-F238E27FC236}">
                  <a16:creationId xmlns:a16="http://schemas.microsoft.com/office/drawing/2014/main" id="{A609AF4F-EA4A-4149-AF0A-3536E2183722}"/>
                </a:ext>
              </a:extLst>
            </p:cNvPr>
            <p:cNvSpPr/>
            <p:nvPr/>
          </p:nvSpPr>
          <p:spPr bwMode="auto">
            <a:xfrm>
              <a:off x="6029565" y="4952030"/>
              <a:ext cx="45719" cy="45719"/>
            </a:xfrm>
            <a:prstGeom prst="ellipse">
              <a:avLst/>
            </a:prstGeom>
            <a:solidFill>
              <a:schemeClr val="accent1"/>
            </a:solid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Oval 73">
              <a:extLst>
                <a:ext uri="{FF2B5EF4-FFF2-40B4-BE49-F238E27FC236}">
                  <a16:creationId xmlns:a16="http://schemas.microsoft.com/office/drawing/2014/main" id="{7D3B6683-A349-4EAA-9DB9-9696DE9151D3}"/>
                </a:ext>
              </a:extLst>
            </p:cNvPr>
            <p:cNvSpPr/>
            <p:nvPr/>
          </p:nvSpPr>
          <p:spPr bwMode="auto">
            <a:xfrm>
              <a:off x="5982556" y="5005290"/>
              <a:ext cx="45719" cy="45719"/>
            </a:xfrm>
            <a:prstGeom prst="ellipse">
              <a:avLst/>
            </a:prstGeom>
            <a:solidFill>
              <a:schemeClr val="accent1"/>
            </a:solid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Oval 75">
              <a:extLst>
                <a:ext uri="{FF2B5EF4-FFF2-40B4-BE49-F238E27FC236}">
                  <a16:creationId xmlns:a16="http://schemas.microsoft.com/office/drawing/2014/main" id="{FBE421C1-37E0-4957-9BBF-514EEE526257}"/>
                </a:ext>
              </a:extLst>
            </p:cNvPr>
            <p:cNvSpPr/>
            <p:nvPr/>
          </p:nvSpPr>
          <p:spPr bwMode="auto">
            <a:xfrm>
              <a:off x="6078881" y="5035267"/>
              <a:ext cx="45719" cy="45719"/>
            </a:xfrm>
            <a:prstGeom prst="ellipse">
              <a:avLst/>
            </a:prstGeom>
            <a:solidFill>
              <a:schemeClr val="accent1"/>
            </a:solid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78" name="Straight Arrow Connector 77">
            <a:extLst>
              <a:ext uri="{FF2B5EF4-FFF2-40B4-BE49-F238E27FC236}">
                <a16:creationId xmlns:a16="http://schemas.microsoft.com/office/drawing/2014/main" id="{23964873-613A-41CC-8E4D-E465ECB6109B}"/>
              </a:ext>
            </a:extLst>
          </p:cNvPr>
          <p:cNvCxnSpPr/>
          <p:nvPr/>
        </p:nvCxnSpPr>
        <p:spPr bwMode="auto">
          <a:xfrm>
            <a:off x="5092700" y="4579174"/>
            <a:ext cx="677333" cy="0"/>
          </a:xfrm>
          <a:prstGeom prst="straightConnector1">
            <a:avLst/>
          </a:prstGeom>
          <a:noFill/>
          <a:ln w="28575" cap="flat" cmpd="sng" algn="ctr">
            <a:solidFill>
              <a:schemeClr val="bg1"/>
            </a:solidFill>
            <a:prstDash val="solid"/>
            <a:round/>
            <a:headEnd type="none" w="med" len="med"/>
            <a:tailEnd type="triangle"/>
          </a:ln>
          <a:effectLst/>
        </p:spPr>
      </p:cxnSp>
      <p:sp>
        <p:nvSpPr>
          <p:cNvPr id="79" name="Freeform: Shape 78">
            <a:extLst>
              <a:ext uri="{FF2B5EF4-FFF2-40B4-BE49-F238E27FC236}">
                <a16:creationId xmlns:a16="http://schemas.microsoft.com/office/drawing/2014/main" id="{FD7845ED-D422-4780-BFDD-D7EF46B857A3}"/>
              </a:ext>
            </a:extLst>
          </p:cNvPr>
          <p:cNvSpPr/>
          <p:nvPr/>
        </p:nvSpPr>
        <p:spPr bwMode="auto">
          <a:xfrm>
            <a:off x="4817533" y="4805384"/>
            <a:ext cx="1032934" cy="474134"/>
          </a:xfrm>
          <a:custGeom>
            <a:avLst/>
            <a:gdLst>
              <a:gd name="connsiteX0" fmla="*/ 0 w 1032934"/>
              <a:gd name="connsiteY0" fmla="*/ 0 h 474134"/>
              <a:gd name="connsiteX1" fmla="*/ 0 w 1032934"/>
              <a:gd name="connsiteY1" fmla="*/ 474134 h 474134"/>
              <a:gd name="connsiteX2" fmla="*/ 1032934 w 1032934"/>
              <a:gd name="connsiteY2" fmla="*/ 474134 h 474134"/>
            </a:gdLst>
            <a:ahLst/>
            <a:cxnLst>
              <a:cxn ang="0">
                <a:pos x="connsiteX0" y="connsiteY0"/>
              </a:cxn>
              <a:cxn ang="0">
                <a:pos x="connsiteX1" y="connsiteY1"/>
              </a:cxn>
              <a:cxn ang="0">
                <a:pos x="connsiteX2" y="connsiteY2"/>
              </a:cxn>
            </a:cxnLst>
            <a:rect l="l" t="t" r="r" b="b"/>
            <a:pathLst>
              <a:path w="1032934" h="474134">
                <a:moveTo>
                  <a:pt x="0" y="0"/>
                </a:moveTo>
                <a:lnTo>
                  <a:pt x="0" y="474134"/>
                </a:lnTo>
                <a:lnTo>
                  <a:pt x="1032934" y="474134"/>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81" name="Straight Arrow Connector 80">
            <a:extLst>
              <a:ext uri="{FF2B5EF4-FFF2-40B4-BE49-F238E27FC236}">
                <a16:creationId xmlns:a16="http://schemas.microsoft.com/office/drawing/2014/main" id="{1EB1D953-AE5A-4969-894B-7FE99BD086E6}"/>
              </a:ext>
            </a:extLst>
          </p:cNvPr>
          <p:cNvCxnSpPr>
            <a:cxnSpLocks/>
          </p:cNvCxnSpPr>
          <p:nvPr/>
        </p:nvCxnSpPr>
        <p:spPr bwMode="auto">
          <a:xfrm>
            <a:off x="4800930" y="3173844"/>
            <a:ext cx="0" cy="1357787"/>
          </a:xfrm>
          <a:prstGeom prst="straightConnector1">
            <a:avLst/>
          </a:prstGeom>
          <a:noFill/>
          <a:ln w="28575" cap="flat" cmpd="sng" algn="ctr">
            <a:solidFill>
              <a:schemeClr val="bg1"/>
            </a:solidFill>
            <a:prstDash val="solid"/>
            <a:round/>
            <a:headEnd type="none" w="med" len="med"/>
            <a:tailEnd type="triangle"/>
          </a:ln>
          <a:effectLst/>
        </p:spPr>
      </p:cxnSp>
      <p:sp>
        <p:nvSpPr>
          <p:cNvPr id="84" name="Freeform: Shape 83">
            <a:extLst>
              <a:ext uri="{FF2B5EF4-FFF2-40B4-BE49-F238E27FC236}">
                <a16:creationId xmlns:a16="http://schemas.microsoft.com/office/drawing/2014/main" id="{7898B540-E52D-4268-9D12-B5B794A35188}"/>
              </a:ext>
            </a:extLst>
          </p:cNvPr>
          <p:cNvSpPr/>
          <p:nvPr/>
        </p:nvSpPr>
        <p:spPr bwMode="auto">
          <a:xfrm rot="16200000">
            <a:off x="5278266" y="3864588"/>
            <a:ext cx="2834305" cy="778895"/>
          </a:xfrm>
          <a:custGeom>
            <a:avLst/>
            <a:gdLst>
              <a:gd name="connsiteX0" fmla="*/ 0 w 1032934"/>
              <a:gd name="connsiteY0" fmla="*/ 0 h 474134"/>
              <a:gd name="connsiteX1" fmla="*/ 0 w 1032934"/>
              <a:gd name="connsiteY1" fmla="*/ 474134 h 474134"/>
              <a:gd name="connsiteX2" fmla="*/ 1032934 w 1032934"/>
              <a:gd name="connsiteY2" fmla="*/ 474134 h 474134"/>
            </a:gdLst>
            <a:ahLst/>
            <a:cxnLst>
              <a:cxn ang="0">
                <a:pos x="connsiteX0" y="connsiteY0"/>
              </a:cxn>
              <a:cxn ang="0">
                <a:pos x="connsiteX1" y="connsiteY1"/>
              </a:cxn>
              <a:cxn ang="0">
                <a:pos x="connsiteX2" y="connsiteY2"/>
              </a:cxn>
            </a:cxnLst>
            <a:rect l="l" t="t" r="r" b="b"/>
            <a:pathLst>
              <a:path w="1032934" h="474134">
                <a:moveTo>
                  <a:pt x="0" y="0"/>
                </a:moveTo>
                <a:lnTo>
                  <a:pt x="0" y="474134"/>
                </a:lnTo>
                <a:lnTo>
                  <a:pt x="1032934" y="474134"/>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86" name="Straight Connector 85">
            <a:extLst>
              <a:ext uri="{FF2B5EF4-FFF2-40B4-BE49-F238E27FC236}">
                <a16:creationId xmlns:a16="http://schemas.microsoft.com/office/drawing/2014/main" id="{FA7C674E-7E25-4E86-956A-1F8A7C389720}"/>
              </a:ext>
            </a:extLst>
          </p:cNvPr>
          <p:cNvCxnSpPr/>
          <p:nvPr/>
        </p:nvCxnSpPr>
        <p:spPr bwMode="auto">
          <a:xfrm>
            <a:off x="6756654" y="5239971"/>
            <a:ext cx="328213" cy="0"/>
          </a:xfrm>
          <a:prstGeom prst="line">
            <a:avLst/>
          </a:prstGeom>
          <a:noFill/>
          <a:ln w="28575" cap="flat" cmpd="sng" algn="ctr">
            <a:solidFill>
              <a:schemeClr val="bg1"/>
            </a:solidFill>
            <a:prstDash val="solid"/>
            <a:round/>
            <a:headEnd type="none" w="med" len="med"/>
            <a:tailEnd type="none" w="med" len="med"/>
          </a:ln>
          <a:effectLst/>
        </p:spPr>
      </p:cxnSp>
      <p:grpSp>
        <p:nvGrpSpPr>
          <p:cNvPr id="90" name="Group 89">
            <a:extLst>
              <a:ext uri="{FF2B5EF4-FFF2-40B4-BE49-F238E27FC236}">
                <a16:creationId xmlns:a16="http://schemas.microsoft.com/office/drawing/2014/main" id="{CAB5EAFE-1957-4E1A-8CC6-395D9BF6144D}"/>
              </a:ext>
            </a:extLst>
          </p:cNvPr>
          <p:cNvGrpSpPr/>
          <p:nvPr/>
        </p:nvGrpSpPr>
        <p:grpSpPr>
          <a:xfrm>
            <a:off x="6904729" y="5073095"/>
            <a:ext cx="312309" cy="312309"/>
            <a:chOff x="6904729" y="4983644"/>
            <a:chExt cx="312309" cy="312309"/>
          </a:xfrm>
        </p:grpSpPr>
        <p:sp>
          <p:nvSpPr>
            <p:cNvPr id="87" name="Oval 86">
              <a:extLst>
                <a:ext uri="{FF2B5EF4-FFF2-40B4-BE49-F238E27FC236}">
                  <a16:creationId xmlns:a16="http://schemas.microsoft.com/office/drawing/2014/main" id="{33DE3FF1-CCE8-4C29-9E79-6E689B1EE59C}"/>
                </a:ext>
              </a:extLst>
            </p:cNvPr>
            <p:cNvSpPr/>
            <p:nvPr/>
          </p:nvSpPr>
          <p:spPr bwMode="auto">
            <a:xfrm>
              <a:off x="6904729" y="4983644"/>
              <a:ext cx="312309" cy="312309"/>
            </a:xfrm>
            <a:prstGeom prst="ellipse">
              <a:avLst/>
            </a:prstGeom>
            <a:noFill/>
            <a:ln w="381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89" name="Straight Connector 88">
              <a:extLst>
                <a:ext uri="{FF2B5EF4-FFF2-40B4-BE49-F238E27FC236}">
                  <a16:creationId xmlns:a16="http://schemas.microsoft.com/office/drawing/2014/main" id="{73BD24A5-367A-44F1-8653-77B6F3C02235}"/>
                </a:ext>
              </a:extLst>
            </p:cNvPr>
            <p:cNvCxnSpPr>
              <a:stCxn id="87" idx="1"/>
              <a:endCxn id="87" idx="5"/>
            </p:cNvCxnSpPr>
            <p:nvPr/>
          </p:nvCxnSpPr>
          <p:spPr bwMode="auto">
            <a:xfrm>
              <a:off x="6950466" y="5029381"/>
              <a:ext cx="220835" cy="220835"/>
            </a:xfrm>
            <a:prstGeom prst="line">
              <a:avLst/>
            </a:prstGeom>
            <a:noFill/>
            <a:ln w="38100" cap="flat" cmpd="sng" algn="ctr">
              <a:solidFill>
                <a:schemeClr val="accent3"/>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BA96C7FF-82C6-492A-B024-05A5E135FCDE}"/>
              </a:ext>
            </a:extLst>
          </p:cNvPr>
          <p:cNvGrpSpPr/>
          <p:nvPr/>
        </p:nvGrpSpPr>
        <p:grpSpPr>
          <a:xfrm>
            <a:off x="6936109" y="3067488"/>
            <a:ext cx="312309" cy="312309"/>
            <a:chOff x="6904729" y="4983644"/>
            <a:chExt cx="312309" cy="312309"/>
          </a:xfrm>
        </p:grpSpPr>
        <p:sp>
          <p:nvSpPr>
            <p:cNvPr id="95" name="Oval 94">
              <a:extLst>
                <a:ext uri="{FF2B5EF4-FFF2-40B4-BE49-F238E27FC236}">
                  <a16:creationId xmlns:a16="http://schemas.microsoft.com/office/drawing/2014/main" id="{D2C4781B-9530-4D0A-8D1E-1A9C63A92E16}"/>
                </a:ext>
              </a:extLst>
            </p:cNvPr>
            <p:cNvSpPr/>
            <p:nvPr/>
          </p:nvSpPr>
          <p:spPr bwMode="auto">
            <a:xfrm>
              <a:off x="6904729" y="4983644"/>
              <a:ext cx="312309" cy="312309"/>
            </a:xfrm>
            <a:prstGeom prst="ellipse">
              <a:avLst/>
            </a:prstGeom>
            <a:noFill/>
            <a:ln w="381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6" name="Straight Connector 95">
              <a:extLst>
                <a:ext uri="{FF2B5EF4-FFF2-40B4-BE49-F238E27FC236}">
                  <a16:creationId xmlns:a16="http://schemas.microsoft.com/office/drawing/2014/main" id="{8BB86835-6714-4FDE-BDB7-57F2E8F048F5}"/>
                </a:ext>
              </a:extLst>
            </p:cNvPr>
            <p:cNvCxnSpPr>
              <a:stCxn id="95" idx="1"/>
              <a:endCxn id="95" idx="5"/>
            </p:cNvCxnSpPr>
            <p:nvPr/>
          </p:nvCxnSpPr>
          <p:spPr bwMode="auto">
            <a:xfrm>
              <a:off x="6950466" y="5029381"/>
              <a:ext cx="220835" cy="220835"/>
            </a:xfrm>
            <a:prstGeom prst="line">
              <a:avLst/>
            </a:prstGeom>
            <a:noFill/>
            <a:ln w="38100" cap="flat" cmpd="sng" algn="ctr">
              <a:solidFill>
                <a:schemeClr val="accent3"/>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406D17B0-EC51-470B-9081-3676EE383176}"/>
              </a:ext>
            </a:extLst>
          </p:cNvPr>
          <p:cNvGrpSpPr/>
          <p:nvPr/>
        </p:nvGrpSpPr>
        <p:grpSpPr>
          <a:xfrm>
            <a:off x="4484080" y="2222271"/>
            <a:ext cx="649390" cy="653304"/>
            <a:chOff x="4484080" y="2132820"/>
            <a:chExt cx="649390" cy="653304"/>
          </a:xfrm>
        </p:grpSpPr>
        <p:cxnSp>
          <p:nvCxnSpPr>
            <p:cNvPr id="389" name="Straight Connector 388">
              <a:extLst>
                <a:ext uri="{FF2B5EF4-FFF2-40B4-BE49-F238E27FC236}">
                  <a16:creationId xmlns:a16="http://schemas.microsoft.com/office/drawing/2014/main" id="{89B60595-C4CF-4C62-849A-6FE4D0CC2DEA}"/>
                </a:ext>
              </a:extLst>
            </p:cNvPr>
            <p:cNvCxnSpPr>
              <a:cxnSpLocks/>
            </p:cNvCxnSpPr>
            <p:nvPr/>
          </p:nvCxnSpPr>
          <p:spPr bwMode="auto">
            <a:xfrm flipH="1">
              <a:off x="4512789" y="2591582"/>
              <a:ext cx="51441" cy="27170"/>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nvGrpSpPr>
            <p:cNvPr id="382" name="Group 381">
              <a:extLst>
                <a:ext uri="{FF2B5EF4-FFF2-40B4-BE49-F238E27FC236}">
                  <a16:creationId xmlns:a16="http://schemas.microsoft.com/office/drawing/2014/main" id="{FB10BF55-0AA3-4B58-83CA-6139C58FD4C0}"/>
                </a:ext>
              </a:extLst>
            </p:cNvPr>
            <p:cNvGrpSpPr/>
            <p:nvPr/>
          </p:nvGrpSpPr>
          <p:grpSpPr>
            <a:xfrm>
              <a:off x="4484080" y="2132820"/>
              <a:ext cx="649390" cy="653304"/>
              <a:chOff x="5187887" y="2041121"/>
              <a:chExt cx="649390" cy="653304"/>
            </a:xfrm>
          </p:grpSpPr>
          <p:grpSp>
            <p:nvGrpSpPr>
              <p:cNvPr id="381" name="Group 380">
                <a:extLst>
                  <a:ext uri="{FF2B5EF4-FFF2-40B4-BE49-F238E27FC236}">
                    <a16:creationId xmlns:a16="http://schemas.microsoft.com/office/drawing/2014/main" id="{76B0F2AA-202D-492F-89C0-DD01811B5A22}"/>
                  </a:ext>
                </a:extLst>
              </p:cNvPr>
              <p:cNvGrpSpPr/>
              <p:nvPr/>
            </p:nvGrpSpPr>
            <p:grpSpPr>
              <a:xfrm>
                <a:off x="5187887" y="2041121"/>
                <a:ext cx="649390" cy="653304"/>
                <a:chOff x="5187887" y="2041121"/>
                <a:chExt cx="649390" cy="653304"/>
              </a:xfrm>
            </p:grpSpPr>
            <p:grpSp>
              <p:nvGrpSpPr>
                <p:cNvPr id="375" name="Group 374">
                  <a:extLst>
                    <a:ext uri="{FF2B5EF4-FFF2-40B4-BE49-F238E27FC236}">
                      <a16:creationId xmlns:a16="http://schemas.microsoft.com/office/drawing/2014/main" id="{1C3A73C8-4920-4B8F-8E36-3F2FC48AD79B}"/>
                    </a:ext>
                  </a:extLst>
                </p:cNvPr>
                <p:cNvGrpSpPr/>
                <p:nvPr/>
              </p:nvGrpSpPr>
              <p:grpSpPr>
                <a:xfrm>
                  <a:off x="5512834" y="2041121"/>
                  <a:ext cx="324443" cy="517504"/>
                  <a:chOff x="5512834" y="2041121"/>
                  <a:chExt cx="324443" cy="517504"/>
                </a:xfrm>
              </p:grpSpPr>
              <p:cxnSp>
                <p:nvCxnSpPr>
                  <p:cNvPr id="368" name="Straight Connector 367">
                    <a:extLst>
                      <a:ext uri="{FF2B5EF4-FFF2-40B4-BE49-F238E27FC236}">
                        <a16:creationId xmlns:a16="http://schemas.microsoft.com/office/drawing/2014/main" id="{2EC4F17D-E6A3-4793-83F2-CEB21B3CEB2C}"/>
                      </a:ext>
                    </a:extLst>
                  </p:cNvPr>
                  <p:cNvCxnSpPr>
                    <a:cxnSpLocks/>
                  </p:cNvCxnSpPr>
                  <p:nvPr/>
                </p:nvCxnSpPr>
                <p:spPr bwMode="auto">
                  <a:xfrm flipV="1">
                    <a:off x="5512834" y="2041121"/>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653A85DA-D6EC-4865-ADCC-4727C857ABEB}"/>
                      </a:ext>
                    </a:extLst>
                  </p:cNvPr>
                  <p:cNvCxnSpPr>
                    <a:cxnSpLocks/>
                  </p:cNvCxnSpPr>
                  <p:nvPr/>
                </p:nvCxnSpPr>
                <p:spPr bwMode="auto">
                  <a:xfrm flipV="1">
                    <a:off x="5677848" y="2138257"/>
                    <a:ext cx="47431" cy="4144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57AB4DD4-432A-4653-8FC3-ED8C0EA49E4A}"/>
                      </a:ext>
                    </a:extLst>
                  </p:cNvPr>
                  <p:cNvCxnSpPr>
                    <a:cxnSpLocks/>
                  </p:cNvCxnSpPr>
                  <p:nvPr/>
                </p:nvCxnSpPr>
                <p:spPr bwMode="auto">
                  <a:xfrm>
                    <a:off x="5778887" y="2383520"/>
                    <a:ext cx="58390" cy="101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90CFDF5D-9A21-46D4-9A70-3F2D6BF7D9AD}"/>
                      </a:ext>
                    </a:extLst>
                  </p:cNvPr>
                  <p:cNvCxnSpPr>
                    <a:cxnSpLocks/>
                  </p:cNvCxnSpPr>
                  <p:nvPr/>
                </p:nvCxnSpPr>
                <p:spPr bwMode="auto">
                  <a:xfrm>
                    <a:off x="5738264" y="2520156"/>
                    <a:ext cx="42813" cy="38469"/>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2F13ACB5-1A02-4612-A9E9-BC06E5342E6B}"/>
                    </a:ext>
                  </a:extLst>
                </p:cNvPr>
                <p:cNvGrpSpPr/>
                <p:nvPr/>
              </p:nvGrpSpPr>
              <p:grpSpPr>
                <a:xfrm rot="10800000">
                  <a:off x="5187887" y="2129890"/>
                  <a:ext cx="434820" cy="564535"/>
                  <a:chOff x="5399591" y="2057057"/>
                  <a:chExt cx="434820" cy="564535"/>
                </a:xfrm>
              </p:grpSpPr>
              <p:cxnSp>
                <p:nvCxnSpPr>
                  <p:cNvPr id="377" name="Straight Connector 376">
                    <a:extLst>
                      <a:ext uri="{FF2B5EF4-FFF2-40B4-BE49-F238E27FC236}">
                        <a16:creationId xmlns:a16="http://schemas.microsoft.com/office/drawing/2014/main" id="{70DE57F5-E722-4781-964A-788989012A4A}"/>
                      </a:ext>
                    </a:extLst>
                  </p:cNvPr>
                  <p:cNvCxnSpPr>
                    <a:cxnSpLocks/>
                  </p:cNvCxnSpPr>
                  <p:nvPr/>
                </p:nvCxnSpPr>
                <p:spPr bwMode="auto">
                  <a:xfrm rot="10800000">
                    <a:off x="5399591" y="2057057"/>
                    <a:ext cx="21092" cy="64291"/>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FC003B18-5F89-4239-97D8-56E0EC0C9DA2}"/>
                      </a:ext>
                    </a:extLst>
                  </p:cNvPr>
                  <p:cNvCxnSpPr>
                    <a:cxnSpLocks/>
                  </p:cNvCxnSpPr>
                  <p:nvPr/>
                </p:nvCxnSpPr>
                <p:spPr bwMode="auto">
                  <a:xfrm rot="10800000" flipH="1">
                    <a:off x="5601227" y="2075021"/>
                    <a:ext cx="32236" cy="56353"/>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4F8B34F9-D4EA-4864-B36E-1E35DCF991AB}"/>
                      </a:ext>
                    </a:extLst>
                  </p:cNvPr>
                  <p:cNvCxnSpPr>
                    <a:cxnSpLocks/>
                  </p:cNvCxnSpPr>
                  <p:nvPr/>
                </p:nvCxnSpPr>
                <p:spPr bwMode="auto">
                  <a:xfrm rot="10800000" flipH="1" flipV="1">
                    <a:off x="5770391" y="2441001"/>
                    <a:ext cx="64020" cy="7318"/>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EAF36994-B164-4F55-949C-F34452735777}"/>
                      </a:ext>
                    </a:extLst>
                  </p:cNvPr>
                  <p:cNvCxnSpPr>
                    <a:cxnSpLocks/>
                  </p:cNvCxnSpPr>
                  <p:nvPr/>
                </p:nvCxnSpPr>
                <p:spPr bwMode="auto">
                  <a:xfrm>
                    <a:off x="5686302" y="2583123"/>
                    <a:ext cx="42813" cy="38469"/>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grpSp>
          <p:grpSp>
            <p:nvGrpSpPr>
              <p:cNvPr id="323" name="Group 322">
                <a:extLst>
                  <a:ext uri="{FF2B5EF4-FFF2-40B4-BE49-F238E27FC236}">
                    <a16:creationId xmlns:a16="http://schemas.microsoft.com/office/drawing/2014/main" id="{EC174D64-50C3-4F8F-BBB9-6DBF34149317}"/>
                  </a:ext>
                </a:extLst>
              </p:cNvPr>
              <p:cNvGrpSpPr/>
              <p:nvPr/>
            </p:nvGrpSpPr>
            <p:grpSpPr>
              <a:xfrm>
                <a:off x="5231593" y="2102566"/>
                <a:ext cx="554034" cy="555475"/>
                <a:chOff x="5231593" y="2102566"/>
                <a:chExt cx="554034" cy="555475"/>
              </a:xfrm>
            </p:grpSpPr>
            <p:sp>
              <p:nvSpPr>
                <p:cNvPr id="322" name="Oval 321">
                  <a:extLst>
                    <a:ext uri="{FF2B5EF4-FFF2-40B4-BE49-F238E27FC236}">
                      <a16:creationId xmlns:a16="http://schemas.microsoft.com/office/drawing/2014/main" id="{2ECB9F2C-0FE8-49C5-BF6C-2B6AF2CDC664}"/>
                    </a:ext>
                  </a:extLst>
                </p:cNvPr>
                <p:cNvSpPr/>
                <p:nvPr/>
              </p:nvSpPr>
              <p:spPr bwMode="auto">
                <a:xfrm>
                  <a:off x="5238345" y="2114742"/>
                  <a:ext cx="536045" cy="536045"/>
                </a:xfrm>
                <a:prstGeom prst="ellipse">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21" name="Group 320">
                  <a:extLst>
                    <a:ext uri="{FF2B5EF4-FFF2-40B4-BE49-F238E27FC236}">
                      <a16:creationId xmlns:a16="http://schemas.microsoft.com/office/drawing/2014/main" id="{BA9500C2-87B3-48CB-B566-C0D94A2B5EA1}"/>
                    </a:ext>
                  </a:extLst>
                </p:cNvPr>
                <p:cNvGrpSpPr/>
                <p:nvPr/>
              </p:nvGrpSpPr>
              <p:grpSpPr>
                <a:xfrm>
                  <a:off x="5231593" y="2102566"/>
                  <a:ext cx="554034" cy="555475"/>
                  <a:chOff x="4573258" y="-912228"/>
                  <a:chExt cx="1080136" cy="1082981"/>
                </a:xfrm>
                <a:solidFill>
                  <a:schemeClr val="accent4"/>
                </a:solidFill>
              </p:grpSpPr>
              <p:sp>
                <p:nvSpPr>
                  <p:cNvPr id="318" name="Oval 317">
                    <a:extLst>
                      <a:ext uri="{FF2B5EF4-FFF2-40B4-BE49-F238E27FC236}">
                        <a16:creationId xmlns:a16="http://schemas.microsoft.com/office/drawing/2014/main" id="{3171030B-78F5-4FE3-ABA3-0EBA469203AB}"/>
                      </a:ext>
                    </a:extLst>
                  </p:cNvPr>
                  <p:cNvSpPr/>
                  <p:nvPr/>
                </p:nvSpPr>
                <p:spPr bwMode="auto">
                  <a:xfrm rot="79072" flipH="1">
                    <a:off x="5069505" y="-912228"/>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314" name="Oval 313">
                    <a:extLst>
                      <a:ext uri="{FF2B5EF4-FFF2-40B4-BE49-F238E27FC236}">
                        <a16:creationId xmlns:a16="http://schemas.microsoft.com/office/drawing/2014/main" id="{1497D721-1CED-4FD0-93FD-1F4F4D70A9F3}"/>
                      </a:ext>
                    </a:extLst>
                  </p:cNvPr>
                  <p:cNvSpPr/>
                  <p:nvPr/>
                </p:nvSpPr>
                <p:spPr bwMode="auto">
                  <a:xfrm rot="825776" flipH="1">
                    <a:off x="5157457" y="-90220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310" name="Oval 309">
                    <a:extLst>
                      <a:ext uri="{FF2B5EF4-FFF2-40B4-BE49-F238E27FC236}">
                        <a16:creationId xmlns:a16="http://schemas.microsoft.com/office/drawing/2014/main" id="{16CA47CF-3C0E-429A-883E-07AE259E1A27}"/>
                      </a:ext>
                    </a:extLst>
                  </p:cNvPr>
                  <p:cNvSpPr/>
                  <p:nvPr/>
                </p:nvSpPr>
                <p:spPr bwMode="auto">
                  <a:xfrm rot="1277139" flipH="1">
                    <a:off x="5232600" y="-877577"/>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306" name="Oval 305">
                    <a:extLst>
                      <a:ext uri="{FF2B5EF4-FFF2-40B4-BE49-F238E27FC236}">
                        <a16:creationId xmlns:a16="http://schemas.microsoft.com/office/drawing/2014/main" id="{AA5C90B8-E2BB-4740-B4F1-7F57B80B95CB}"/>
                      </a:ext>
                    </a:extLst>
                  </p:cNvPr>
                  <p:cNvSpPr/>
                  <p:nvPr/>
                </p:nvSpPr>
                <p:spPr bwMode="auto">
                  <a:xfrm rot="2023444" flipH="1">
                    <a:off x="5313584" y="-836059"/>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98" name="Oval 297">
                    <a:extLst>
                      <a:ext uri="{FF2B5EF4-FFF2-40B4-BE49-F238E27FC236}">
                        <a16:creationId xmlns:a16="http://schemas.microsoft.com/office/drawing/2014/main" id="{03901023-CA01-47BE-9009-0DE952A373B4}"/>
                      </a:ext>
                    </a:extLst>
                  </p:cNvPr>
                  <p:cNvSpPr/>
                  <p:nvPr/>
                </p:nvSpPr>
                <p:spPr bwMode="auto">
                  <a:xfrm rot="2214037" flipH="1">
                    <a:off x="5375397" y="-78182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94" name="Oval 293">
                    <a:extLst>
                      <a:ext uri="{FF2B5EF4-FFF2-40B4-BE49-F238E27FC236}">
                        <a16:creationId xmlns:a16="http://schemas.microsoft.com/office/drawing/2014/main" id="{A789B1A7-1FFF-4046-AFFD-EBDEEE5DE12A}"/>
                      </a:ext>
                    </a:extLst>
                  </p:cNvPr>
                  <p:cNvSpPr/>
                  <p:nvPr/>
                </p:nvSpPr>
                <p:spPr bwMode="auto">
                  <a:xfrm rot="2960741" flipH="1">
                    <a:off x="5441095" y="-722497"/>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90" name="Oval 289">
                    <a:extLst>
                      <a:ext uri="{FF2B5EF4-FFF2-40B4-BE49-F238E27FC236}">
                        <a16:creationId xmlns:a16="http://schemas.microsoft.com/office/drawing/2014/main" id="{617ED796-F60F-44D5-A03C-E2B87BCFE9A8}"/>
                      </a:ext>
                    </a:extLst>
                  </p:cNvPr>
                  <p:cNvSpPr/>
                  <p:nvPr/>
                </p:nvSpPr>
                <p:spPr bwMode="auto">
                  <a:xfrm rot="3412104" flipH="1">
                    <a:off x="5487875" y="-658743"/>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86" name="Oval 285">
                    <a:extLst>
                      <a:ext uri="{FF2B5EF4-FFF2-40B4-BE49-F238E27FC236}">
                        <a16:creationId xmlns:a16="http://schemas.microsoft.com/office/drawing/2014/main" id="{9BA61AE2-750F-48D9-A90D-5E94DE6D07E2}"/>
                      </a:ext>
                    </a:extLst>
                  </p:cNvPr>
                  <p:cNvSpPr/>
                  <p:nvPr/>
                </p:nvSpPr>
                <p:spPr bwMode="auto">
                  <a:xfrm rot="4158409" flipH="1">
                    <a:off x="5529579" y="-577855"/>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76" name="Oval 275">
                    <a:extLst>
                      <a:ext uri="{FF2B5EF4-FFF2-40B4-BE49-F238E27FC236}">
                        <a16:creationId xmlns:a16="http://schemas.microsoft.com/office/drawing/2014/main" id="{8D323B6A-30CF-42E9-95EC-3CE8D3103E6F}"/>
                      </a:ext>
                    </a:extLst>
                  </p:cNvPr>
                  <p:cNvSpPr/>
                  <p:nvPr/>
                </p:nvSpPr>
                <p:spPr bwMode="auto">
                  <a:xfrm rot="4830417" flipH="1">
                    <a:off x="5556752" y="-49739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72" name="Oval 271">
                    <a:extLst>
                      <a:ext uri="{FF2B5EF4-FFF2-40B4-BE49-F238E27FC236}">
                        <a16:creationId xmlns:a16="http://schemas.microsoft.com/office/drawing/2014/main" id="{DDA2A87D-3426-4351-8DE2-9A56150F1607}"/>
                      </a:ext>
                    </a:extLst>
                  </p:cNvPr>
                  <p:cNvSpPr/>
                  <p:nvPr/>
                </p:nvSpPr>
                <p:spPr bwMode="auto">
                  <a:xfrm rot="5577121" flipH="1">
                    <a:off x="5563405" y="-40912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68" name="Oval 267">
                    <a:extLst>
                      <a:ext uri="{FF2B5EF4-FFF2-40B4-BE49-F238E27FC236}">
                        <a16:creationId xmlns:a16="http://schemas.microsoft.com/office/drawing/2014/main" id="{49C979A8-AE70-4097-9FC0-59CA64ECF148}"/>
                      </a:ext>
                    </a:extLst>
                  </p:cNvPr>
                  <p:cNvSpPr/>
                  <p:nvPr/>
                </p:nvSpPr>
                <p:spPr bwMode="auto">
                  <a:xfrm rot="6028484" flipH="1">
                    <a:off x="5553307" y="-330695"/>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64" name="Oval 263">
                    <a:extLst>
                      <a:ext uri="{FF2B5EF4-FFF2-40B4-BE49-F238E27FC236}">
                        <a16:creationId xmlns:a16="http://schemas.microsoft.com/office/drawing/2014/main" id="{B8540410-BEEB-4CEB-99C6-C6646FD21B05}"/>
                      </a:ext>
                    </a:extLst>
                  </p:cNvPr>
                  <p:cNvSpPr/>
                  <p:nvPr/>
                </p:nvSpPr>
                <p:spPr bwMode="auto">
                  <a:xfrm rot="6774789" flipH="1">
                    <a:off x="5527717" y="-243362"/>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56" name="Oval 255">
                    <a:extLst>
                      <a:ext uri="{FF2B5EF4-FFF2-40B4-BE49-F238E27FC236}">
                        <a16:creationId xmlns:a16="http://schemas.microsoft.com/office/drawing/2014/main" id="{814CC4E4-30CD-4F58-9C22-E08926D00C31}"/>
                      </a:ext>
                    </a:extLst>
                  </p:cNvPr>
                  <p:cNvSpPr/>
                  <p:nvPr/>
                </p:nvSpPr>
                <p:spPr bwMode="auto">
                  <a:xfrm rot="6965382" flipH="1">
                    <a:off x="5486041" y="-17247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52" name="Oval 251">
                    <a:extLst>
                      <a:ext uri="{FF2B5EF4-FFF2-40B4-BE49-F238E27FC236}">
                        <a16:creationId xmlns:a16="http://schemas.microsoft.com/office/drawing/2014/main" id="{9788A536-A6B8-4279-97C9-0F2157BC3A00}"/>
                      </a:ext>
                    </a:extLst>
                  </p:cNvPr>
                  <p:cNvSpPr/>
                  <p:nvPr/>
                </p:nvSpPr>
                <p:spPr bwMode="auto">
                  <a:xfrm rot="7712086" flipH="1">
                    <a:off x="5440088" y="-9681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48" name="Oval 247">
                    <a:extLst>
                      <a:ext uri="{FF2B5EF4-FFF2-40B4-BE49-F238E27FC236}">
                        <a16:creationId xmlns:a16="http://schemas.microsoft.com/office/drawing/2014/main" id="{36887918-56D6-40BC-8567-835E93F94F04}"/>
                      </a:ext>
                    </a:extLst>
                  </p:cNvPr>
                  <p:cNvSpPr/>
                  <p:nvPr/>
                </p:nvSpPr>
                <p:spPr bwMode="auto">
                  <a:xfrm rot="8163449" flipH="1">
                    <a:off x="5386240" y="-38905"/>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44" name="Oval 243">
                    <a:extLst>
                      <a:ext uri="{FF2B5EF4-FFF2-40B4-BE49-F238E27FC236}">
                        <a16:creationId xmlns:a16="http://schemas.microsoft.com/office/drawing/2014/main" id="{5358E3BB-3E91-4AAC-B1E9-492D638667EB}"/>
                      </a:ext>
                    </a:extLst>
                  </p:cNvPr>
                  <p:cNvSpPr/>
                  <p:nvPr/>
                </p:nvSpPr>
                <p:spPr bwMode="auto">
                  <a:xfrm rot="8909754" flipH="1">
                    <a:off x="5314610" y="17231"/>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34" name="Oval 233">
                    <a:extLst>
                      <a:ext uri="{FF2B5EF4-FFF2-40B4-BE49-F238E27FC236}">
                        <a16:creationId xmlns:a16="http://schemas.microsoft.com/office/drawing/2014/main" id="{B549C753-FDD7-4F2C-8540-2E05B5249537}"/>
                      </a:ext>
                    </a:extLst>
                  </p:cNvPr>
                  <p:cNvSpPr/>
                  <p:nvPr/>
                </p:nvSpPr>
                <p:spPr bwMode="auto">
                  <a:xfrm rot="9606742" flipH="1">
                    <a:off x="5235776" y="5407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30" name="Oval 229">
                    <a:extLst>
                      <a:ext uri="{FF2B5EF4-FFF2-40B4-BE49-F238E27FC236}">
                        <a16:creationId xmlns:a16="http://schemas.microsoft.com/office/drawing/2014/main" id="{9EA36DA1-BA75-4B90-8638-1792865CE967}"/>
                      </a:ext>
                    </a:extLst>
                  </p:cNvPr>
                  <p:cNvSpPr/>
                  <p:nvPr/>
                </p:nvSpPr>
                <p:spPr bwMode="auto">
                  <a:xfrm rot="10353446" flipH="1">
                    <a:off x="5150153" y="7654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26" name="Oval 225">
                    <a:extLst>
                      <a:ext uri="{FF2B5EF4-FFF2-40B4-BE49-F238E27FC236}">
                        <a16:creationId xmlns:a16="http://schemas.microsoft.com/office/drawing/2014/main" id="{052F6137-1C87-423C-91C5-D29A0C85C1B9}"/>
                      </a:ext>
                    </a:extLst>
                  </p:cNvPr>
                  <p:cNvSpPr/>
                  <p:nvPr/>
                </p:nvSpPr>
                <p:spPr bwMode="auto">
                  <a:xfrm rot="10804809" flipH="1">
                    <a:off x="5071189" y="8076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22" name="Oval 221">
                    <a:extLst>
                      <a:ext uri="{FF2B5EF4-FFF2-40B4-BE49-F238E27FC236}">
                        <a16:creationId xmlns:a16="http://schemas.microsoft.com/office/drawing/2014/main" id="{814A5688-9AD2-4A79-86F7-9814468BBBCE}"/>
                      </a:ext>
                    </a:extLst>
                  </p:cNvPr>
                  <p:cNvSpPr/>
                  <p:nvPr/>
                </p:nvSpPr>
                <p:spPr bwMode="auto">
                  <a:xfrm rot="11551114" flipH="1">
                    <a:off x="4980671" y="71350"/>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14" name="Oval 213">
                    <a:extLst>
                      <a:ext uri="{FF2B5EF4-FFF2-40B4-BE49-F238E27FC236}">
                        <a16:creationId xmlns:a16="http://schemas.microsoft.com/office/drawing/2014/main" id="{157412BA-A5CC-483A-BBB6-3D5B13059B79}"/>
                      </a:ext>
                    </a:extLst>
                  </p:cNvPr>
                  <p:cNvSpPr/>
                  <p:nvPr/>
                </p:nvSpPr>
                <p:spPr bwMode="auto">
                  <a:xfrm rot="11741707" flipH="1">
                    <a:off x="4903427" y="43150"/>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10" name="Oval 209">
                    <a:extLst>
                      <a:ext uri="{FF2B5EF4-FFF2-40B4-BE49-F238E27FC236}">
                        <a16:creationId xmlns:a16="http://schemas.microsoft.com/office/drawing/2014/main" id="{1FC85D50-52EB-4968-A4F0-CFD96DFF77B6}"/>
                      </a:ext>
                    </a:extLst>
                  </p:cNvPr>
                  <p:cNvSpPr/>
                  <p:nvPr/>
                </p:nvSpPr>
                <p:spPr bwMode="auto">
                  <a:xfrm rot="12488411" flipH="1">
                    <a:off x="4820717" y="11601"/>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06" name="Oval 205">
                    <a:extLst>
                      <a:ext uri="{FF2B5EF4-FFF2-40B4-BE49-F238E27FC236}">
                        <a16:creationId xmlns:a16="http://schemas.microsoft.com/office/drawing/2014/main" id="{A57FB5A9-AF05-4373-B240-587863E2C722}"/>
                      </a:ext>
                    </a:extLst>
                  </p:cNvPr>
                  <p:cNvSpPr/>
                  <p:nvPr/>
                </p:nvSpPr>
                <p:spPr bwMode="auto">
                  <a:xfrm rot="12939774" flipH="1">
                    <a:off x="4754043" y="-3091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202" name="Oval 201">
                    <a:extLst>
                      <a:ext uri="{FF2B5EF4-FFF2-40B4-BE49-F238E27FC236}">
                        <a16:creationId xmlns:a16="http://schemas.microsoft.com/office/drawing/2014/main" id="{9978122F-C31A-4C2D-9E93-410FE07EE2D0}"/>
                      </a:ext>
                    </a:extLst>
                  </p:cNvPr>
                  <p:cNvSpPr/>
                  <p:nvPr/>
                </p:nvSpPr>
                <p:spPr bwMode="auto">
                  <a:xfrm rot="13686079" flipH="1">
                    <a:off x="4685905" y="-91241"/>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54ABA371-BDF3-4894-B49B-4B267F82A463}"/>
                      </a:ext>
                    </a:extLst>
                  </p:cNvPr>
                  <p:cNvSpPr/>
                  <p:nvPr/>
                </p:nvSpPr>
                <p:spPr bwMode="auto">
                  <a:xfrm rot="14358087" flipH="1">
                    <a:off x="4638076" y="-161895"/>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42BC705C-1072-4935-BBE2-952AFA916D60}"/>
                      </a:ext>
                    </a:extLst>
                  </p:cNvPr>
                  <p:cNvSpPr/>
                  <p:nvPr/>
                </p:nvSpPr>
                <p:spPr bwMode="auto">
                  <a:xfrm rot="15104791" flipH="1">
                    <a:off x="4599945" y="-24178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3725F42A-83CE-49AC-AF80-AD23A0E9F794}"/>
                      </a:ext>
                    </a:extLst>
                  </p:cNvPr>
                  <p:cNvSpPr/>
                  <p:nvPr/>
                </p:nvSpPr>
                <p:spPr bwMode="auto">
                  <a:xfrm rot="15556154" flipH="1">
                    <a:off x="4580989" y="-31855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A89C3C8A-5676-4411-AA6C-1EB086239E48}"/>
                      </a:ext>
                    </a:extLst>
                  </p:cNvPr>
                  <p:cNvSpPr/>
                  <p:nvPr/>
                </p:nvSpPr>
                <p:spPr bwMode="auto">
                  <a:xfrm rot="16302459" flipH="1">
                    <a:off x="4573258" y="-409232"/>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B43B496A-C779-4747-BCE6-7EF22EB94448}"/>
                      </a:ext>
                    </a:extLst>
                  </p:cNvPr>
                  <p:cNvSpPr/>
                  <p:nvPr/>
                </p:nvSpPr>
                <p:spPr bwMode="auto">
                  <a:xfrm rot="16493052" flipH="1">
                    <a:off x="4586470" y="-49039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168" name="Oval 167">
                    <a:extLst>
                      <a:ext uri="{FF2B5EF4-FFF2-40B4-BE49-F238E27FC236}">
                        <a16:creationId xmlns:a16="http://schemas.microsoft.com/office/drawing/2014/main" id="{32A3541F-D286-497C-B0C5-88A49EC8A338}"/>
                      </a:ext>
                    </a:extLst>
                  </p:cNvPr>
                  <p:cNvSpPr/>
                  <p:nvPr/>
                </p:nvSpPr>
                <p:spPr bwMode="auto">
                  <a:xfrm rot="17239756" flipH="1">
                    <a:off x="4601944" y="-57755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B993D2CE-5A57-4437-9165-B5C0492A2D6D}"/>
                      </a:ext>
                    </a:extLst>
                  </p:cNvPr>
                  <p:cNvSpPr/>
                  <p:nvPr/>
                </p:nvSpPr>
                <p:spPr bwMode="auto">
                  <a:xfrm rot="17691119" flipH="1">
                    <a:off x="4631200" y="-651020"/>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1421872A-9EB4-43D7-A04A-19E9134748B3}"/>
                      </a:ext>
                    </a:extLst>
                  </p:cNvPr>
                  <p:cNvSpPr/>
                  <p:nvPr/>
                </p:nvSpPr>
                <p:spPr bwMode="auto">
                  <a:xfrm rot="18437424" flipH="1">
                    <a:off x="4677675" y="-72926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150" name="Oval 149">
                    <a:extLst>
                      <a:ext uri="{FF2B5EF4-FFF2-40B4-BE49-F238E27FC236}">
                        <a16:creationId xmlns:a16="http://schemas.microsoft.com/office/drawing/2014/main" id="{47C38C66-7BDD-4477-B166-5F888EB3E67B}"/>
                      </a:ext>
                    </a:extLst>
                  </p:cNvPr>
                  <p:cNvSpPr/>
                  <p:nvPr/>
                </p:nvSpPr>
                <p:spPr bwMode="auto">
                  <a:xfrm rot="19171645" flipH="1">
                    <a:off x="4742765" y="-792721"/>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146" name="Oval 145">
                    <a:extLst>
                      <a:ext uri="{FF2B5EF4-FFF2-40B4-BE49-F238E27FC236}">
                        <a16:creationId xmlns:a16="http://schemas.microsoft.com/office/drawing/2014/main" id="{3A0F3883-D41D-4880-B6F6-F3AD2D154A7C}"/>
                      </a:ext>
                    </a:extLst>
                  </p:cNvPr>
                  <p:cNvSpPr/>
                  <p:nvPr/>
                </p:nvSpPr>
                <p:spPr bwMode="auto">
                  <a:xfrm rot="19918349" flipH="1">
                    <a:off x="4815020" y="-843860"/>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142" name="Oval 141">
                    <a:extLst>
                      <a:ext uri="{FF2B5EF4-FFF2-40B4-BE49-F238E27FC236}">
                        <a16:creationId xmlns:a16="http://schemas.microsoft.com/office/drawing/2014/main" id="{D7B6D0AC-250D-4406-A357-B306AE44CA16}"/>
                      </a:ext>
                    </a:extLst>
                  </p:cNvPr>
                  <p:cNvSpPr/>
                  <p:nvPr/>
                </p:nvSpPr>
                <p:spPr bwMode="auto">
                  <a:xfrm rot="20369712" flipH="1">
                    <a:off x="4887459" y="-87557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138" name="Oval 137">
                    <a:extLst>
                      <a:ext uri="{FF2B5EF4-FFF2-40B4-BE49-F238E27FC236}">
                        <a16:creationId xmlns:a16="http://schemas.microsoft.com/office/drawing/2014/main" id="{ED03C05D-C624-4056-A970-039CC947E153}"/>
                      </a:ext>
                    </a:extLst>
                  </p:cNvPr>
                  <p:cNvSpPr/>
                  <p:nvPr/>
                </p:nvSpPr>
                <p:spPr bwMode="auto">
                  <a:xfrm rot="21116017" flipH="1">
                    <a:off x="4975508" y="-89858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grpSp>
          </p:grpSp>
          <p:grpSp>
            <p:nvGrpSpPr>
              <p:cNvPr id="367" name="Group 366">
                <a:extLst>
                  <a:ext uri="{FF2B5EF4-FFF2-40B4-BE49-F238E27FC236}">
                    <a16:creationId xmlns:a16="http://schemas.microsoft.com/office/drawing/2014/main" id="{4AE4C224-F3C9-4CC4-A665-50CDFEF7F61B}"/>
                  </a:ext>
                </a:extLst>
              </p:cNvPr>
              <p:cNvGrpSpPr/>
              <p:nvPr/>
            </p:nvGrpSpPr>
            <p:grpSpPr>
              <a:xfrm>
                <a:off x="5277670" y="2274624"/>
                <a:ext cx="462632" cy="214183"/>
                <a:chOff x="5277670" y="2274624"/>
                <a:chExt cx="462632" cy="214183"/>
              </a:xfrm>
            </p:grpSpPr>
            <p:grpSp>
              <p:nvGrpSpPr>
                <p:cNvPr id="324" name="Group 323">
                  <a:extLst>
                    <a:ext uri="{FF2B5EF4-FFF2-40B4-BE49-F238E27FC236}">
                      <a16:creationId xmlns:a16="http://schemas.microsoft.com/office/drawing/2014/main" id="{B5CA0DE6-F1AB-4BE3-AC1A-D46BE4277C69}"/>
                    </a:ext>
                  </a:extLst>
                </p:cNvPr>
                <p:cNvGrpSpPr/>
                <p:nvPr/>
              </p:nvGrpSpPr>
              <p:grpSpPr>
                <a:xfrm>
                  <a:off x="5313924" y="2338760"/>
                  <a:ext cx="391018" cy="85172"/>
                  <a:chOff x="4611911" y="4557318"/>
                  <a:chExt cx="437699" cy="95340"/>
                </a:xfrm>
              </p:grpSpPr>
              <p:sp>
                <p:nvSpPr>
                  <p:cNvPr id="325" name="Rectangle: Rounded Corners 324">
                    <a:extLst>
                      <a:ext uri="{FF2B5EF4-FFF2-40B4-BE49-F238E27FC236}">
                        <a16:creationId xmlns:a16="http://schemas.microsoft.com/office/drawing/2014/main" id="{8FA31AF9-3D9C-4C7A-A4B4-E58A384C6EBD}"/>
                      </a:ext>
                    </a:extLst>
                  </p:cNvPr>
                  <p:cNvSpPr/>
                  <p:nvPr/>
                </p:nvSpPr>
                <p:spPr bwMode="auto">
                  <a:xfrm>
                    <a:off x="4611911" y="4557318"/>
                    <a:ext cx="437699" cy="95340"/>
                  </a:xfrm>
                  <a:prstGeom prst="roundRect">
                    <a:avLst>
                      <a:gd name="adj" fmla="val 50000"/>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26" name="Group 325">
                    <a:extLst>
                      <a:ext uri="{FF2B5EF4-FFF2-40B4-BE49-F238E27FC236}">
                        <a16:creationId xmlns:a16="http://schemas.microsoft.com/office/drawing/2014/main" id="{3F58241D-1A60-4DF8-A98E-8A6FDB8DAC5F}"/>
                      </a:ext>
                    </a:extLst>
                  </p:cNvPr>
                  <p:cNvGrpSpPr/>
                  <p:nvPr/>
                </p:nvGrpSpPr>
                <p:grpSpPr>
                  <a:xfrm>
                    <a:off x="4681291" y="4560990"/>
                    <a:ext cx="306557" cy="87743"/>
                    <a:chOff x="4681291" y="4560990"/>
                    <a:chExt cx="306557" cy="87743"/>
                  </a:xfrm>
                </p:grpSpPr>
                <p:cxnSp>
                  <p:nvCxnSpPr>
                    <p:cNvPr id="327" name="Straight Connector 326">
                      <a:extLst>
                        <a:ext uri="{FF2B5EF4-FFF2-40B4-BE49-F238E27FC236}">
                          <a16:creationId xmlns:a16="http://schemas.microsoft.com/office/drawing/2014/main" id="{D7DACC89-494C-4684-80DE-8F8D40FD5ABC}"/>
                        </a:ext>
                      </a:extLst>
                    </p:cNvPr>
                    <p:cNvCxnSpPr>
                      <a:cxnSpLocks/>
                    </p:cNvCxnSpPr>
                    <p:nvPr/>
                  </p:nvCxnSpPr>
                  <p:spPr bwMode="auto">
                    <a:xfrm>
                      <a:off x="4681291"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39439784-E7FE-4002-9FDA-26F29FA07597}"/>
                        </a:ext>
                      </a:extLst>
                    </p:cNvPr>
                    <p:cNvCxnSpPr>
                      <a:cxnSpLocks/>
                    </p:cNvCxnSpPr>
                    <p:nvPr/>
                  </p:nvCxnSpPr>
                  <p:spPr bwMode="auto">
                    <a:xfrm>
                      <a:off x="4706837"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9FF5751C-A1F3-4539-B4B3-FE44E0D186F2}"/>
                        </a:ext>
                      </a:extLst>
                    </p:cNvPr>
                    <p:cNvCxnSpPr>
                      <a:cxnSpLocks/>
                    </p:cNvCxnSpPr>
                    <p:nvPr/>
                  </p:nvCxnSpPr>
                  <p:spPr bwMode="auto">
                    <a:xfrm>
                      <a:off x="4732383"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82F29C9C-EEE8-48F0-B9FB-D8350809DBF3}"/>
                        </a:ext>
                      </a:extLst>
                    </p:cNvPr>
                    <p:cNvCxnSpPr>
                      <a:cxnSpLocks/>
                    </p:cNvCxnSpPr>
                    <p:nvPr/>
                  </p:nvCxnSpPr>
                  <p:spPr bwMode="auto">
                    <a:xfrm>
                      <a:off x="4757929"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AE60A8BC-02C4-4203-B4BB-0F885E319590}"/>
                        </a:ext>
                      </a:extLst>
                    </p:cNvPr>
                    <p:cNvCxnSpPr>
                      <a:cxnSpLocks/>
                    </p:cNvCxnSpPr>
                    <p:nvPr/>
                  </p:nvCxnSpPr>
                  <p:spPr bwMode="auto">
                    <a:xfrm>
                      <a:off x="4783475"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54BB1EDC-AD4F-4121-952B-64A3A303B80B}"/>
                        </a:ext>
                      </a:extLst>
                    </p:cNvPr>
                    <p:cNvCxnSpPr>
                      <a:cxnSpLocks/>
                    </p:cNvCxnSpPr>
                    <p:nvPr/>
                  </p:nvCxnSpPr>
                  <p:spPr bwMode="auto">
                    <a:xfrm>
                      <a:off x="4809021"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C7904AD7-74DF-419A-8833-3599902531C4}"/>
                        </a:ext>
                      </a:extLst>
                    </p:cNvPr>
                    <p:cNvCxnSpPr>
                      <a:cxnSpLocks/>
                    </p:cNvCxnSpPr>
                    <p:nvPr/>
                  </p:nvCxnSpPr>
                  <p:spPr bwMode="auto">
                    <a:xfrm>
                      <a:off x="4834567"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56C71617-6820-4AD5-AE52-541180EA9E17}"/>
                        </a:ext>
                      </a:extLst>
                    </p:cNvPr>
                    <p:cNvCxnSpPr>
                      <a:cxnSpLocks/>
                    </p:cNvCxnSpPr>
                    <p:nvPr/>
                  </p:nvCxnSpPr>
                  <p:spPr bwMode="auto">
                    <a:xfrm>
                      <a:off x="4860113"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13BC62B0-4135-4D85-90C2-C830BF18A4DE}"/>
                        </a:ext>
                      </a:extLst>
                    </p:cNvPr>
                    <p:cNvCxnSpPr>
                      <a:cxnSpLocks/>
                    </p:cNvCxnSpPr>
                    <p:nvPr/>
                  </p:nvCxnSpPr>
                  <p:spPr bwMode="auto">
                    <a:xfrm>
                      <a:off x="4885659"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006CB76F-4956-49FD-B001-3253E395EE5C}"/>
                        </a:ext>
                      </a:extLst>
                    </p:cNvPr>
                    <p:cNvCxnSpPr>
                      <a:cxnSpLocks/>
                    </p:cNvCxnSpPr>
                    <p:nvPr/>
                  </p:nvCxnSpPr>
                  <p:spPr bwMode="auto">
                    <a:xfrm>
                      <a:off x="4911205"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54124AFA-D9E9-4D84-91B5-A0C0017CBA9E}"/>
                        </a:ext>
                      </a:extLst>
                    </p:cNvPr>
                    <p:cNvCxnSpPr>
                      <a:cxnSpLocks/>
                    </p:cNvCxnSpPr>
                    <p:nvPr/>
                  </p:nvCxnSpPr>
                  <p:spPr bwMode="auto">
                    <a:xfrm>
                      <a:off x="4936751"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F8CF5E55-2071-4E9F-BD56-0ECFBEA513C8}"/>
                        </a:ext>
                      </a:extLst>
                    </p:cNvPr>
                    <p:cNvCxnSpPr>
                      <a:cxnSpLocks/>
                    </p:cNvCxnSpPr>
                    <p:nvPr/>
                  </p:nvCxnSpPr>
                  <p:spPr bwMode="auto">
                    <a:xfrm>
                      <a:off x="4962297"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9819B9F5-C6C8-4C1F-A472-8D38FD59C5F7}"/>
                        </a:ext>
                      </a:extLst>
                    </p:cNvPr>
                    <p:cNvCxnSpPr>
                      <a:cxnSpLocks/>
                    </p:cNvCxnSpPr>
                    <p:nvPr/>
                  </p:nvCxnSpPr>
                  <p:spPr bwMode="auto">
                    <a:xfrm>
                      <a:off x="4987848" y="4560990"/>
                      <a:ext cx="0" cy="87743"/>
                    </a:xfrm>
                    <a:prstGeom prst="line">
                      <a:avLst/>
                    </a:prstGeom>
                    <a:noFill/>
                    <a:ln w="19050" cap="flat" cmpd="sng" algn="ctr">
                      <a:solidFill>
                        <a:schemeClr val="accent6"/>
                      </a:solidFill>
                      <a:prstDash val="solid"/>
                      <a:round/>
                      <a:headEnd type="none" w="med" len="med"/>
                      <a:tailEnd type="none" w="med" len="med"/>
                    </a:ln>
                    <a:effectLst/>
                  </p:spPr>
                </p:cxnSp>
              </p:grpSp>
            </p:grpSp>
            <p:grpSp>
              <p:nvGrpSpPr>
                <p:cNvPr id="355" name="Group 354">
                  <a:extLst>
                    <a:ext uri="{FF2B5EF4-FFF2-40B4-BE49-F238E27FC236}">
                      <a16:creationId xmlns:a16="http://schemas.microsoft.com/office/drawing/2014/main" id="{B8CC3D05-EC4D-4E13-89AF-F4D9FF20FD45}"/>
                    </a:ext>
                  </a:extLst>
                </p:cNvPr>
                <p:cNvGrpSpPr/>
                <p:nvPr/>
              </p:nvGrpSpPr>
              <p:grpSpPr>
                <a:xfrm>
                  <a:off x="5386092" y="2274624"/>
                  <a:ext cx="354210" cy="162374"/>
                  <a:chOff x="5386092" y="2274624"/>
                  <a:chExt cx="354210" cy="162374"/>
                </a:xfrm>
              </p:grpSpPr>
              <p:cxnSp>
                <p:nvCxnSpPr>
                  <p:cNvPr id="341" name="Straight Connector 340">
                    <a:extLst>
                      <a:ext uri="{FF2B5EF4-FFF2-40B4-BE49-F238E27FC236}">
                        <a16:creationId xmlns:a16="http://schemas.microsoft.com/office/drawing/2014/main" id="{91D07748-C9E3-4DDA-A870-29313A736D52}"/>
                      </a:ext>
                    </a:extLst>
                  </p:cNvPr>
                  <p:cNvCxnSpPr>
                    <a:cxnSpLocks/>
                  </p:cNvCxnSpPr>
                  <p:nvPr/>
                </p:nvCxnSpPr>
                <p:spPr bwMode="auto">
                  <a:xfrm flipV="1">
                    <a:off x="538609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3A8CBCA8-731C-4DD9-B819-5FDCDB6D1F71}"/>
                      </a:ext>
                    </a:extLst>
                  </p:cNvPr>
                  <p:cNvCxnSpPr>
                    <a:cxnSpLocks/>
                  </p:cNvCxnSpPr>
                  <p:nvPr/>
                </p:nvCxnSpPr>
                <p:spPr bwMode="auto">
                  <a:xfrm flipV="1">
                    <a:off x="544968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B26AF437-0BE3-4DA0-88B8-54463A3D2540}"/>
                      </a:ext>
                    </a:extLst>
                  </p:cNvPr>
                  <p:cNvCxnSpPr>
                    <a:cxnSpLocks/>
                  </p:cNvCxnSpPr>
                  <p:nvPr/>
                </p:nvCxnSpPr>
                <p:spPr bwMode="auto">
                  <a:xfrm flipV="1">
                    <a:off x="551327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B772A60D-791C-42A9-AE40-C55615871503}"/>
                      </a:ext>
                    </a:extLst>
                  </p:cNvPr>
                  <p:cNvCxnSpPr>
                    <a:cxnSpLocks/>
                  </p:cNvCxnSpPr>
                  <p:nvPr/>
                </p:nvCxnSpPr>
                <p:spPr bwMode="auto">
                  <a:xfrm flipV="1">
                    <a:off x="557686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7FF690EC-C36A-47E8-B6C6-A2DDBA2FA8BC}"/>
                      </a:ext>
                    </a:extLst>
                  </p:cNvPr>
                  <p:cNvCxnSpPr>
                    <a:cxnSpLocks/>
                  </p:cNvCxnSpPr>
                  <p:nvPr/>
                </p:nvCxnSpPr>
                <p:spPr bwMode="auto">
                  <a:xfrm flipV="1">
                    <a:off x="5640450"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B6B7CCC9-3CE9-4597-8361-C81C2310FAB2}"/>
                      </a:ext>
                    </a:extLst>
                  </p:cNvPr>
                  <p:cNvCxnSpPr>
                    <a:cxnSpLocks/>
                    <a:endCxn id="276" idx="5"/>
                  </p:cNvCxnSpPr>
                  <p:nvPr/>
                </p:nvCxnSpPr>
                <p:spPr bwMode="auto">
                  <a:xfrm flipV="1">
                    <a:off x="5691431" y="2325008"/>
                    <a:ext cx="48871" cy="29559"/>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1B18ECB2-E96F-46B6-A382-4812648B47A0}"/>
                      </a:ext>
                    </a:extLst>
                  </p:cNvPr>
                  <p:cNvCxnSpPr>
                    <a:cxnSpLocks/>
                    <a:endCxn id="268" idx="3"/>
                  </p:cNvCxnSpPr>
                  <p:nvPr/>
                </p:nvCxnSpPr>
                <p:spPr bwMode="auto">
                  <a:xfrm>
                    <a:off x="5699319" y="2408847"/>
                    <a:ext cx="38989" cy="28151"/>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4391B035-32CA-4AC7-B2AA-DC828949BFC0}"/>
                    </a:ext>
                  </a:extLst>
                </p:cNvPr>
                <p:cNvGrpSpPr/>
                <p:nvPr/>
              </p:nvGrpSpPr>
              <p:grpSpPr>
                <a:xfrm rot="10800000">
                  <a:off x="5277670" y="2326433"/>
                  <a:ext cx="360730" cy="162374"/>
                  <a:chOff x="5386092" y="2274624"/>
                  <a:chExt cx="360730" cy="162374"/>
                </a:xfrm>
              </p:grpSpPr>
              <p:cxnSp>
                <p:nvCxnSpPr>
                  <p:cNvPr id="357" name="Straight Connector 356">
                    <a:extLst>
                      <a:ext uri="{FF2B5EF4-FFF2-40B4-BE49-F238E27FC236}">
                        <a16:creationId xmlns:a16="http://schemas.microsoft.com/office/drawing/2014/main" id="{4406182A-97AF-4734-8FCC-9157EA7758A3}"/>
                      </a:ext>
                    </a:extLst>
                  </p:cNvPr>
                  <p:cNvCxnSpPr>
                    <a:cxnSpLocks/>
                  </p:cNvCxnSpPr>
                  <p:nvPr/>
                </p:nvCxnSpPr>
                <p:spPr bwMode="auto">
                  <a:xfrm flipV="1">
                    <a:off x="538609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395AB363-7534-4BA2-A1B8-1A89EBCA1269}"/>
                      </a:ext>
                    </a:extLst>
                  </p:cNvPr>
                  <p:cNvCxnSpPr>
                    <a:cxnSpLocks/>
                  </p:cNvCxnSpPr>
                  <p:nvPr/>
                </p:nvCxnSpPr>
                <p:spPr bwMode="auto">
                  <a:xfrm flipV="1">
                    <a:off x="544968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941D3856-3B55-46E6-A0C3-42EBF11B4E7B}"/>
                      </a:ext>
                    </a:extLst>
                  </p:cNvPr>
                  <p:cNvCxnSpPr>
                    <a:cxnSpLocks/>
                  </p:cNvCxnSpPr>
                  <p:nvPr/>
                </p:nvCxnSpPr>
                <p:spPr bwMode="auto">
                  <a:xfrm flipV="1">
                    <a:off x="551327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78496F3B-2DFE-45DF-9250-70C92E26287C}"/>
                      </a:ext>
                    </a:extLst>
                  </p:cNvPr>
                  <p:cNvCxnSpPr>
                    <a:cxnSpLocks/>
                  </p:cNvCxnSpPr>
                  <p:nvPr/>
                </p:nvCxnSpPr>
                <p:spPr bwMode="auto">
                  <a:xfrm flipV="1">
                    <a:off x="557686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E508CFAC-2471-4204-A32B-5E1780CA11BA}"/>
                      </a:ext>
                    </a:extLst>
                  </p:cNvPr>
                  <p:cNvCxnSpPr>
                    <a:cxnSpLocks/>
                  </p:cNvCxnSpPr>
                  <p:nvPr/>
                </p:nvCxnSpPr>
                <p:spPr bwMode="auto">
                  <a:xfrm flipV="1">
                    <a:off x="5640450"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6C49E1BF-BBCD-4330-B043-BA097F144E3E}"/>
                      </a:ext>
                    </a:extLst>
                  </p:cNvPr>
                  <p:cNvCxnSpPr>
                    <a:cxnSpLocks/>
                    <a:endCxn id="184" idx="5"/>
                  </p:cNvCxnSpPr>
                  <p:nvPr/>
                </p:nvCxnSpPr>
                <p:spPr bwMode="auto">
                  <a:xfrm rot="10800000" flipH="1">
                    <a:off x="5699158" y="2320291"/>
                    <a:ext cx="47664" cy="34277"/>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3622522B-2DA3-405D-A685-DC132FF0F390}"/>
                      </a:ext>
                    </a:extLst>
                  </p:cNvPr>
                  <p:cNvCxnSpPr>
                    <a:cxnSpLocks/>
                  </p:cNvCxnSpPr>
                  <p:nvPr/>
                </p:nvCxnSpPr>
                <p:spPr bwMode="auto">
                  <a:xfrm>
                    <a:off x="5699319" y="2408847"/>
                    <a:ext cx="38989" cy="28151"/>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grpSp>
        </p:grpSp>
      </p:grpSp>
      <p:grpSp>
        <p:nvGrpSpPr>
          <p:cNvPr id="392" name="Group 391">
            <a:extLst>
              <a:ext uri="{FF2B5EF4-FFF2-40B4-BE49-F238E27FC236}">
                <a16:creationId xmlns:a16="http://schemas.microsoft.com/office/drawing/2014/main" id="{101937EC-CA8E-46FC-998E-9F4ECC2DD516}"/>
              </a:ext>
            </a:extLst>
          </p:cNvPr>
          <p:cNvGrpSpPr/>
          <p:nvPr/>
        </p:nvGrpSpPr>
        <p:grpSpPr>
          <a:xfrm rot="20830848">
            <a:off x="6751990" y="2155902"/>
            <a:ext cx="649390" cy="653304"/>
            <a:chOff x="4484080" y="2132820"/>
            <a:chExt cx="649390" cy="653304"/>
          </a:xfrm>
        </p:grpSpPr>
        <p:cxnSp>
          <p:nvCxnSpPr>
            <p:cNvPr id="393" name="Straight Connector 392">
              <a:extLst>
                <a:ext uri="{FF2B5EF4-FFF2-40B4-BE49-F238E27FC236}">
                  <a16:creationId xmlns:a16="http://schemas.microsoft.com/office/drawing/2014/main" id="{6D133035-B338-44B4-8E9F-91EB4AFA707D}"/>
                </a:ext>
              </a:extLst>
            </p:cNvPr>
            <p:cNvCxnSpPr>
              <a:cxnSpLocks/>
            </p:cNvCxnSpPr>
            <p:nvPr/>
          </p:nvCxnSpPr>
          <p:spPr bwMode="auto">
            <a:xfrm flipH="1">
              <a:off x="4512789" y="2591582"/>
              <a:ext cx="51441" cy="27170"/>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nvGrpSpPr>
            <p:cNvPr id="394" name="Group 393">
              <a:extLst>
                <a:ext uri="{FF2B5EF4-FFF2-40B4-BE49-F238E27FC236}">
                  <a16:creationId xmlns:a16="http://schemas.microsoft.com/office/drawing/2014/main" id="{55F734D9-05C1-4F0B-B84D-251D1FF4975F}"/>
                </a:ext>
              </a:extLst>
            </p:cNvPr>
            <p:cNvGrpSpPr/>
            <p:nvPr/>
          </p:nvGrpSpPr>
          <p:grpSpPr>
            <a:xfrm>
              <a:off x="4484080" y="2132820"/>
              <a:ext cx="649390" cy="653304"/>
              <a:chOff x="5187887" y="2041121"/>
              <a:chExt cx="649390" cy="653304"/>
            </a:xfrm>
          </p:grpSpPr>
          <p:grpSp>
            <p:nvGrpSpPr>
              <p:cNvPr id="395" name="Group 394">
                <a:extLst>
                  <a:ext uri="{FF2B5EF4-FFF2-40B4-BE49-F238E27FC236}">
                    <a16:creationId xmlns:a16="http://schemas.microsoft.com/office/drawing/2014/main" id="{1D9EE99E-F703-4AD1-875F-424C4BF4EB54}"/>
                  </a:ext>
                </a:extLst>
              </p:cNvPr>
              <p:cNvGrpSpPr/>
              <p:nvPr/>
            </p:nvGrpSpPr>
            <p:grpSpPr>
              <a:xfrm>
                <a:off x="5187887" y="2041121"/>
                <a:ext cx="649390" cy="653304"/>
                <a:chOff x="5187887" y="2041121"/>
                <a:chExt cx="649390" cy="653304"/>
              </a:xfrm>
            </p:grpSpPr>
            <p:grpSp>
              <p:nvGrpSpPr>
                <p:cNvPr id="468" name="Group 467">
                  <a:extLst>
                    <a:ext uri="{FF2B5EF4-FFF2-40B4-BE49-F238E27FC236}">
                      <a16:creationId xmlns:a16="http://schemas.microsoft.com/office/drawing/2014/main" id="{A14035CF-A019-4B80-9CBF-53E2809D07B4}"/>
                    </a:ext>
                  </a:extLst>
                </p:cNvPr>
                <p:cNvGrpSpPr/>
                <p:nvPr/>
              </p:nvGrpSpPr>
              <p:grpSpPr>
                <a:xfrm>
                  <a:off x="5512834" y="2041121"/>
                  <a:ext cx="324443" cy="517504"/>
                  <a:chOff x="5512834" y="2041121"/>
                  <a:chExt cx="324443" cy="517504"/>
                </a:xfrm>
              </p:grpSpPr>
              <p:cxnSp>
                <p:nvCxnSpPr>
                  <p:cNvPr id="474" name="Straight Connector 473">
                    <a:extLst>
                      <a:ext uri="{FF2B5EF4-FFF2-40B4-BE49-F238E27FC236}">
                        <a16:creationId xmlns:a16="http://schemas.microsoft.com/office/drawing/2014/main" id="{E6C8688A-2A0C-4E7B-BC7B-1C6CF3B185C0}"/>
                      </a:ext>
                    </a:extLst>
                  </p:cNvPr>
                  <p:cNvCxnSpPr>
                    <a:cxnSpLocks/>
                  </p:cNvCxnSpPr>
                  <p:nvPr/>
                </p:nvCxnSpPr>
                <p:spPr bwMode="auto">
                  <a:xfrm flipV="1">
                    <a:off x="5512834" y="2041121"/>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C762CB84-89AA-4948-B767-41F1C57E4460}"/>
                      </a:ext>
                    </a:extLst>
                  </p:cNvPr>
                  <p:cNvCxnSpPr>
                    <a:cxnSpLocks/>
                  </p:cNvCxnSpPr>
                  <p:nvPr/>
                </p:nvCxnSpPr>
                <p:spPr bwMode="auto">
                  <a:xfrm flipV="1">
                    <a:off x="5677848" y="2138257"/>
                    <a:ext cx="47431" cy="4144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E52E4A6F-EBE5-48EB-B7A8-D297A9B46DD8}"/>
                      </a:ext>
                    </a:extLst>
                  </p:cNvPr>
                  <p:cNvCxnSpPr>
                    <a:cxnSpLocks/>
                  </p:cNvCxnSpPr>
                  <p:nvPr/>
                </p:nvCxnSpPr>
                <p:spPr bwMode="auto">
                  <a:xfrm>
                    <a:off x="5778887" y="2383520"/>
                    <a:ext cx="58390" cy="1015"/>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BE5715A6-6EF9-4DAA-98E8-BA9C0A6A6D78}"/>
                      </a:ext>
                    </a:extLst>
                  </p:cNvPr>
                  <p:cNvCxnSpPr>
                    <a:cxnSpLocks/>
                  </p:cNvCxnSpPr>
                  <p:nvPr/>
                </p:nvCxnSpPr>
                <p:spPr bwMode="auto">
                  <a:xfrm>
                    <a:off x="5738264" y="2520156"/>
                    <a:ext cx="42813" cy="38469"/>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grpSp>
              <p:nvGrpSpPr>
                <p:cNvPr id="469" name="Group 468">
                  <a:extLst>
                    <a:ext uri="{FF2B5EF4-FFF2-40B4-BE49-F238E27FC236}">
                      <a16:creationId xmlns:a16="http://schemas.microsoft.com/office/drawing/2014/main" id="{1E59E5AF-D840-487C-A945-672AE5D2066A}"/>
                    </a:ext>
                  </a:extLst>
                </p:cNvPr>
                <p:cNvGrpSpPr/>
                <p:nvPr/>
              </p:nvGrpSpPr>
              <p:grpSpPr>
                <a:xfrm rot="10800000">
                  <a:off x="5187887" y="2129890"/>
                  <a:ext cx="434820" cy="564535"/>
                  <a:chOff x="5399591" y="2057057"/>
                  <a:chExt cx="434820" cy="564535"/>
                </a:xfrm>
              </p:grpSpPr>
              <p:cxnSp>
                <p:nvCxnSpPr>
                  <p:cNvPr id="470" name="Straight Connector 469">
                    <a:extLst>
                      <a:ext uri="{FF2B5EF4-FFF2-40B4-BE49-F238E27FC236}">
                        <a16:creationId xmlns:a16="http://schemas.microsoft.com/office/drawing/2014/main" id="{BB6A4041-57CC-4D71-B041-07F085E1C7E9}"/>
                      </a:ext>
                    </a:extLst>
                  </p:cNvPr>
                  <p:cNvCxnSpPr>
                    <a:cxnSpLocks/>
                  </p:cNvCxnSpPr>
                  <p:nvPr/>
                </p:nvCxnSpPr>
                <p:spPr bwMode="auto">
                  <a:xfrm rot="10800000">
                    <a:off x="5399591" y="2057057"/>
                    <a:ext cx="21092" cy="64291"/>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FB7BC277-EE1B-4B5E-AAFF-3299397B5C32}"/>
                      </a:ext>
                    </a:extLst>
                  </p:cNvPr>
                  <p:cNvCxnSpPr>
                    <a:cxnSpLocks/>
                  </p:cNvCxnSpPr>
                  <p:nvPr/>
                </p:nvCxnSpPr>
                <p:spPr bwMode="auto">
                  <a:xfrm rot="10800000" flipH="1">
                    <a:off x="5601227" y="2075021"/>
                    <a:ext cx="32236" cy="56353"/>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5637E3EA-70B5-4F56-B9DF-61346198A89F}"/>
                      </a:ext>
                    </a:extLst>
                  </p:cNvPr>
                  <p:cNvCxnSpPr>
                    <a:cxnSpLocks/>
                  </p:cNvCxnSpPr>
                  <p:nvPr/>
                </p:nvCxnSpPr>
                <p:spPr bwMode="auto">
                  <a:xfrm rot="10800000" flipH="1" flipV="1">
                    <a:off x="5770391" y="2441001"/>
                    <a:ext cx="64020" cy="7318"/>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3DB46172-CFAA-4FB8-93AA-4DD8D2DF1404}"/>
                      </a:ext>
                    </a:extLst>
                  </p:cNvPr>
                  <p:cNvCxnSpPr>
                    <a:cxnSpLocks/>
                  </p:cNvCxnSpPr>
                  <p:nvPr/>
                </p:nvCxnSpPr>
                <p:spPr bwMode="auto">
                  <a:xfrm>
                    <a:off x="5686302" y="2583123"/>
                    <a:ext cx="42813" cy="38469"/>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grpSp>
          <p:grpSp>
            <p:nvGrpSpPr>
              <p:cNvPr id="396" name="Group 395">
                <a:extLst>
                  <a:ext uri="{FF2B5EF4-FFF2-40B4-BE49-F238E27FC236}">
                    <a16:creationId xmlns:a16="http://schemas.microsoft.com/office/drawing/2014/main" id="{4B65A7BF-5CF1-4A36-825D-ADBB195D6B7F}"/>
                  </a:ext>
                </a:extLst>
              </p:cNvPr>
              <p:cNvGrpSpPr/>
              <p:nvPr/>
            </p:nvGrpSpPr>
            <p:grpSpPr>
              <a:xfrm>
                <a:off x="5231593" y="2102566"/>
                <a:ext cx="554034" cy="555475"/>
                <a:chOff x="5231593" y="2102566"/>
                <a:chExt cx="554034" cy="555475"/>
              </a:xfrm>
            </p:grpSpPr>
            <p:sp>
              <p:nvSpPr>
                <p:cNvPr id="430" name="Oval 429">
                  <a:extLst>
                    <a:ext uri="{FF2B5EF4-FFF2-40B4-BE49-F238E27FC236}">
                      <a16:creationId xmlns:a16="http://schemas.microsoft.com/office/drawing/2014/main" id="{6A5D8268-99D2-48D8-A22B-D1F4C4AF48BB}"/>
                    </a:ext>
                  </a:extLst>
                </p:cNvPr>
                <p:cNvSpPr/>
                <p:nvPr/>
              </p:nvSpPr>
              <p:spPr bwMode="auto">
                <a:xfrm>
                  <a:off x="5238345" y="2114742"/>
                  <a:ext cx="536045" cy="536045"/>
                </a:xfrm>
                <a:prstGeom prst="ellipse">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31" name="Group 430">
                  <a:extLst>
                    <a:ext uri="{FF2B5EF4-FFF2-40B4-BE49-F238E27FC236}">
                      <a16:creationId xmlns:a16="http://schemas.microsoft.com/office/drawing/2014/main" id="{5DD43B80-CBB8-4780-825F-B7C74BABEC27}"/>
                    </a:ext>
                  </a:extLst>
                </p:cNvPr>
                <p:cNvGrpSpPr/>
                <p:nvPr/>
              </p:nvGrpSpPr>
              <p:grpSpPr>
                <a:xfrm>
                  <a:off x="5231593" y="2102566"/>
                  <a:ext cx="554034" cy="555475"/>
                  <a:chOff x="4573258" y="-912228"/>
                  <a:chExt cx="1080136" cy="1082981"/>
                </a:xfrm>
                <a:solidFill>
                  <a:schemeClr val="accent4"/>
                </a:solidFill>
              </p:grpSpPr>
              <p:sp>
                <p:nvSpPr>
                  <p:cNvPr id="432" name="Oval 431">
                    <a:extLst>
                      <a:ext uri="{FF2B5EF4-FFF2-40B4-BE49-F238E27FC236}">
                        <a16:creationId xmlns:a16="http://schemas.microsoft.com/office/drawing/2014/main" id="{7776D66E-1683-46EF-B50A-2BDAA2A00A11}"/>
                      </a:ext>
                    </a:extLst>
                  </p:cNvPr>
                  <p:cNvSpPr/>
                  <p:nvPr/>
                </p:nvSpPr>
                <p:spPr bwMode="auto">
                  <a:xfrm rot="79072" flipH="1">
                    <a:off x="5069505" y="-912228"/>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33" name="Oval 432">
                    <a:extLst>
                      <a:ext uri="{FF2B5EF4-FFF2-40B4-BE49-F238E27FC236}">
                        <a16:creationId xmlns:a16="http://schemas.microsoft.com/office/drawing/2014/main" id="{862253DE-DE46-470C-90ED-F7439C964908}"/>
                      </a:ext>
                    </a:extLst>
                  </p:cNvPr>
                  <p:cNvSpPr/>
                  <p:nvPr/>
                </p:nvSpPr>
                <p:spPr bwMode="auto">
                  <a:xfrm rot="825776" flipH="1">
                    <a:off x="5157457" y="-90220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34" name="Oval 433">
                    <a:extLst>
                      <a:ext uri="{FF2B5EF4-FFF2-40B4-BE49-F238E27FC236}">
                        <a16:creationId xmlns:a16="http://schemas.microsoft.com/office/drawing/2014/main" id="{68A71A65-E42C-4B31-A799-8BDB4437F860}"/>
                      </a:ext>
                    </a:extLst>
                  </p:cNvPr>
                  <p:cNvSpPr/>
                  <p:nvPr/>
                </p:nvSpPr>
                <p:spPr bwMode="auto">
                  <a:xfrm rot="1277139" flipH="1">
                    <a:off x="5232600" y="-877577"/>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35" name="Oval 434">
                    <a:extLst>
                      <a:ext uri="{FF2B5EF4-FFF2-40B4-BE49-F238E27FC236}">
                        <a16:creationId xmlns:a16="http://schemas.microsoft.com/office/drawing/2014/main" id="{C3381DEB-D5A8-40AE-91E7-E48ACC5C7A40}"/>
                      </a:ext>
                    </a:extLst>
                  </p:cNvPr>
                  <p:cNvSpPr/>
                  <p:nvPr/>
                </p:nvSpPr>
                <p:spPr bwMode="auto">
                  <a:xfrm rot="2023444" flipH="1">
                    <a:off x="5313584" y="-836059"/>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36" name="Oval 435">
                    <a:extLst>
                      <a:ext uri="{FF2B5EF4-FFF2-40B4-BE49-F238E27FC236}">
                        <a16:creationId xmlns:a16="http://schemas.microsoft.com/office/drawing/2014/main" id="{DB3B9B4E-198D-435F-A021-DB14CB1B6B5F}"/>
                      </a:ext>
                    </a:extLst>
                  </p:cNvPr>
                  <p:cNvSpPr/>
                  <p:nvPr/>
                </p:nvSpPr>
                <p:spPr bwMode="auto">
                  <a:xfrm rot="2214037" flipH="1">
                    <a:off x="5375397" y="-78182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37" name="Oval 436">
                    <a:extLst>
                      <a:ext uri="{FF2B5EF4-FFF2-40B4-BE49-F238E27FC236}">
                        <a16:creationId xmlns:a16="http://schemas.microsoft.com/office/drawing/2014/main" id="{CD3D6FBD-719F-48A4-AF3B-A043F2DA39A3}"/>
                      </a:ext>
                    </a:extLst>
                  </p:cNvPr>
                  <p:cNvSpPr/>
                  <p:nvPr/>
                </p:nvSpPr>
                <p:spPr bwMode="auto">
                  <a:xfrm rot="2960741" flipH="1">
                    <a:off x="5441095" y="-722497"/>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38" name="Oval 437">
                    <a:extLst>
                      <a:ext uri="{FF2B5EF4-FFF2-40B4-BE49-F238E27FC236}">
                        <a16:creationId xmlns:a16="http://schemas.microsoft.com/office/drawing/2014/main" id="{8D2E1CEC-A0DC-4602-86A1-ABE1B92CE5C9}"/>
                      </a:ext>
                    </a:extLst>
                  </p:cNvPr>
                  <p:cNvSpPr/>
                  <p:nvPr/>
                </p:nvSpPr>
                <p:spPr bwMode="auto">
                  <a:xfrm rot="3412104" flipH="1">
                    <a:off x="5487875" y="-658743"/>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39" name="Oval 438">
                    <a:extLst>
                      <a:ext uri="{FF2B5EF4-FFF2-40B4-BE49-F238E27FC236}">
                        <a16:creationId xmlns:a16="http://schemas.microsoft.com/office/drawing/2014/main" id="{515E3A3A-A19B-4ACE-8771-7BEAB98C1E51}"/>
                      </a:ext>
                    </a:extLst>
                  </p:cNvPr>
                  <p:cNvSpPr/>
                  <p:nvPr/>
                </p:nvSpPr>
                <p:spPr bwMode="auto">
                  <a:xfrm rot="4158409" flipH="1">
                    <a:off x="5529579" y="-577855"/>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40" name="Oval 439">
                    <a:extLst>
                      <a:ext uri="{FF2B5EF4-FFF2-40B4-BE49-F238E27FC236}">
                        <a16:creationId xmlns:a16="http://schemas.microsoft.com/office/drawing/2014/main" id="{4CB09282-A829-422B-9BF1-A01058D61735}"/>
                      </a:ext>
                    </a:extLst>
                  </p:cNvPr>
                  <p:cNvSpPr/>
                  <p:nvPr/>
                </p:nvSpPr>
                <p:spPr bwMode="auto">
                  <a:xfrm rot="4830417" flipH="1">
                    <a:off x="5556752" y="-49739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41" name="Oval 440">
                    <a:extLst>
                      <a:ext uri="{FF2B5EF4-FFF2-40B4-BE49-F238E27FC236}">
                        <a16:creationId xmlns:a16="http://schemas.microsoft.com/office/drawing/2014/main" id="{6D435B09-65E3-4138-B567-1EEF56ED7687}"/>
                      </a:ext>
                    </a:extLst>
                  </p:cNvPr>
                  <p:cNvSpPr/>
                  <p:nvPr/>
                </p:nvSpPr>
                <p:spPr bwMode="auto">
                  <a:xfrm rot="5577121" flipH="1">
                    <a:off x="5563405" y="-40912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42" name="Oval 441">
                    <a:extLst>
                      <a:ext uri="{FF2B5EF4-FFF2-40B4-BE49-F238E27FC236}">
                        <a16:creationId xmlns:a16="http://schemas.microsoft.com/office/drawing/2014/main" id="{8D375E25-C6D3-4FA0-B7C6-B44AC3BF9F23}"/>
                      </a:ext>
                    </a:extLst>
                  </p:cNvPr>
                  <p:cNvSpPr/>
                  <p:nvPr/>
                </p:nvSpPr>
                <p:spPr bwMode="auto">
                  <a:xfrm rot="6028484" flipH="1">
                    <a:off x="5553307" y="-330695"/>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43" name="Oval 442">
                    <a:extLst>
                      <a:ext uri="{FF2B5EF4-FFF2-40B4-BE49-F238E27FC236}">
                        <a16:creationId xmlns:a16="http://schemas.microsoft.com/office/drawing/2014/main" id="{9D8BE5DB-EBB3-4D23-93F3-C47DCE9900D5}"/>
                      </a:ext>
                    </a:extLst>
                  </p:cNvPr>
                  <p:cNvSpPr/>
                  <p:nvPr/>
                </p:nvSpPr>
                <p:spPr bwMode="auto">
                  <a:xfrm rot="6774789" flipH="1">
                    <a:off x="5527717" y="-243362"/>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44" name="Oval 443">
                    <a:extLst>
                      <a:ext uri="{FF2B5EF4-FFF2-40B4-BE49-F238E27FC236}">
                        <a16:creationId xmlns:a16="http://schemas.microsoft.com/office/drawing/2014/main" id="{1842FA8B-EE82-4570-8865-C72634364B25}"/>
                      </a:ext>
                    </a:extLst>
                  </p:cNvPr>
                  <p:cNvSpPr/>
                  <p:nvPr/>
                </p:nvSpPr>
                <p:spPr bwMode="auto">
                  <a:xfrm rot="6965382" flipH="1">
                    <a:off x="5486041" y="-17247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45" name="Oval 444">
                    <a:extLst>
                      <a:ext uri="{FF2B5EF4-FFF2-40B4-BE49-F238E27FC236}">
                        <a16:creationId xmlns:a16="http://schemas.microsoft.com/office/drawing/2014/main" id="{FC94517D-ECE8-4ECC-8557-B91FC63A8581}"/>
                      </a:ext>
                    </a:extLst>
                  </p:cNvPr>
                  <p:cNvSpPr/>
                  <p:nvPr/>
                </p:nvSpPr>
                <p:spPr bwMode="auto">
                  <a:xfrm rot="7712086" flipH="1">
                    <a:off x="5440088" y="-9681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46" name="Oval 445">
                    <a:extLst>
                      <a:ext uri="{FF2B5EF4-FFF2-40B4-BE49-F238E27FC236}">
                        <a16:creationId xmlns:a16="http://schemas.microsoft.com/office/drawing/2014/main" id="{07CA5FD9-203A-42CD-A668-4261F8C46BD8}"/>
                      </a:ext>
                    </a:extLst>
                  </p:cNvPr>
                  <p:cNvSpPr/>
                  <p:nvPr/>
                </p:nvSpPr>
                <p:spPr bwMode="auto">
                  <a:xfrm rot="8163449" flipH="1">
                    <a:off x="5386240" y="-38905"/>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47" name="Oval 446">
                    <a:extLst>
                      <a:ext uri="{FF2B5EF4-FFF2-40B4-BE49-F238E27FC236}">
                        <a16:creationId xmlns:a16="http://schemas.microsoft.com/office/drawing/2014/main" id="{15449AC8-12A6-4C1E-B28A-F71846AC2E04}"/>
                      </a:ext>
                    </a:extLst>
                  </p:cNvPr>
                  <p:cNvSpPr/>
                  <p:nvPr/>
                </p:nvSpPr>
                <p:spPr bwMode="auto">
                  <a:xfrm rot="8909754" flipH="1">
                    <a:off x="5314610" y="17231"/>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48" name="Oval 447">
                    <a:extLst>
                      <a:ext uri="{FF2B5EF4-FFF2-40B4-BE49-F238E27FC236}">
                        <a16:creationId xmlns:a16="http://schemas.microsoft.com/office/drawing/2014/main" id="{EC98FC0F-877E-4E3C-AADA-B426C5377013}"/>
                      </a:ext>
                    </a:extLst>
                  </p:cNvPr>
                  <p:cNvSpPr/>
                  <p:nvPr/>
                </p:nvSpPr>
                <p:spPr bwMode="auto">
                  <a:xfrm rot="9606742" flipH="1">
                    <a:off x="5235776" y="5407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49" name="Oval 448">
                    <a:extLst>
                      <a:ext uri="{FF2B5EF4-FFF2-40B4-BE49-F238E27FC236}">
                        <a16:creationId xmlns:a16="http://schemas.microsoft.com/office/drawing/2014/main" id="{BEF55240-F434-450B-B902-41D918F5BBD6}"/>
                      </a:ext>
                    </a:extLst>
                  </p:cNvPr>
                  <p:cNvSpPr/>
                  <p:nvPr/>
                </p:nvSpPr>
                <p:spPr bwMode="auto">
                  <a:xfrm rot="10353446" flipH="1">
                    <a:off x="5150153" y="7654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50" name="Oval 449">
                    <a:extLst>
                      <a:ext uri="{FF2B5EF4-FFF2-40B4-BE49-F238E27FC236}">
                        <a16:creationId xmlns:a16="http://schemas.microsoft.com/office/drawing/2014/main" id="{9188C817-5F68-4C53-B9DA-A99B5D564F42}"/>
                      </a:ext>
                    </a:extLst>
                  </p:cNvPr>
                  <p:cNvSpPr/>
                  <p:nvPr/>
                </p:nvSpPr>
                <p:spPr bwMode="auto">
                  <a:xfrm rot="10804809" flipH="1">
                    <a:off x="5071189" y="8076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51" name="Oval 450">
                    <a:extLst>
                      <a:ext uri="{FF2B5EF4-FFF2-40B4-BE49-F238E27FC236}">
                        <a16:creationId xmlns:a16="http://schemas.microsoft.com/office/drawing/2014/main" id="{12A1379E-0A6A-44DF-B2CE-24A0B13C15A2}"/>
                      </a:ext>
                    </a:extLst>
                  </p:cNvPr>
                  <p:cNvSpPr/>
                  <p:nvPr/>
                </p:nvSpPr>
                <p:spPr bwMode="auto">
                  <a:xfrm rot="11551114" flipH="1">
                    <a:off x="4980671" y="71350"/>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52" name="Oval 451">
                    <a:extLst>
                      <a:ext uri="{FF2B5EF4-FFF2-40B4-BE49-F238E27FC236}">
                        <a16:creationId xmlns:a16="http://schemas.microsoft.com/office/drawing/2014/main" id="{61D34DDF-3203-4C22-9AEB-77A5E9A75D8E}"/>
                      </a:ext>
                    </a:extLst>
                  </p:cNvPr>
                  <p:cNvSpPr/>
                  <p:nvPr/>
                </p:nvSpPr>
                <p:spPr bwMode="auto">
                  <a:xfrm rot="11741707" flipH="1">
                    <a:off x="4903427" y="43150"/>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53" name="Oval 452">
                    <a:extLst>
                      <a:ext uri="{FF2B5EF4-FFF2-40B4-BE49-F238E27FC236}">
                        <a16:creationId xmlns:a16="http://schemas.microsoft.com/office/drawing/2014/main" id="{999287D8-6DF1-462D-8E19-C5A7CB34BF4E}"/>
                      </a:ext>
                    </a:extLst>
                  </p:cNvPr>
                  <p:cNvSpPr/>
                  <p:nvPr/>
                </p:nvSpPr>
                <p:spPr bwMode="auto">
                  <a:xfrm rot="12488411" flipH="1">
                    <a:off x="4820717" y="11601"/>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54" name="Oval 453">
                    <a:extLst>
                      <a:ext uri="{FF2B5EF4-FFF2-40B4-BE49-F238E27FC236}">
                        <a16:creationId xmlns:a16="http://schemas.microsoft.com/office/drawing/2014/main" id="{2C3F0862-0DBB-41DE-90AC-A29826834488}"/>
                      </a:ext>
                    </a:extLst>
                  </p:cNvPr>
                  <p:cNvSpPr/>
                  <p:nvPr/>
                </p:nvSpPr>
                <p:spPr bwMode="auto">
                  <a:xfrm rot="12939774" flipH="1">
                    <a:off x="4754043" y="-3091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55" name="Oval 454">
                    <a:extLst>
                      <a:ext uri="{FF2B5EF4-FFF2-40B4-BE49-F238E27FC236}">
                        <a16:creationId xmlns:a16="http://schemas.microsoft.com/office/drawing/2014/main" id="{A6B70D35-B073-4A26-9ABE-DB095C0A9748}"/>
                      </a:ext>
                    </a:extLst>
                  </p:cNvPr>
                  <p:cNvSpPr/>
                  <p:nvPr/>
                </p:nvSpPr>
                <p:spPr bwMode="auto">
                  <a:xfrm rot="13686079" flipH="1">
                    <a:off x="4685905" y="-91241"/>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56" name="Oval 455">
                    <a:extLst>
                      <a:ext uri="{FF2B5EF4-FFF2-40B4-BE49-F238E27FC236}">
                        <a16:creationId xmlns:a16="http://schemas.microsoft.com/office/drawing/2014/main" id="{063060B5-917C-4953-BE87-9ECDFFF82021}"/>
                      </a:ext>
                    </a:extLst>
                  </p:cNvPr>
                  <p:cNvSpPr/>
                  <p:nvPr/>
                </p:nvSpPr>
                <p:spPr bwMode="auto">
                  <a:xfrm rot="14358087" flipH="1">
                    <a:off x="4638076" y="-161895"/>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57" name="Oval 456">
                    <a:extLst>
                      <a:ext uri="{FF2B5EF4-FFF2-40B4-BE49-F238E27FC236}">
                        <a16:creationId xmlns:a16="http://schemas.microsoft.com/office/drawing/2014/main" id="{3CE2D1C3-D67B-4332-9225-EF5AEBB85961}"/>
                      </a:ext>
                    </a:extLst>
                  </p:cNvPr>
                  <p:cNvSpPr/>
                  <p:nvPr/>
                </p:nvSpPr>
                <p:spPr bwMode="auto">
                  <a:xfrm rot="15104791" flipH="1">
                    <a:off x="4599945" y="-24178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58" name="Oval 457">
                    <a:extLst>
                      <a:ext uri="{FF2B5EF4-FFF2-40B4-BE49-F238E27FC236}">
                        <a16:creationId xmlns:a16="http://schemas.microsoft.com/office/drawing/2014/main" id="{4BE2F9A4-DFDD-49F6-9FAC-92DA0C021F08}"/>
                      </a:ext>
                    </a:extLst>
                  </p:cNvPr>
                  <p:cNvSpPr/>
                  <p:nvPr/>
                </p:nvSpPr>
                <p:spPr bwMode="auto">
                  <a:xfrm rot="15556154" flipH="1">
                    <a:off x="4580989" y="-31855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59" name="Oval 458">
                    <a:extLst>
                      <a:ext uri="{FF2B5EF4-FFF2-40B4-BE49-F238E27FC236}">
                        <a16:creationId xmlns:a16="http://schemas.microsoft.com/office/drawing/2014/main" id="{617FD45F-28AA-4851-AEF4-24E76E5CD420}"/>
                      </a:ext>
                    </a:extLst>
                  </p:cNvPr>
                  <p:cNvSpPr/>
                  <p:nvPr/>
                </p:nvSpPr>
                <p:spPr bwMode="auto">
                  <a:xfrm rot="16302459" flipH="1">
                    <a:off x="4573258" y="-409232"/>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60" name="Oval 459">
                    <a:extLst>
                      <a:ext uri="{FF2B5EF4-FFF2-40B4-BE49-F238E27FC236}">
                        <a16:creationId xmlns:a16="http://schemas.microsoft.com/office/drawing/2014/main" id="{9F70396C-552F-47D8-823C-AE6BEFAFEE6D}"/>
                      </a:ext>
                    </a:extLst>
                  </p:cNvPr>
                  <p:cNvSpPr/>
                  <p:nvPr/>
                </p:nvSpPr>
                <p:spPr bwMode="auto">
                  <a:xfrm rot="16493052" flipH="1">
                    <a:off x="4586470" y="-49039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61" name="Oval 460">
                    <a:extLst>
                      <a:ext uri="{FF2B5EF4-FFF2-40B4-BE49-F238E27FC236}">
                        <a16:creationId xmlns:a16="http://schemas.microsoft.com/office/drawing/2014/main" id="{50571AEF-FB3A-4BED-A474-58779C4AF2A0}"/>
                      </a:ext>
                    </a:extLst>
                  </p:cNvPr>
                  <p:cNvSpPr/>
                  <p:nvPr/>
                </p:nvSpPr>
                <p:spPr bwMode="auto">
                  <a:xfrm rot="17239756" flipH="1">
                    <a:off x="4601944" y="-57755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62" name="Oval 461">
                    <a:extLst>
                      <a:ext uri="{FF2B5EF4-FFF2-40B4-BE49-F238E27FC236}">
                        <a16:creationId xmlns:a16="http://schemas.microsoft.com/office/drawing/2014/main" id="{E11A2E1F-526F-4FF4-90DB-6A09DA7FA565}"/>
                      </a:ext>
                    </a:extLst>
                  </p:cNvPr>
                  <p:cNvSpPr/>
                  <p:nvPr/>
                </p:nvSpPr>
                <p:spPr bwMode="auto">
                  <a:xfrm rot="17691119" flipH="1">
                    <a:off x="4631200" y="-651020"/>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63" name="Oval 462">
                    <a:extLst>
                      <a:ext uri="{FF2B5EF4-FFF2-40B4-BE49-F238E27FC236}">
                        <a16:creationId xmlns:a16="http://schemas.microsoft.com/office/drawing/2014/main" id="{19673267-4921-4AF2-AC51-BA8BBD757FDB}"/>
                      </a:ext>
                    </a:extLst>
                  </p:cNvPr>
                  <p:cNvSpPr/>
                  <p:nvPr/>
                </p:nvSpPr>
                <p:spPr bwMode="auto">
                  <a:xfrm rot="18437424" flipH="1">
                    <a:off x="4677675" y="-72926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64" name="Oval 463">
                    <a:extLst>
                      <a:ext uri="{FF2B5EF4-FFF2-40B4-BE49-F238E27FC236}">
                        <a16:creationId xmlns:a16="http://schemas.microsoft.com/office/drawing/2014/main" id="{185582AC-DF6D-4056-9233-505B57553C09}"/>
                      </a:ext>
                    </a:extLst>
                  </p:cNvPr>
                  <p:cNvSpPr/>
                  <p:nvPr/>
                </p:nvSpPr>
                <p:spPr bwMode="auto">
                  <a:xfrm rot="19171645" flipH="1">
                    <a:off x="4742765" y="-792721"/>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65" name="Oval 464">
                    <a:extLst>
                      <a:ext uri="{FF2B5EF4-FFF2-40B4-BE49-F238E27FC236}">
                        <a16:creationId xmlns:a16="http://schemas.microsoft.com/office/drawing/2014/main" id="{9D5FF16E-9282-4B94-83CC-03BAB3FC9D1A}"/>
                      </a:ext>
                    </a:extLst>
                  </p:cNvPr>
                  <p:cNvSpPr/>
                  <p:nvPr/>
                </p:nvSpPr>
                <p:spPr bwMode="auto">
                  <a:xfrm rot="19918349" flipH="1">
                    <a:off x="4815020" y="-843860"/>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66" name="Oval 465">
                    <a:extLst>
                      <a:ext uri="{FF2B5EF4-FFF2-40B4-BE49-F238E27FC236}">
                        <a16:creationId xmlns:a16="http://schemas.microsoft.com/office/drawing/2014/main" id="{DA40977F-4EF4-4A35-ABFF-C3A4DBC0F9BD}"/>
                      </a:ext>
                    </a:extLst>
                  </p:cNvPr>
                  <p:cNvSpPr/>
                  <p:nvPr/>
                </p:nvSpPr>
                <p:spPr bwMode="auto">
                  <a:xfrm rot="20369712" flipH="1">
                    <a:off x="4887459" y="-875574"/>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sp>
                <p:nvSpPr>
                  <p:cNvPr id="467" name="Oval 466">
                    <a:extLst>
                      <a:ext uri="{FF2B5EF4-FFF2-40B4-BE49-F238E27FC236}">
                        <a16:creationId xmlns:a16="http://schemas.microsoft.com/office/drawing/2014/main" id="{21482175-5868-42FA-BFCE-889474001AD3}"/>
                      </a:ext>
                    </a:extLst>
                  </p:cNvPr>
                  <p:cNvSpPr/>
                  <p:nvPr/>
                </p:nvSpPr>
                <p:spPr bwMode="auto">
                  <a:xfrm rot="21116017" flipH="1">
                    <a:off x="4975508" y="-898586"/>
                    <a:ext cx="89990" cy="89989"/>
                  </a:xfrm>
                  <a:prstGeom prst="ellipse">
                    <a:avLst/>
                  </a:prstGeom>
                  <a:grpFill/>
                  <a:ln>
                    <a:solidFill>
                      <a:schemeClr val="accent4">
                        <a:lumMod val="75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CDCDCF"/>
                      </a:solidFill>
                      <a:effectLst/>
                      <a:uLnTx/>
                      <a:uFillTx/>
                      <a:latin typeface="Calibri" panose="020F0502020204030204" pitchFamily="34" charset="0"/>
                      <a:ea typeface="+mn-ea"/>
                      <a:cs typeface="Arial" panose="020B0604020202020204" pitchFamily="34" charset="0"/>
                    </a:endParaRPr>
                  </a:p>
                </p:txBody>
              </p:sp>
            </p:grpSp>
          </p:grpSp>
          <p:grpSp>
            <p:nvGrpSpPr>
              <p:cNvPr id="397" name="Group 396">
                <a:extLst>
                  <a:ext uri="{FF2B5EF4-FFF2-40B4-BE49-F238E27FC236}">
                    <a16:creationId xmlns:a16="http://schemas.microsoft.com/office/drawing/2014/main" id="{A5153183-4B22-47D3-89A4-323599DCF4FD}"/>
                  </a:ext>
                </a:extLst>
              </p:cNvPr>
              <p:cNvGrpSpPr/>
              <p:nvPr/>
            </p:nvGrpSpPr>
            <p:grpSpPr>
              <a:xfrm>
                <a:off x="5277670" y="2274624"/>
                <a:ext cx="462632" cy="214183"/>
                <a:chOff x="5277670" y="2274624"/>
                <a:chExt cx="462632" cy="214183"/>
              </a:xfrm>
            </p:grpSpPr>
            <p:grpSp>
              <p:nvGrpSpPr>
                <p:cNvPr id="398" name="Group 397">
                  <a:extLst>
                    <a:ext uri="{FF2B5EF4-FFF2-40B4-BE49-F238E27FC236}">
                      <a16:creationId xmlns:a16="http://schemas.microsoft.com/office/drawing/2014/main" id="{97C835A1-EB47-4AAE-912B-CBA60FAD80EF}"/>
                    </a:ext>
                  </a:extLst>
                </p:cNvPr>
                <p:cNvGrpSpPr/>
                <p:nvPr/>
              </p:nvGrpSpPr>
              <p:grpSpPr>
                <a:xfrm>
                  <a:off x="5313924" y="2338760"/>
                  <a:ext cx="391018" cy="85172"/>
                  <a:chOff x="4611911" y="4557318"/>
                  <a:chExt cx="437699" cy="95340"/>
                </a:xfrm>
              </p:grpSpPr>
              <p:sp>
                <p:nvSpPr>
                  <p:cNvPr id="415" name="Rectangle: Rounded Corners 414">
                    <a:extLst>
                      <a:ext uri="{FF2B5EF4-FFF2-40B4-BE49-F238E27FC236}">
                        <a16:creationId xmlns:a16="http://schemas.microsoft.com/office/drawing/2014/main" id="{B0A85786-20A8-417C-8C76-82B893970E82}"/>
                      </a:ext>
                    </a:extLst>
                  </p:cNvPr>
                  <p:cNvSpPr/>
                  <p:nvPr/>
                </p:nvSpPr>
                <p:spPr bwMode="auto">
                  <a:xfrm>
                    <a:off x="4611911" y="4557318"/>
                    <a:ext cx="437699" cy="95340"/>
                  </a:xfrm>
                  <a:prstGeom prst="roundRect">
                    <a:avLst>
                      <a:gd name="adj" fmla="val 50000"/>
                    </a:avLst>
                  </a:prstGeom>
                  <a:noFill/>
                  <a:ln w="1905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16" name="Group 415">
                    <a:extLst>
                      <a:ext uri="{FF2B5EF4-FFF2-40B4-BE49-F238E27FC236}">
                        <a16:creationId xmlns:a16="http://schemas.microsoft.com/office/drawing/2014/main" id="{7C0BDAF0-E821-4824-8031-ED3218F35D8A}"/>
                      </a:ext>
                    </a:extLst>
                  </p:cNvPr>
                  <p:cNvGrpSpPr/>
                  <p:nvPr/>
                </p:nvGrpSpPr>
                <p:grpSpPr>
                  <a:xfrm>
                    <a:off x="4681291" y="4560990"/>
                    <a:ext cx="306557" cy="87743"/>
                    <a:chOff x="4681291" y="4560990"/>
                    <a:chExt cx="306557" cy="87743"/>
                  </a:xfrm>
                </p:grpSpPr>
                <p:cxnSp>
                  <p:nvCxnSpPr>
                    <p:cNvPr id="417" name="Straight Connector 416">
                      <a:extLst>
                        <a:ext uri="{FF2B5EF4-FFF2-40B4-BE49-F238E27FC236}">
                          <a16:creationId xmlns:a16="http://schemas.microsoft.com/office/drawing/2014/main" id="{2D232758-5002-47E1-98E1-D7F928BA1222}"/>
                        </a:ext>
                      </a:extLst>
                    </p:cNvPr>
                    <p:cNvCxnSpPr>
                      <a:cxnSpLocks/>
                    </p:cNvCxnSpPr>
                    <p:nvPr/>
                  </p:nvCxnSpPr>
                  <p:spPr bwMode="auto">
                    <a:xfrm>
                      <a:off x="4681291"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63D3AC08-EB97-4389-AD87-506C1BFB06B5}"/>
                        </a:ext>
                      </a:extLst>
                    </p:cNvPr>
                    <p:cNvCxnSpPr>
                      <a:cxnSpLocks/>
                    </p:cNvCxnSpPr>
                    <p:nvPr/>
                  </p:nvCxnSpPr>
                  <p:spPr bwMode="auto">
                    <a:xfrm>
                      <a:off x="4706837"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974AB086-17BF-4A96-9054-1D677C010BFC}"/>
                        </a:ext>
                      </a:extLst>
                    </p:cNvPr>
                    <p:cNvCxnSpPr>
                      <a:cxnSpLocks/>
                    </p:cNvCxnSpPr>
                    <p:nvPr/>
                  </p:nvCxnSpPr>
                  <p:spPr bwMode="auto">
                    <a:xfrm>
                      <a:off x="4732383"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53C73509-4516-4B5F-A062-908433B7AA6C}"/>
                        </a:ext>
                      </a:extLst>
                    </p:cNvPr>
                    <p:cNvCxnSpPr>
                      <a:cxnSpLocks/>
                    </p:cNvCxnSpPr>
                    <p:nvPr/>
                  </p:nvCxnSpPr>
                  <p:spPr bwMode="auto">
                    <a:xfrm>
                      <a:off x="4757929"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8A722BB7-F887-4710-89FB-1A3F7E9BEC4B}"/>
                        </a:ext>
                      </a:extLst>
                    </p:cNvPr>
                    <p:cNvCxnSpPr>
                      <a:cxnSpLocks/>
                    </p:cNvCxnSpPr>
                    <p:nvPr/>
                  </p:nvCxnSpPr>
                  <p:spPr bwMode="auto">
                    <a:xfrm>
                      <a:off x="4783475"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FCB1F22E-5646-4D0D-9A7F-50B03090A812}"/>
                        </a:ext>
                      </a:extLst>
                    </p:cNvPr>
                    <p:cNvCxnSpPr>
                      <a:cxnSpLocks/>
                    </p:cNvCxnSpPr>
                    <p:nvPr/>
                  </p:nvCxnSpPr>
                  <p:spPr bwMode="auto">
                    <a:xfrm>
                      <a:off x="4809021"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7FC17B98-5590-4DC8-B96A-A09B7CA32022}"/>
                        </a:ext>
                      </a:extLst>
                    </p:cNvPr>
                    <p:cNvCxnSpPr>
                      <a:cxnSpLocks/>
                    </p:cNvCxnSpPr>
                    <p:nvPr/>
                  </p:nvCxnSpPr>
                  <p:spPr bwMode="auto">
                    <a:xfrm>
                      <a:off x="4834567"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55CD1BD0-D712-48DF-ACC1-5093DC7644F4}"/>
                        </a:ext>
                      </a:extLst>
                    </p:cNvPr>
                    <p:cNvCxnSpPr>
                      <a:cxnSpLocks/>
                    </p:cNvCxnSpPr>
                    <p:nvPr/>
                  </p:nvCxnSpPr>
                  <p:spPr bwMode="auto">
                    <a:xfrm>
                      <a:off x="4860113"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0F307FF4-1FE4-427A-A932-3FD63F1E293A}"/>
                        </a:ext>
                      </a:extLst>
                    </p:cNvPr>
                    <p:cNvCxnSpPr>
                      <a:cxnSpLocks/>
                    </p:cNvCxnSpPr>
                    <p:nvPr/>
                  </p:nvCxnSpPr>
                  <p:spPr bwMode="auto">
                    <a:xfrm>
                      <a:off x="4885659"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DA50732B-A4E1-4461-9948-3F4A821A6008}"/>
                        </a:ext>
                      </a:extLst>
                    </p:cNvPr>
                    <p:cNvCxnSpPr>
                      <a:cxnSpLocks/>
                    </p:cNvCxnSpPr>
                    <p:nvPr/>
                  </p:nvCxnSpPr>
                  <p:spPr bwMode="auto">
                    <a:xfrm>
                      <a:off x="4911205"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A4D25DA0-1B52-49ED-8E63-EBA106B73213}"/>
                        </a:ext>
                      </a:extLst>
                    </p:cNvPr>
                    <p:cNvCxnSpPr>
                      <a:cxnSpLocks/>
                    </p:cNvCxnSpPr>
                    <p:nvPr/>
                  </p:nvCxnSpPr>
                  <p:spPr bwMode="auto">
                    <a:xfrm>
                      <a:off x="4936751"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CE654A7D-62F5-4DAC-9A29-3E9B4C4CA52C}"/>
                        </a:ext>
                      </a:extLst>
                    </p:cNvPr>
                    <p:cNvCxnSpPr>
                      <a:cxnSpLocks/>
                    </p:cNvCxnSpPr>
                    <p:nvPr/>
                  </p:nvCxnSpPr>
                  <p:spPr bwMode="auto">
                    <a:xfrm>
                      <a:off x="4962297" y="4560990"/>
                      <a:ext cx="0" cy="87743"/>
                    </a:xfrm>
                    <a:prstGeom prst="line">
                      <a:avLst/>
                    </a:prstGeom>
                    <a:noFill/>
                    <a:ln w="19050" cap="flat" cmpd="sng" algn="ctr">
                      <a:solidFill>
                        <a:schemeClr val="accent6"/>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E9BDA2FF-6546-40B3-8A7A-947EB6DD0A96}"/>
                        </a:ext>
                      </a:extLst>
                    </p:cNvPr>
                    <p:cNvCxnSpPr>
                      <a:cxnSpLocks/>
                    </p:cNvCxnSpPr>
                    <p:nvPr/>
                  </p:nvCxnSpPr>
                  <p:spPr bwMode="auto">
                    <a:xfrm>
                      <a:off x="4987848" y="4560990"/>
                      <a:ext cx="0" cy="87743"/>
                    </a:xfrm>
                    <a:prstGeom prst="line">
                      <a:avLst/>
                    </a:prstGeom>
                    <a:noFill/>
                    <a:ln w="19050" cap="flat" cmpd="sng" algn="ctr">
                      <a:solidFill>
                        <a:schemeClr val="accent6"/>
                      </a:solidFill>
                      <a:prstDash val="solid"/>
                      <a:round/>
                      <a:headEnd type="none" w="med" len="med"/>
                      <a:tailEnd type="none" w="med" len="med"/>
                    </a:ln>
                    <a:effectLst/>
                  </p:spPr>
                </p:cxnSp>
              </p:grpSp>
            </p:grpSp>
            <p:grpSp>
              <p:nvGrpSpPr>
                <p:cNvPr id="399" name="Group 398">
                  <a:extLst>
                    <a:ext uri="{FF2B5EF4-FFF2-40B4-BE49-F238E27FC236}">
                      <a16:creationId xmlns:a16="http://schemas.microsoft.com/office/drawing/2014/main" id="{5CFDF0EF-DDD1-403A-883B-23BC2AF49D43}"/>
                    </a:ext>
                  </a:extLst>
                </p:cNvPr>
                <p:cNvGrpSpPr/>
                <p:nvPr/>
              </p:nvGrpSpPr>
              <p:grpSpPr>
                <a:xfrm>
                  <a:off x="5386092" y="2274624"/>
                  <a:ext cx="354210" cy="162374"/>
                  <a:chOff x="5386092" y="2274624"/>
                  <a:chExt cx="354210" cy="162374"/>
                </a:xfrm>
              </p:grpSpPr>
              <p:cxnSp>
                <p:nvCxnSpPr>
                  <p:cNvPr id="408" name="Straight Connector 407">
                    <a:extLst>
                      <a:ext uri="{FF2B5EF4-FFF2-40B4-BE49-F238E27FC236}">
                        <a16:creationId xmlns:a16="http://schemas.microsoft.com/office/drawing/2014/main" id="{F20DC2A6-6549-44CD-A1C0-7428BC24537E}"/>
                      </a:ext>
                    </a:extLst>
                  </p:cNvPr>
                  <p:cNvCxnSpPr>
                    <a:cxnSpLocks/>
                  </p:cNvCxnSpPr>
                  <p:nvPr/>
                </p:nvCxnSpPr>
                <p:spPr bwMode="auto">
                  <a:xfrm flipV="1">
                    <a:off x="538609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F2F29884-5507-44FB-BCBC-0A0C3E9BCF9B}"/>
                      </a:ext>
                    </a:extLst>
                  </p:cNvPr>
                  <p:cNvCxnSpPr>
                    <a:cxnSpLocks/>
                  </p:cNvCxnSpPr>
                  <p:nvPr/>
                </p:nvCxnSpPr>
                <p:spPr bwMode="auto">
                  <a:xfrm flipV="1">
                    <a:off x="544968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235FCBCC-1232-4D4A-8B1F-221804D0499A}"/>
                      </a:ext>
                    </a:extLst>
                  </p:cNvPr>
                  <p:cNvCxnSpPr>
                    <a:cxnSpLocks/>
                  </p:cNvCxnSpPr>
                  <p:nvPr/>
                </p:nvCxnSpPr>
                <p:spPr bwMode="auto">
                  <a:xfrm flipV="1">
                    <a:off x="551327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827DFF3D-1E1A-4ADF-8234-ED4D1DE84CF2}"/>
                      </a:ext>
                    </a:extLst>
                  </p:cNvPr>
                  <p:cNvCxnSpPr>
                    <a:cxnSpLocks/>
                  </p:cNvCxnSpPr>
                  <p:nvPr/>
                </p:nvCxnSpPr>
                <p:spPr bwMode="auto">
                  <a:xfrm flipV="1">
                    <a:off x="557686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FDC39E1A-9389-489D-B608-F2B3C5B3BA80}"/>
                      </a:ext>
                    </a:extLst>
                  </p:cNvPr>
                  <p:cNvCxnSpPr>
                    <a:cxnSpLocks/>
                  </p:cNvCxnSpPr>
                  <p:nvPr/>
                </p:nvCxnSpPr>
                <p:spPr bwMode="auto">
                  <a:xfrm flipV="1">
                    <a:off x="5640450"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65E6E497-07EE-4CAD-99C4-5D96CF4499BA}"/>
                      </a:ext>
                    </a:extLst>
                  </p:cNvPr>
                  <p:cNvCxnSpPr>
                    <a:cxnSpLocks/>
                    <a:endCxn id="440" idx="5"/>
                  </p:cNvCxnSpPr>
                  <p:nvPr/>
                </p:nvCxnSpPr>
                <p:spPr bwMode="auto">
                  <a:xfrm flipV="1">
                    <a:off x="5691431" y="2325008"/>
                    <a:ext cx="48871" cy="29559"/>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4A7CA02A-36E4-4BBA-B8D2-A1454372B537}"/>
                      </a:ext>
                    </a:extLst>
                  </p:cNvPr>
                  <p:cNvCxnSpPr>
                    <a:cxnSpLocks/>
                    <a:endCxn id="442" idx="3"/>
                  </p:cNvCxnSpPr>
                  <p:nvPr/>
                </p:nvCxnSpPr>
                <p:spPr bwMode="auto">
                  <a:xfrm>
                    <a:off x="5699319" y="2408847"/>
                    <a:ext cx="38989" cy="28151"/>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1BA23B19-3CE1-4B0F-B8A8-867F7CF97126}"/>
                    </a:ext>
                  </a:extLst>
                </p:cNvPr>
                <p:cNvGrpSpPr/>
                <p:nvPr/>
              </p:nvGrpSpPr>
              <p:grpSpPr>
                <a:xfrm rot="10800000">
                  <a:off x="5277670" y="2326433"/>
                  <a:ext cx="360730" cy="162374"/>
                  <a:chOff x="5386092" y="2274624"/>
                  <a:chExt cx="360730" cy="162374"/>
                </a:xfrm>
              </p:grpSpPr>
              <p:cxnSp>
                <p:nvCxnSpPr>
                  <p:cNvPr id="401" name="Straight Connector 400">
                    <a:extLst>
                      <a:ext uri="{FF2B5EF4-FFF2-40B4-BE49-F238E27FC236}">
                        <a16:creationId xmlns:a16="http://schemas.microsoft.com/office/drawing/2014/main" id="{1293D83B-9154-4013-B055-9CA4E43CB320}"/>
                      </a:ext>
                    </a:extLst>
                  </p:cNvPr>
                  <p:cNvCxnSpPr>
                    <a:cxnSpLocks/>
                  </p:cNvCxnSpPr>
                  <p:nvPr/>
                </p:nvCxnSpPr>
                <p:spPr bwMode="auto">
                  <a:xfrm flipV="1">
                    <a:off x="538609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9E197293-5B77-4622-BA4B-D3642BF627B1}"/>
                      </a:ext>
                    </a:extLst>
                  </p:cNvPr>
                  <p:cNvCxnSpPr>
                    <a:cxnSpLocks/>
                  </p:cNvCxnSpPr>
                  <p:nvPr/>
                </p:nvCxnSpPr>
                <p:spPr bwMode="auto">
                  <a:xfrm flipV="1">
                    <a:off x="544968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6D3EAE57-2D6C-416B-806C-7229CE1E65C3}"/>
                      </a:ext>
                    </a:extLst>
                  </p:cNvPr>
                  <p:cNvCxnSpPr>
                    <a:cxnSpLocks/>
                  </p:cNvCxnSpPr>
                  <p:nvPr/>
                </p:nvCxnSpPr>
                <p:spPr bwMode="auto">
                  <a:xfrm flipV="1">
                    <a:off x="551327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FAC2CDD7-BB0B-4685-A63A-C9833040FC5D}"/>
                      </a:ext>
                    </a:extLst>
                  </p:cNvPr>
                  <p:cNvCxnSpPr>
                    <a:cxnSpLocks/>
                  </p:cNvCxnSpPr>
                  <p:nvPr/>
                </p:nvCxnSpPr>
                <p:spPr bwMode="auto">
                  <a:xfrm flipV="1">
                    <a:off x="5576862"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B18A8F62-0537-4CB9-B62E-7FC9F72EBC24}"/>
                      </a:ext>
                    </a:extLst>
                  </p:cNvPr>
                  <p:cNvCxnSpPr>
                    <a:cxnSpLocks/>
                  </p:cNvCxnSpPr>
                  <p:nvPr/>
                </p:nvCxnSpPr>
                <p:spPr bwMode="auto">
                  <a:xfrm flipV="1">
                    <a:off x="5640450" y="2274624"/>
                    <a:ext cx="0" cy="60912"/>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1B4668C7-9A3C-4BD0-83DB-F6908C1E9349}"/>
                      </a:ext>
                    </a:extLst>
                  </p:cNvPr>
                  <p:cNvCxnSpPr>
                    <a:cxnSpLocks/>
                    <a:endCxn id="458" idx="5"/>
                  </p:cNvCxnSpPr>
                  <p:nvPr/>
                </p:nvCxnSpPr>
                <p:spPr bwMode="auto">
                  <a:xfrm rot="10800000" flipH="1">
                    <a:off x="5699158" y="2320291"/>
                    <a:ext cx="47664" cy="34277"/>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60A346B1-8EBB-4E2C-99F1-FF364806D22A}"/>
                      </a:ext>
                    </a:extLst>
                  </p:cNvPr>
                  <p:cNvCxnSpPr>
                    <a:cxnSpLocks/>
                  </p:cNvCxnSpPr>
                  <p:nvPr/>
                </p:nvCxnSpPr>
                <p:spPr bwMode="auto">
                  <a:xfrm>
                    <a:off x="5699319" y="2408847"/>
                    <a:ext cx="38989" cy="28151"/>
                  </a:xfrm>
                  <a:prstGeom prst="line">
                    <a:avLst/>
                  </a:prstGeom>
                  <a:noFill/>
                  <a:ln w="28575" cap="flat" cmpd="sng" algn="ctr">
                    <a:solidFill>
                      <a:schemeClr val="accent6">
                        <a:lumMod val="60000"/>
                        <a:lumOff val="40000"/>
                      </a:schemeClr>
                    </a:solidFill>
                    <a:prstDash val="solid"/>
                    <a:round/>
                    <a:headEnd type="none" w="med" len="med"/>
                    <a:tailEnd type="none" w="med" len="med"/>
                  </a:ln>
                  <a:effectLst/>
                </p:spPr>
              </p:cxnSp>
            </p:grpSp>
          </p:grpSp>
        </p:grpSp>
      </p:grpSp>
      <p:sp>
        <p:nvSpPr>
          <p:cNvPr id="479" name="Oval 478">
            <a:extLst>
              <a:ext uri="{FF2B5EF4-FFF2-40B4-BE49-F238E27FC236}">
                <a16:creationId xmlns:a16="http://schemas.microsoft.com/office/drawing/2014/main" id="{53077E90-8304-413F-899C-B9442CAB0640}"/>
              </a:ext>
            </a:extLst>
          </p:cNvPr>
          <p:cNvSpPr/>
          <p:nvPr/>
        </p:nvSpPr>
        <p:spPr bwMode="auto">
          <a:xfrm rot="1272866">
            <a:off x="4842817" y="2917057"/>
            <a:ext cx="71367" cy="326254"/>
          </a:xfrm>
          <a:prstGeom prst="ellipse">
            <a:avLst/>
          </a:prstGeom>
          <a:solidFill>
            <a:schemeClr val="accent5">
              <a:lumMod val="75000"/>
            </a:schemeClr>
          </a:solidFill>
          <a:ln w="1270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Oval 266">
            <a:extLst>
              <a:ext uri="{FF2B5EF4-FFF2-40B4-BE49-F238E27FC236}">
                <a16:creationId xmlns:a16="http://schemas.microsoft.com/office/drawing/2014/main" id="{8A2C21EB-6601-4AF3-BFE5-FD7B5645D8ED}"/>
              </a:ext>
            </a:extLst>
          </p:cNvPr>
          <p:cNvSpPr/>
          <p:nvPr/>
        </p:nvSpPr>
        <p:spPr bwMode="auto">
          <a:xfrm rot="257856">
            <a:off x="4775643" y="2891265"/>
            <a:ext cx="71367" cy="326254"/>
          </a:xfrm>
          <a:prstGeom prst="ellipse">
            <a:avLst/>
          </a:prstGeom>
          <a:solidFill>
            <a:schemeClr val="accent5">
              <a:lumMod val="75000"/>
            </a:schemeClr>
          </a:solidFill>
          <a:ln w="1270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9" name="Oval 268">
            <a:extLst>
              <a:ext uri="{FF2B5EF4-FFF2-40B4-BE49-F238E27FC236}">
                <a16:creationId xmlns:a16="http://schemas.microsoft.com/office/drawing/2014/main" id="{F110A89C-3029-4234-A39D-FDDBC5963215}"/>
              </a:ext>
            </a:extLst>
          </p:cNvPr>
          <p:cNvSpPr/>
          <p:nvPr/>
        </p:nvSpPr>
        <p:spPr bwMode="auto">
          <a:xfrm rot="20053401">
            <a:off x="4701447" y="2896709"/>
            <a:ext cx="71367" cy="326254"/>
          </a:xfrm>
          <a:prstGeom prst="ellipse">
            <a:avLst/>
          </a:prstGeom>
          <a:solidFill>
            <a:schemeClr val="accent5">
              <a:lumMod val="75000"/>
            </a:schemeClr>
          </a:solidFill>
          <a:ln w="1270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Oval 269">
            <a:extLst>
              <a:ext uri="{FF2B5EF4-FFF2-40B4-BE49-F238E27FC236}">
                <a16:creationId xmlns:a16="http://schemas.microsoft.com/office/drawing/2014/main" id="{985B10AF-E24C-446A-815E-D2C4D313E921}"/>
              </a:ext>
            </a:extLst>
          </p:cNvPr>
          <p:cNvSpPr/>
          <p:nvPr/>
        </p:nvSpPr>
        <p:spPr bwMode="auto">
          <a:xfrm rot="680753">
            <a:off x="4822730" y="2887960"/>
            <a:ext cx="71367" cy="326254"/>
          </a:xfrm>
          <a:prstGeom prst="ellipse">
            <a:avLst/>
          </a:prstGeom>
          <a:solidFill>
            <a:schemeClr val="accent5">
              <a:lumMod val="75000"/>
            </a:schemeClr>
          </a:solidFill>
          <a:ln w="1270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1" name="Oval 270">
            <a:extLst>
              <a:ext uri="{FF2B5EF4-FFF2-40B4-BE49-F238E27FC236}">
                <a16:creationId xmlns:a16="http://schemas.microsoft.com/office/drawing/2014/main" id="{0DCEF5C8-C407-4D35-99A6-7EF5FF4322B6}"/>
              </a:ext>
            </a:extLst>
          </p:cNvPr>
          <p:cNvSpPr/>
          <p:nvPr/>
        </p:nvSpPr>
        <p:spPr bwMode="auto">
          <a:xfrm rot="20876793">
            <a:off x="4735912" y="2879815"/>
            <a:ext cx="71367" cy="326254"/>
          </a:xfrm>
          <a:prstGeom prst="ellipse">
            <a:avLst/>
          </a:prstGeom>
          <a:solidFill>
            <a:schemeClr val="accent5">
              <a:lumMod val="75000"/>
            </a:schemeClr>
          </a:solidFill>
          <a:ln w="1270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1" name="Group 90">
            <a:extLst>
              <a:ext uri="{FF2B5EF4-FFF2-40B4-BE49-F238E27FC236}">
                <a16:creationId xmlns:a16="http://schemas.microsoft.com/office/drawing/2014/main" id="{85136580-424F-4564-8087-6294FA895ACE}"/>
              </a:ext>
            </a:extLst>
          </p:cNvPr>
          <p:cNvGrpSpPr/>
          <p:nvPr/>
        </p:nvGrpSpPr>
        <p:grpSpPr>
          <a:xfrm>
            <a:off x="4623142" y="2875575"/>
            <a:ext cx="312309" cy="312309"/>
            <a:chOff x="6904729" y="4983644"/>
            <a:chExt cx="312309" cy="312309"/>
          </a:xfrm>
        </p:grpSpPr>
        <p:sp>
          <p:nvSpPr>
            <p:cNvPr id="92" name="Oval 91">
              <a:extLst>
                <a:ext uri="{FF2B5EF4-FFF2-40B4-BE49-F238E27FC236}">
                  <a16:creationId xmlns:a16="http://schemas.microsoft.com/office/drawing/2014/main" id="{ED476C5D-95A1-4322-8FDC-B405862FC2E2}"/>
                </a:ext>
              </a:extLst>
            </p:cNvPr>
            <p:cNvSpPr/>
            <p:nvPr/>
          </p:nvSpPr>
          <p:spPr bwMode="auto">
            <a:xfrm>
              <a:off x="6904729" y="4983644"/>
              <a:ext cx="312309" cy="312309"/>
            </a:xfrm>
            <a:prstGeom prst="ellipse">
              <a:avLst/>
            </a:prstGeom>
            <a:noFill/>
            <a:ln w="381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3" name="Straight Connector 92">
              <a:extLst>
                <a:ext uri="{FF2B5EF4-FFF2-40B4-BE49-F238E27FC236}">
                  <a16:creationId xmlns:a16="http://schemas.microsoft.com/office/drawing/2014/main" id="{D8671F9D-CD07-4937-BCFA-849C3CF88E16}"/>
                </a:ext>
              </a:extLst>
            </p:cNvPr>
            <p:cNvCxnSpPr>
              <a:stCxn id="92" idx="1"/>
              <a:endCxn id="92" idx="5"/>
            </p:cNvCxnSpPr>
            <p:nvPr/>
          </p:nvCxnSpPr>
          <p:spPr bwMode="auto">
            <a:xfrm>
              <a:off x="6950466" y="5029381"/>
              <a:ext cx="220835" cy="220835"/>
            </a:xfrm>
            <a:prstGeom prst="line">
              <a:avLst/>
            </a:prstGeom>
            <a:noFill/>
            <a:ln w="38100" cap="flat" cmpd="sng" algn="ctr">
              <a:solidFill>
                <a:schemeClr val="accent3"/>
              </a:solidFill>
              <a:prstDash val="solid"/>
              <a:round/>
              <a:headEnd type="none" w="med" len="med"/>
              <a:tailEnd type="none" w="med" len="med"/>
            </a:ln>
            <a:effectLst/>
          </p:spPr>
        </p:cxnSp>
      </p:grpSp>
      <p:sp>
        <p:nvSpPr>
          <p:cNvPr id="480" name="TextBox 479">
            <a:extLst>
              <a:ext uri="{FF2B5EF4-FFF2-40B4-BE49-F238E27FC236}">
                <a16:creationId xmlns:a16="http://schemas.microsoft.com/office/drawing/2014/main" id="{4B11C13E-69D1-4077-86A4-B8E0FB2317B6}"/>
              </a:ext>
            </a:extLst>
          </p:cNvPr>
          <p:cNvSpPr txBox="1"/>
          <p:nvPr/>
        </p:nvSpPr>
        <p:spPr bwMode="auto">
          <a:xfrm>
            <a:off x="2198217" y="2012388"/>
            <a:ext cx="15695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Entry Inhibitor</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Bulevirtide</a:t>
            </a:r>
          </a:p>
        </p:txBody>
      </p:sp>
      <p:sp>
        <p:nvSpPr>
          <p:cNvPr id="273" name="TextBox 272">
            <a:extLst>
              <a:ext uri="{FF2B5EF4-FFF2-40B4-BE49-F238E27FC236}">
                <a16:creationId xmlns:a16="http://schemas.microsoft.com/office/drawing/2014/main" id="{7FF7AFE3-8C8B-441F-BA3D-60331B5FF0C0}"/>
              </a:ext>
            </a:extLst>
          </p:cNvPr>
          <p:cNvSpPr txBox="1"/>
          <p:nvPr/>
        </p:nvSpPr>
        <p:spPr bwMode="auto">
          <a:xfrm>
            <a:off x="3816346" y="1843060"/>
            <a:ext cx="19312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Hepatitis Delta Virus</a:t>
            </a: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4" name="TextBox 273">
            <a:extLst>
              <a:ext uri="{FF2B5EF4-FFF2-40B4-BE49-F238E27FC236}">
                <a16:creationId xmlns:a16="http://schemas.microsoft.com/office/drawing/2014/main" id="{91620684-D469-4CEE-B388-966FA8D7482C}"/>
              </a:ext>
            </a:extLst>
          </p:cNvPr>
          <p:cNvSpPr txBox="1"/>
          <p:nvPr/>
        </p:nvSpPr>
        <p:spPr bwMode="auto">
          <a:xfrm>
            <a:off x="3879968" y="2635881"/>
            <a:ext cx="5782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NTCP</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5" name="TextBox 274">
            <a:extLst>
              <a:ext uri="{FF2B5EF4-FFF2-40B4-BE49-F238E27FC236}">
                <a16:creationId xmlns:a16="http://schemas.microsoft.com/office/drawing/2014/main" id="{37D47A79-AE2E-417A-BC24-802DA68E782D}"/>
              </a:ext>
            </a:extLst>
          </p:cNvPr>
          <p:cNvSpPr txBox="1"/>
          <p:nvPr/>
        </p:nvSpPr>
        <p:spPr bwMode="auto">
          <a:xfrm>
            <a:off x="1506277" y="5081369"/>
            <a:ext cx="208826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Immunomodulators</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PegIFN-</a:t>
            </a:r>
            <a:r>
              <a:rPr kumimoji="0" lang="el-GR"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λ</a:t>
            </a:r>
            <a:b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PegIFN-</a:t>
            </a:r>
            <a:r>
              <a:rPr kumimoji="0" lang="el-GR"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α</a:t>
            </a:r>
            <a:endPar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7" name="TextBox 276">
            <a:extLst>
              <a:ext uri="{FF2B5EF4-FFF2-40B4-BE49-F238E27FC236}">
                <a16:creationId xmlns:a16="http://schemas.microsoft.com/office/drawing/2014/main" id="{2ED9A595-4014-4CB9-902E-2803B38C1655}"/>
              </a:ext>
            </a:extLst>
          </p:cNvPr>
          <p:cNvSpPr txBox="1"/>
          <p:nvPr/>
        </p:nvSpPr>
        <p:spPr bwMode="auto">
          <a:xfrm>
            <a:off x="3698768" y="3559343"/>
            <a:ext cx="9636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Viral Entry</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8" name="TextBox 277">
            <a:extLst>
              <a:ext uri="{FF2B5EF4-FFF2-40B4-BE49-F238E27FC236}">
                <a16:creationId xmlns:a16="http://schemas.microsoft.com/office/drawing/2014/main" id="{98E13D87-5AB1-4366-957F-6AB2156D42E9}"/>
              </a:ext>
            </a:extLst>
          </p:cNvPr>
          <p:cNvSpPr txBox="1"/>
          <p:nvPr/>
        </p:nvSpPr>
        <p:spPr bwMode="auto">
          <a:xfrm>
            <a:off x="3824812" y="5733515"/>
            <a:ext cx="10391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Hepatocyte</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0" name="TextBox 279">
            <a:extLst>
              <a:ext uri="{FF2B5EF4-FFF2-40B4-BE49-F238E27FC236}">
                <a16:creationId xmlns:a16="http://schemas.microsoft.com/office/drawing/2014/main" id="{20554390-C066-4406-80FE-4EDA53DF1718}"/>
              </a:ext>
            </a:extLst>
          </p:cNvPr>
          <p:cNvSpPr txBox="1"/>
          <p:nvPr/>
        </p:nvSpPr>
        <p:spPr bwMode="auto">
          <a:xfrm>
            <a:off x="5289405" y="4085764"/>
            <a:ext cx="10193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Replication</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1" name="TextBox 280">
            <a:extLst>
              <a:ext uri="{FF2B5EF4-FFF2-40B4-BE49-F238E27FC236}">
                <a16:creationId xmlns:a16="http://schemas.microsoft.com/office/drawing/2014/main" id="{A1F56FBC-BD64-47D0-AB58-905C48209D02}"/>
              </a:ext>
            </a:extLst>
          </p:cNvPr>
          <p:cNvSpPr txBox="1"/>
          <p:nvPr/>
        </p:nvSpPr>
        <p:spPr bwMode="auto">
          <a:xfrm>
            <a:off x="5578179" y="4563602"/>
            <a:ext cx="8841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HDV RNA</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2" name="TextBox 281">
            <a:extLst>
              <a:ext uri="{FF2B5EF4-FFF2-40B4-BE49-F238E27FC236}">
                <a16:creationId xmlns:a16="http://schemas.microsoft.com/office/drawing/2014/main" id="{299E9161-684F-4B0C-8DDB-B0531A821340}"/>
              </a:ext>
            </a:extLst>
          </p:cNvPr>
          <p:cNvSpPr txBox="1"/>
          <p:nvPr/>
        </p:nvSpPr>
        <p:spPr bwMode="auto">
          <a:xfrm>
            <a:off x="5709551" y="5233882"/>
            <a:ext cx="741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S-HDAg</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3" name="TextBox 282">
            <a:extLst>
              <a:ext uri="{FF2B5EF4-FFF2-40B4-BE49-F238E27FC236}">
                <a16:creationId xmlns:a16="http://schemas.microsoft.com/office/drawing/2014/main" id="{E217DE34-206B-41D2-9C93-367DFA922C16}"/>
              </a:ext>
            </a:extLst>
          </p:cNvPr>
          <p:cNvSpPr txBox="1"/>
          <p:nvPr/>
        </p:nvSpPr>
        <p:spPr bwMode="auto">
          <a:xfrm>
            <a:off x="4411337" y="4563914"/>
            <a:ext cx="8841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HDV RNA</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4" name="TextBox 283">
            <a:extLst>
              <a:ext uri="{FF2B5EF4-FFF2-40B4-BE49-F238E27FC236}">
                <a16:creationId xmlns:a16="http://schemas.microsoft.com/office/drawing/2014/main" id="{0C99B51A-4DE2-4B7C-95BF-C12A29352381}"/>
              </a:ext>
            </a:extLst>
          </p:cNvPr>
          <p:cNvSpPr txBox="1"/>
          <p:nvPr/>
        </p:nvSpPr>
        <p:spPr bwMode="auto">
          <a:xfrm>
            <a:off x="3545627" y="4888891"/>
            <a:ext cx="13985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Transcription and Editing</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5" name="TextBox 284">
            <a:extLst>
              <a:ext uri="{FF2B5EF4-FFF2-40B4-BE49-F238E27FC236}">
                <a16:creationId xmlns:a16="http://schemas.microsoft.com/office/drawing/2014/main" id="{4266BD61-5264-4B15-B5A9-02561BF9548D}"/>
              </a:ext>
            </a:extLst>
          </p:cNvPr>
          <p:cNvSpPr txBox="1"/>
          <p:nvPr/>
        </p:nvSpPr>
        <p:spPr bwMode="auto">
          <a:xfrm>
            <a:off x="4740532" y="5249076"/>
            <a:ext cx="10113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Translation</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7" name="TextBox 286">
            <a:extLst>
              <a:ext uri="{FF2B5EF4-FFF2-40B4-BE49-F238E27FC236}">
                <a16:creationId xmlns:a16="http://schemas.microsoft.com/office/drawing/2014/main" id="{90B1295D-0C61-4B01-B5F0-0EB27D5E2700}"/>
              </a:ext>
            </a:extLst>
          </p:cNvPr>
          <p:cNvSpPr txBox="1"/>
          <p:nvPr/>
        </p:nvSpPr>
        <p:spPr bwMode="auto">
          <a:xfrm>
            <a:off x="4279990" y="5454273"/>
            <a:ext cx="777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Nucleus</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8" name="TextBox 287">
            <a:extLst>
              <a:ext uri="{FF2B5EF4-FFF2-40B4-BE49-F238E27FC236}">
                <a16:creationId xmlns:a16="http://schemas.microsoft.com/office/drawing/2014/main" id="{FF01B9FE-4C6F-4CF5-AEB7-AD6B2DB2275D}"/>
              </a:ext>
            </a:extLst>
          </p:cNvPr>
          <p:cNvSpPr txBox="1"/>
          <p:nvPr/>
        </p:nvSpPr>
        <p:spPr bwMode="auto">
          <a:xfrm>
            <a:off x="4951328" y="5649094"/>
            <a:ext cx="16841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Farnesyl-transferase</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9" name="TextBox 288">
            <a:extLst>
              <a:ext uri="{FF2B5EF4-FFF2-40B4-BE49-F238E27FC236}">
                <a16:creationId xmlns:a16="http://schemas.microsoft.com/office/drawing/2014/main" id="{54BADD3B-013C-4184-B198-8F728F2C5967}"/>
              </a:ext>
            </a:extLst>
          </p:cNvPr>
          <p:cNvSpPr txBox="1"/>
          <p:nvPr/>
        </p:nvSpPr>
        <p:spPr bwMode="auto">
          <a:xfrm>
            <a:off x="6329601" y="5328335"/>
            <a:ext cx="7414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L-HDAg</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1" name="TextBox 290">
            <a:extLst>
              <a:ext uri="{FF2B5EF4-FFF2-40B4-BE49-F238E27FC236}">
                <a16:creationId xmlns:a16="http://schemas.microsoft.com/office/drawing/2014/main" id="{845933E2-8C15-467D-B394-C20B656982D6}"/>
              </a:ext>
            </a:extLst>
          </p:cNvPr>
          <p:cNvSpPr txBox="1"/>
          <p:nvPr/>
        </p:nvSpPr>
        <p:spPr bwMode="auto">
          <a:xfrm>
            <a:off x="6833383" y="5643706"/>
            <a:ext cx="10417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Prenylation</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3" name="TextBox 292">
            <a:extLst>
              <a:ext uri="{FF2B5EF4-FFF2-40B4-BE49-F238E27FC236}">
                <a16:creationId xmlns:a16="http://schemas.microsoft.com/office/drawing/2014/main" id="{44D6CF9E-B45C-4120-BE3D-FDA7089272C4}"/>
              </a:ext>
            </a:extLst>
          </p:cNvPr>
          <p:cNvSpPr txBox="1"/>
          <p:nvPr/>
        </p:nvSpPr>
        <p:spPr bwMode="auto">
          <a:xfrm>
            <a:off x="7138755" y="4406564"/>
            <a:ext cx="9882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Prenylated</a:t>
            </a:r>
            <a:b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L-HDAg</a:t>
            </a:r>
          </a:p>
        </p:txBody>
      </p:sp>
      <p:sp>
        <p:nvSpPr>
          <p:cNvPr id="295" name="TextBox 294">
            <a:extLst>
              <a:ext uri="{FF2B5EF4-FFF2-40B4-BE49-F238E27FC236}">
                <a16:creationId xmlns:a16="http://schemas.microsoft.com/office/drawing/2014/main" id="{4B0B8998-6226-4C36-A6A8-D8AB321CCCED}"/>
              </a:ext>
            </a:extLst>
          </p:cNvPr>
          <p:cNvSpPr txBox="1"/>
          <p:nvPr/>
        </p:nvSpPr>
        <p:spPr bwMode="auto">
          <a:xfrm>
            <a:off x="7325282" y="3379117"/>
            <a:ext cx="11796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Release of New Virions</a:t>
            </a:r>
          </a:p>
        </p:txBody>
      </p:sp>
      <p:sp>
        <p:nvSpPr>
          <p:cNvPr id="296" name="TextBox 295">
            <a:extLst>
              <a:ext uri="{FF2B5EF4-FFF2-40B4-BE49-F238E27FC236}">
                <a16:creationId xmlns:a16="http://schemas.microsoft.com/office/drawing/2014/main" id="{04BF2956-4176-4722-B161-8EB060B3F775}"/>
              </a:ext>
            </a:extLst>
          </p:cNvPr>
          <p:cNvSpPr txBox="1"/>
          <p:nvPr/>
        </p:nvSpPr>
        <p:spPr bwMode="auto">
          <a:xfrm>
            <a:off x="7900685" y="1602083"/>
            <a:ext cx="205221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Inhibitors of HBsAg Release (NAPs)</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REP-2139</a:t>
            </a:r>
            <a:b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REP-2165</a:t>
            </a:r>
          </a:p>
        </p:txBody>
      </p:sp>
      <p:sp>
        <p:nvSpPr>
          <p:cNvPr id="297" name="TextBox 296">
            <a:extLst>
              <a:ext uri="{FF2B5EF4-FFF2-40B4-BE49-F238E27FC236}">
                <a16:creationId xmlns:a16="http://schemas.microsoft.com/office/drawing/2014/main" id="{5E32316A-527B-4E96-AB52-E3EC657FF3FB}"/>
              </a:ext>
            </a:extLst>
          </p:cNvPr>
          <p:cNvSpPr txBox="1"/>
          <p:nvPr/>
        </p:nvSpPr>
        <p:spPr bwMode="auto">
          <a:xfrm>
            <a:off x="8123495" y="5257359"/>
            <a:ext cx="205221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Prenylation Inhibitor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1" u="none" strike="noStrike" kern="1200" cap="none" spc="0" normalizeH="0" baseline="0" noProof="0" dirty="0">
                <a:ln>
                  <a:noFill/>
                </a:ln>
                <a:solidFill>
                  <a:srgbClr val="4D5156"/>
                </a:solidFill>
                <a:effectLst/>
                <a:uLnTx/>
                <a:uFillTx/>
                <a:latin typeface="Arial" panose="020B0604020202020204" pitchFamily="34" charset="0"/>
                <a:ea typeface="+mn-ea"/>
                <a:cs typeface="Arial" panose="020B0604020202020204" pitchFamily="34" charset="0"/>
              </a:rPr>
              <a:t>Lonafarnib</a:t>
            </a:r>
            <a:endPar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4610C668-146F-482D-8D6A-E97E1FFDA2B6}"/>
              </a:ext>
            </a:extLst>
          </p:cNvPr>
          <p:cNvSpPr/>
          <p:nvPr/>
        </p:nvSpPr>
        <p:spPr bwMode="auto">
          <a:xfrm>
            <a:off x="7951025" y="1602083"/>
            <a:ext cx="2001877" cy="1199175"/>
          </a:xfrm>
          <a:prstGeom prst="rect">
            <a:avLst/>
          </a:prstGeom>
          <a:noFill/>
          <a:ln w="28575">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8" name="Straight Connector 57">
            <a:extLst>
              <a:ext uri="{FF2B5EF4-FFF2-40B4-BE49-F238E27FC236}">
                <a16:creationId xmlns:a16="http://schemas.microsoft.com/office/drawing/2014/main" id="{02A3E885-5514-49C4-9068-42B66B4EFF49}"/>
              </a:ext>
            </a:extLst>
          </p:cNvPr>
          <p:cNvCxnSpPr>
            <a:cxnSpLocks/>
            <a:stCxn id="95" idx="7"/>
            <a:endCxn id="7" idx="1"/>
          </p:cNvCxnSpPr>
          <p:nvPr/>
        </p:nvCxnSpPr>
        <p:spPr bwMode="auto">
          <a:xfrm flipV="1">
            <a:off x="7202681" y="2201671"/>
            <a:ext cx="748344" cy="911554"/>
          </a:xfrm>
          <a:prstGeom prst="line">
            <a:avLst/>
          </a:prstGeom>
          <a:noFill/>
          <a:ln w="28575" cap="flat" cmpd="sng" algn="ctr">
            <a:solidFill>
              <a:srgbClr val="E1471D"/>
            </a:solidFill>
            <a:prstDash val="solid"/>
            <a:round/>
            <a:headEnd type="none" w="med" len="med"/>
            <a:tailEnd type="none" w="med" len="med"/>
          </a:ln>
          <a:effectLst/>
        </p:spPr>
      </p:cxnSp>
      <p:sp>
        <p:nvSpPr>
          <p:cNvPr id="299" name="Rectangle 298">
            <a:extLst>
              <a:ext uri="{FF2B5EF4-FFF2-40B4-BE49-F238E27FC236}">
                <a16:creationId xmlns:a16="http://schemas.microsoft.com/office/drawing/2014/main" id="{A15A5875-56A6-4B0E-99F5-ADB1964D4324}"/>
              </a:ext>
            </a:extLst>
          </p:cNvPr>
          <p:cNvSpPr/>
          <p:nvPr/>
        </p:nvSpPr>
        <p:spPr bwMode="auto">
          <a:xfrm>
            <a:off x="8267085" y="5239971"/>
            <a:ext cx="1762104" cy="914511"/>
          </a:xfrm>
          <a:prstGeom prst="rect">
            <a:avLst/>
          </a:prstGeom>
          <a:noFill/>
          <a:ln w="28575">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00" name="Straight Connector 299">
            <a:extLst>
              <a:ext uri="{FF2B5EF4-FFF2-40B4-BE49-F238E27FC236}">
                <a16:creationId xmlns:a16="http://schemas.microsoft.com/office/drawing/2014/main" id="{4F63386A-4356-479B-B94E-2B122E3C46A8}"/>
              </a:ext>
            </a:extLst>
          </p:cNvPr>
          <p:cNvCxnSpPr>
            <a:cxnSpLocks/>
            <a:stCxn id="87" idx="6"/>
            <a:endCxn id="299" idx="1"/>
          </p:cNvCxnSpPr>
          <p:nvPr/>
        </p:nvCxnSpPr>
        <p:spPr bwMode="auto">
          <a:xfrm>
            <a:off x="7217038" y="5229250"/>
            <a:ext cx="1050047" cy="467977"/>
          </a:xfrm>
          <a:prstGeom prst="line">
            <a:avLst/>
          </a:prstGeom>
          <a:noFill/>
          <a:ln w="28575" cap="flat" cmpd="sng" algn="ctr">
            <a:solidFill>
              <a:srgbClr val="E1471D"/>
            </a:solidFill>
            <a:prstDash val="solid"/>
            <a:round/>
            <a:headEnd type="none" w="med" len="med"/>
            <a:tailEnd type="none" w="med" len="med"/>
          </a:ln>
          <a:effectLst/>
        </p:spPr>
      </p:cxnSp>
      <p:sp>
        <p:nvSpPr>
          <p:cNvPr id="301" name="Rectangle 300">
            <a:extLst>
              <a:ext uri="{FF2B5EF4-FFF2-40B4-BE49-F238E27FC236}">
                <a16:creationId xmlns:a16="http://schemas.microsoft.com/office/drawing/2014/main" id="{76F3E842-1C51-40E6-9520-E63446C01F70}"/>
              </a:ext>
            </a:extLst>
          </p:cNvPr>
          <p:cNvSpPr/>
          <p:nvPr/>
        </p:nvSpPr>
        <p:spPr bwMode="auto">
          <a:xfrm>
            <a:off x="1537360" y="5096438"/>
            <a:ext cx="2052217" cy="908262"/>
          </a:xfrm>
          <a:prstGeom prst="rect">
            <a:avLst/>
          </a:prstGeom>
          <a:noFill/>
          <a:ln w="28575">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2" name="Rectangle 301">
            <a:extLst>
              <a:ext uri="{FF2B5EF4-FFF2-40B4-BE49-F238E27FC236}">
                <a16:creationId xmlns:a16="http://schemas.microsoft.com/office/drawing/2014/main" id="{A45EB633-BE9A-43BA-8F33-1FA762D1A170}"/>
              </a:ext>
            </a:extLst>
          </p:cNvPr>
          <p:cNvSpPr/>
          <p:nvPr/>
        </p:nvSpPr>
        <p:spPr bwMode="auto">
          <a:xfrm>
            <a:off x="2125004" y="2043292"/>
            <a:ext cx="1726037" cy="622337"/>
          </a:xfrm>
          <a:prstGeom prst="rect">
            <a:avLst/>
          </a:prstGeom>
          <a:noFill/>
          <a:ln w="28575">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03" name="Straight Connector 302">
            <a:extLst>
              <a:ext uri="{FF2B5EF4-FFF2-40B4-BE49-F238E27FC236}">
                <a16:creationId xmlns:a16="http://schemas.microsoft.com/office/drawing/2014/main" id="{83859D91-F8B3-4144-8258-92AB0B561BBF}"/>
              </a:ext>
            </a:extLst>
          </p:cNvPr>
          <p:cNvCxnSpPr>
            <a:cxnSpLocks/>
            <a:endCxn id="92" idx="1"/>
          </p:cNvCxnSpPr>
          <p:nvPr/>
        </p:nvCxnSpPr>
        <p:spPr bwMode="auto">
          <a:xfrm>
            <a:off x="3838706" y="2336986"/>
            <a:ext cx="830173" cy="584326"/>
          </a:xfrm>
          <a:prstGeom prst="line">
            <a:avLst/>
          </a:prstGeom>
          <a:noFill/>
          <a:ln w="28575" cap="flat" cmpd="sng" algn="ctr">
            <a:solidFill>
              <a:srgbClr val="E1471D"/>
            </a:solidFill>
            <a:prstDash val="solid"/>
            <a:round/>
            <a:headEnd type="none" w="med" len="med"/>
            <a:tailEnd type="none" w="med" len="med"/>
          </a:ln>
          <a:effectLst/>
        </p:spPr>
      </p:cxnSp>
    </p:spTree>
    <p:extLst>
      <p:ext uri="{BB962C8B-B14F-4D97-AF65-F5344CB8AC3E}">
        <p14:creationId xmlns:p14="http://schemas.microsoft.com/office/powerpoint/2010/main" val="1737954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B814FE-CE60-4EB5-FF1B-1424A769D3FC}"/>
              </a:ext>
            </a:extLst>
          </p:cNvPr>
          <p:cNvSpPr>
            <a:spLocks noGrp="1"/>
          </p:cNvSpPr>
          <p:nvPr>
            <p:ph type="title"/>
          </p:nvPr>
        </p:nvSpPr>
        <p:spPr/>
        <p:txBody>
          <a:bodyPr/>
          <a:lstStyle/>
          <a:p>
            <a:r>
              <a:rPr lang="en-US" dirty="0"/>
              <a:t>Bulevirtide Monotherapy in HDV: Efficacy</a:t>
            </a:r>
          </a:p>
        </p:txBody>
      </p:sp>
      <p:sp>
        <p:nvSpPr>
          <p:cNvPr id="3" name="Content Placeholder 2">
            <a:extLst>
              <a:ext uri="{FF2B5EF4-FFF2-40B4-BE49-F238E27FC236}">
                <a16:creationId xmlns:a16="http://schemas.microsoft.com/office/drawing/2014/main" id="{73592F60-85AB-AC63-D58F-91CB6EC4481C}"/>
              </a:ext>
            </a:extLst>
          </p:cNvPr>
          <p:cNvSpPr>
            <a:spLocks noGrp="1"/>
          </p:cNvSpPr>
          <p:nvPr>
            <p:ph sz="half" idx="1"/>
          </p:nvPr>
        </p:nvSpPr>
        <p:spPr/>
        <p:txBody>
          <a:bodyPr/>
          <a:lstStyle/>
          <a:p>
            <a:r>
              <a:rPr lang="en-US" sz="2400" dirty="0">
                <a:latin typeface="+mj-lt"/>
              </a:rPr>
              <a:t>Pooled analysis of 2 phase II and </a:t>
            </a:r>
            <a:br>
              <a:rPr lang="en-US" sz="2400" dirty="0">
                <a:latin typeface="+mj-lt"/>
              </a:rPr>
            </a:br>
            <a:r>
              <a:rPr lang="en-US" sz="2400" dirty="0">
                <a:latin typeface="+mj-lt"/>
              </a:rPr>
              <a:t>1 phase III, randomized, open-label trials</a:t>
            </a:r>
          </a:p>
          <a:p>
            <a:pPr lvl="1"/>
            <a:r>
              <a:rPr lang="en-US" sz="2200" dirty="0">
                <a:latin typeface="+mj-lt"/>
              </a:rPr>
              <a:t>4 comparator groups: BLV 2 mg, </a:t>
            </a:r>
            <a:br>
              <a:rPr lang="en-US" sz="2200" dirty="0">
                <a:latin typeface="+mj-lt"/>
              </a:rPr>
            </a:br>
            <a:r>
              <a:rPr lang="en-US" sz="2200" dirty="0">
                <a:latin typeface="+mj-lt"/>
              </a:rPr>
              <a:t>BLV 10 mg, pegIFN-α, and control (placebo)</a:t>
            </a:r>
          </a:p>
          <a:p>
            <a:r>
              <a:rPr lang="en-US" sz="2400" dirty="0">
                <a:latin typeface="+mj-lt"/>
              </a:rPr>
              <a:t>Primary outcome: combined response at 24 wk </a:t>
            </a:r>
          </a:p>
          <a:p>
            <a:pPr lvl="1"/>
            <a:r>
              <a:rPr lang="en-US" sz="2200" dirty="0">
                <a:latin typeface="+mj-lt"/>
              </a:rPr>
              <a:t>ALT normalization and </a:t>
            </a:r>
            <a:r>
              <a:rPr lang="en-US" sz="2200" dirty="0">
                <a:effectLst/>
                <a:latin typeface="+mj-lt"/>
                <a:ea typeface="Times New Roman" panose="02020603050405020304" pitchFamily="18" charset="0"/>
                <a:cs typeface="Times New Roman" panose="02020603050405020304" pitchFamily="18" charset="0"/>
              </a:rPr>
              <a:t>virologic </a:t>
            </a:r>
            <a:r>
              <a:rPr lang="en-US" sz="2200" dirty="0">
                <a:latin typeface="+mj-lt"/>
              </a:rPr>
              <a:t> response (ie, </a:t>
            </a:r>
            <a:r>
              <a:rPr lang="en-US" sz="2200" dirty="0">
                <a:effectLst/>
                <a:latin typeface="+mj-lt"/>
                <a:ea typeface="Times New Roman" panose="02020603050405020304" pitchFamily="18" charset="0"/>
                <a:cs typeface="Times New Roman" panose="02020603050405020304" pitchFamily="18" charset="0"/>
              </a:rPr>
              <a:t>undetectable HDV RNA or a decrease in </a:t>
            </a:r>
            <a:r>
              <a:rPr lang="en-US" sz="2200" dirty="0">
                <a:effectLst/>
                <a:latin typeface="+mj-lt"/>
                <a:ea typeface="Times New Roman" panose="02020603050405020304" pitchFamily="18" charset="0"/>
              </a:rPr>
              <a:t>≥</a:t>
            </a:r>
            <a:r>
              <a:rPr lang="en-US" sz="2200" dirty="0">
                <a:effectLst/>
                <a:latin typeface="+mj-lt"/>
                <a:ea typeface="Times New Roman" panose="02020603050405020304" pitchFamily="18" charset="0"/>
                <a:cs typeface="Times New Roman" panose="02020603050405020304" pitchFamily="18" charset="0"/>
              </a:rPr>
              <a:t>2 log</a:t>
            </a:r>
            <a:r>
              <a:rPr lang="en-US" sz="2200" baseline="-25000" dirty="0">
                <a:effectLst/>
                <a:latin typeface="+mj-lt"/>
                <a:ea typeface="Times New Roman" panose="02020603050405020304" pitchFamily="18" charset="0"/>
                <a:cs typeface="Times New Roman" panose="02020603050405020304" pitchFamily="18" charset="0"/>
              </a:rPr>
              <a:t>10</a:t>
            </a:r>
            <a:r>
              <a:rPr lang="en-US" sz="2200" dirty="0">
                <a:effectLst/>
                <a:latin typeface="+mj-lt"/>
                <a:ea typeface="Times New Roman" panose="02020603050405020304" pitchFamily="18" charset="0"/>
                <a:cs typeface="Times New Roman" panose="02020603050405020304" pitchFamily="18" charset="0"/>
              </a:rPr>
              <a:t> IU/mL from baseline)</a:t>
            </a:r>
            <a:endParaRPr lang="en-US" sz="2200" dirty="0">
              <a:latin typeface="+mj-lt"/>
            </a:endParaRPr>
          </a:p>
        </p:txBody>
      </p:sp>
      <p:graphicFrame>
        <p:nvGraphicFramePr>
          <p:cNvPr id="7" name="Content Placeholder 8">
            <a:extLst>
              <a:ext uri="{FF2B5EF4-FFF2-40B4-BE49-F238E27FC236}">
                <a16:creationId xmlns:a16="http://schemas.microsoft.com/office/drawing/2014/main" id="{C538B5CB-FC64-19F2-B57A-17D4541A8392}"/>
              </a:ext>
            </a:extLst>
          </p:cNvPr>
          <p:cNvGraphicFramePr>
            <a:graphicFrameLocks/>
          </p:cNvGraphicFramePr>
          <p:nvPr/>
        </p:nvGraphicFramePr>
        <p:xfrm>
          <a:off x="6032816" y="1799022"/>
          <a:ext cx="5449388" cy="4464925"/>
        </p:xfrm>
        <a:graphic>
          <a:graphicData uri="http://schemas.openxmlformats.org/drawingml/2006/chart">
            <c:chart xmlns:c="http://schemas.openxmlformats.org/drawingml/2006/chart" xmlns:r="http://schemas.openxmlformats.org/officeDocument/2006/relationships" r:id="rId3"/>
          </a:graphicData>
        </a:graphic>
      </p:graphicFrame>
      <p:sp>
        <p:nvSpPr>
          <p:cNvPr id="8" name="Content Placeholder 2">
            <a:extLst>
              <a:ext uri="{FF2B5EF4-FFF2-40B4-BE49-F238E27FC236}">
                <a16:creationId xmlns:a16="http://schemas.microsoft.com/office/drawing/2014/main" id="{5BA5588A-D380-5040-B773-0F19A8F4BE9C}"/>
              </a:ext>
            </a:extLst>
          </p:cNvPr>
          <p:cNvSpPr txBox="1">
            <a:spLocks/>
          </p:cNvSpPr>
          <p:nvPr/>
        </p:nvSpPr>
        <p:spPr>
          <a:xfrm>
            <a:off x="7083844" y="1756689"/>
            <a:ext cx="3567150" cy="297751"/>
          </a:xfrm>
          <a:prstGeom prst="rect">
            <a:avLst/>
          </a:prstGeom>
        </p:spPr>
        <p:txBody>
          <a:bodyPr lIns="0" tIns="0" rIns="0" bIns="0">
            <a:noAutofit/>
          </a:bodyPr>
          <a:lstStyle>
            <a:lvl1pPr marL="176213" indent="-176213" algn="l" defTabSz="914400" rtl="0" eaLnBrk="1" latinLnBrk="0" hangingPunct="1">
              <a:lnSpc>
                <a:spcPct val="110000"/>
              </a:lnSpc>
              <a:spcBef>
                <a:spcPts val="0"/>
              </a:spcBef>
              <a:spcAft>
                <a:spcPts val="600"/>
              </a:spcAft>
              <a:buClr>
                <a:schemeClr val="accent2"/>
              </a:buClr>
              <a:buSzPct val="100000"/>
              <a:buFont typeface="Arial" panose="020B0604020202020204" pitchFamily="34" charset="0"/>
              <a:buChar char="•"/>
              <a:defRPr sz="2000" kern="1200">
                <a:solidFill>
                  <a:schemeClr val="tx1"/>
                </a:solidFill>
                <a:latin typeface="+mn-lt"/>
                <a:ea typeface="+mn-ea"/>
                <a:cs typeface="+mn-cs"/>
              </a:defRPr>
            </a:lvl1pPr>
            <a:lvl2pPr marL="692150" indent="-234950" algn="l" defTabSz="914400" rtl="0" eaLnBrk="1" latinLnBrk="0" hangingPunct="1">
              <a:lnSpc>
                <a:spcPct val="110000"/>
              </a:lnSpc>
              <a:spcBef>
                <a:spcPts val="0"/>
              </a:spcBef>
              <a:spcAft>
                <a:spcPts val="600"/>
              </a:spcAft>
              <a:buClr>
                <a:schemeClr val="accent2"/>
              </a:buClr>
              <a:buFont typeface="Arial" panose="020B0604020202020204" pitchFamily="34" charset="0"/>
              <a:buChar char="–"/>
              <a:defRPr sz="1800" kern="1200">
                <a:solidFill>
                  <a:schemeClr val="tx1"/>
                </a:solidFill>
                <a:latin typeface="+mn-lt"/>
                <a:ea typeface="+mn-ea"/>
                <a:cs typeface="+mn-cs"/>
              </a:defRPr>
            </a:lvl2pPr>
            <a:lvl3pPr marL="1090613" indent="-176213" algn="l" defTabSz="914400" rtl="0" eaLnBrk="1" latinLnBrk="0" hangingPunct="1">
              <a:lnSpc>
                <a:spcPct val="110000"/>
              </a:lnSpc>
              <a:spcBef>
                <a:spcPts val="0"/>
              </a:spcBef>
              <a:spcAft>
                <a:spcPts val="600"/>
              </a:spcAft>
              <a:buClr>
                <a:schemeClr val="accent2"/>
              </a:buClr>
              <a:buFont typeface="Arial" panose="020B0604020202020204" pitchFamily="34" charset="0"/>
              <a:buChar char="•"/>
              <a:defRPr sz="1600" kern="1200">
                <a:solidFill>
                  <a:schemeClr val="tx1"/>
                </a:solidFill>
                <a:latin typeface="+mn-lt"/>
                <a:ea typeface="+mn-ea"/>
                <a:cs typeface="+mn-cs"/>
              </a:defRPr>
            </a:lvl3pPr>
            <a:lvl4pPr marL="1547813" indent="-176213" algn="l" defTabSz="914400" rtl="0" eaLnBrk="1" latinLnBrk="0" hangingPunct="1">
              <a:lnSpc>
                <a:spcPct val="110000"/>
              </a:lnSpc>
              <a:spcBef>
                <a:spcPts val="0"/>
              </a:spcBef>
              <a:spcAft>
                <a:spcPts val="600"/>
              </a:spcAft>
              <a:buClr>
                <a:schemeClr val="accent2"/>
              </a:buClr>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0"/>
              </a:spcBef>
              <a:spcAft>
                <a:spcPts val="600"/>
              </a:spcAft>
              <a:buClr>
                <a:schemeClr val="accent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300"/>
              </a:spcAft>
              <a:buClr>
                <a:srgbClr val="DFCB40"/>
              </a:buClr>
              <a:buSzPct val="100000"/>
              <a:buFont typeface="Arial" panose="020B0604020202020204" pitchFamily="34" charset="0"/>
              <a:buNone/>
              <a:tabLst/>
              <a:defRPr/>
            </a:pPr>
            <a:r>
              <a:rPr kumimoji="0" lang="en-GB" sz="1600" b="1" i="0" u="none" strike="noStrike" kern="1200" cap="none" spc="0" normalizeH="0" baseline="0" noProof="0" dirty="0">
                <a:ln>
                  <a:noFill/>
                </a:ln>
                <a:solidFill>
                  <a:prstClr val="black"/>
                </a:solidFill>
                <a:effectLst/>
                <a:uLnTx/>
                <a:uFillTx/>
                <a:latin typeface="Calibri"/>
                <a:ea typeface="+mn-ea"/>
                <a:cs typeface="+mn-cs"/>
              </a:rPr>
              <a:t>Integrated Efficacy at Wk 24</a:t>
            </a:r>
          </a:p>
        </p:txBody>
      </p:sp>
      <p:sp>
        <p:nvSpPr>
          <p:cNvPr id="5" name="Footer Placeholder 3">
            <a:extLst>
              <a:ext uri="{FF2B5EF4-FFF2-40B4-BE49-F238E27FC236}">
                <a16:creationId xmlns:a16="http://schemas.microsoft.com/office/drawing/2014/main" id="{A29F1E0A-0FC0-1D80-46BC-E3EFA020E906}"/>
              </a:ext>
            </a:extLst>
          </p:cNvPr>
          <p:cNvSpPr txBox="1">
            <a:spLocks/>
          </p:cNvSpPr>
          <p:nvPr/>
        </p:nvSpPr>
        <p:spPr>
          <a:xfrm>
            <a:off x="387715" y="6382837"/>
            <a:ext cx="10604886" cy="29576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Lampertico. EASL 2022. #SAT351. </a:t>
            </a:r>
          </a:p>
        </p:txBody>
      </p:sp>
    </p:spTree>
    <p:extLst>
      <p:ext uri="{BB962C8B-B14F-4D97-AF65-F5344CB8AC3E}">
        <p14:creationId xmlns:p14="http://schemas.microsoft.com/office/powerpoint/2010/main" val="2893580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B814FE-CE60-4EB5-FF1B-1424A769D3FC}"/>
              </a:ext>
            </a:extLst>
          </p:cNvPr>
          <p:cNvSpPr>
            <a:spLocks noGrp="1"/>
          </p:cNvSpPr>
          <p:nvPr>
            <p:ph type="title"/>
          </p:nvPr>
        </p:nvSpPr>
        <p:spPr/>
        <p:txBody>
          <a:bodyPr/>
          <a:lstStyle/>
          <a:p>
            <a:r>
              <a:rPr lang="en-US" dirty="0"/>
              <a:t>Bulevirtide Monotherapy in HDV: </a:t>
            </a:r>
            <a:br>
              <a:rPr lang="en-US" dirty="0"/>
            </a:br>
            <a:r>
              <a:rPr lang="en-US" dirty="0"/>
              <a:t>Combined Response in Patients Receiving Low Dose</a:t>
            </a:r>
          </a:p>
        </p:txBody>
      </p:sp>
      <p:sp>
        <p:nvSpPr>
          <p:cNvPr id="105" name="Footer Placeholder 3">
            <a:extLst>
              <a:ext uri="{FF2B5EF4-FFF2-40B4-BE49-F238E27FC236}">
                <a16:creationId xmlns:a16="http://schemas.microsoft.com/office/drawing/2014/main" id="{48063171-4F07-50C1-8EF8-E78DA2371692}"/>
              </a:ext>
            </a:extLst>
          </p:cNvPr>
          <p:cNvSpPr txBox="1">
            <a:spLocks/>
          </p:cNvSpPr>
          <p:nvPr/>
        </p:nvSpPr>
        <p:spPr>
          <a:xfrm>
            <a:off x="387715" y="6382512"/>
            <a:ext cx="10604886" cy="29576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Lampertico. EASL 2022. Abstr SAT351. </a:t>
            </a:r>
          </a:p>
        </p:txBody>
      </p:sp>
      <p:sp>
        <p:nvSpPr>
          <p:cNvPr id="2" name="TextBox 1">
            <a:extLst>
              <a:ext uri="{FF2B5EF4-FFF2-40B4-BE49-F238E27FC236}">
                <a16:creationId xmlns:a16="http://schemas.microsoft.com/office/drawing/2014/main" id="{A6E3F771-111A-CDEB-9CFD-AB0996B93C53}"/>
              </a:ext>
            </a:extLst>
          </p:cNvPr>
          <p:cNvSpPr txBox="1"/>
          <p:nvPr/>
        </p:nvSpPr>
        <p:spPr bwMode="auto">
          <a:xfrm rot="16200000">
            <a:off x="809571" y="3141784"/>
            <a:ext cx="2070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 (95% Cl)</a:t>
            </a:r>
          </a:p>
        </p:txBody>
      </p:sp>
      <p:grpSp>
        <p:nvGrpSpPr>
          <p:cNvPr id="5" name="Group 4">
            <a:extLst>
              <a:ext uri="{FF2B5EF4-FFF2-40B4-BE49-F238E27FC236}">
                <a16:creationId xmlns:a16="http://schemas.microsoft.com/office/drawing/2014/main" id="{FF9D743E-F965-FF9D-BB0A-80B56869DEF1}"/>
              </a:ext>
            </a:extLst>
          </p:cNvPr>
          <p:cNvGrpSpPr/>
          <p:nvPr/>
        </p:nvGrpSpPr>
        <p:grpSpPr>
          <a:xfrm>
            <a:off x="2318483" y="1801717"/>
            <a:ext cx="70093" cy="3121975"/>
            <a:chOff x="2318483" y="1801717"/>
            <a:chExt cx="70093" cy="3121975"/>
          </a:xfrm>
        </p:grpSpPr>
        <p:cxnSp>
          <p:nvCxnSpPr>
            <p:cNvPr id="6" name="Straight Connector 5">
              <a:extLst>
                <a:ext uri="{FF2B5EF4-FFF2-40B4-BE49-F238E27FC236}">
                  <a16:creationId xmlns:a16="http://schemas.microsoft.com/office/drawing/2014/main" id="{EFD8D7C9-3466-421A-F613-C245CDED4530}"/>
                </a:ext>
              </a:extLst>
            </p:cNvPr>
            <p:cNvCxnSpPr>
              <a:cxnSpLocks/>
            </p:cNvCxnSpPr>
            <p:nvPr/>
          </p:nvCxnSpPr>
          <p:spPr bwMode="auto">
            <a:xfrm>
              <a:off x="2318483" y="4923692"/>
              <a:ext cx="70093"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555CFA5E-9CE8-B656-94D1-28B199F1F026}"/>
                </a:ext>
              </a:extLst>
            </p:cNvPr>
            <p:cNvCxnSpPr>
              <a:cxnSpLocks/>
            </p:cNvCxnSpPr>
            <p:nvPr/>
          </p:nvCxnSpPr>
          <p:spPr bwMode="auto">
            <a:xfrm>
              <a:off x="2318483" y="4298217"/>
              <a:ext cx="70093"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F9A3BA3-1874-CFF8-D415-120BB5DDF51B}"/>
                </a:ext>
              </a:extLst>
            </p:cNvPr>
            <p:cNvCxnSpPr>
              <a:cxnSpLocks/>
            </p:cNvCxnSpPr>
            <p:nvPr/>
          </p:nvCxnSpPr>
          <p:spPr bwMode="auto">
            <a:xfrm>
              <a:off x="2318483" y="3672742"/>
              <a:ext cx="70093"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4B1A9BF4-0024-6261-7052-566E94FDA695}"/>
                </a:ext>
              </a:extLst>
            </p:cNvPr>
            <p:cNvCxnSpPr>
              <a:cxnSpLocks/>
            </p:cNvCxnSpPr>
            <p:nvPr/>
          </p:nvCxnSpPr>
          <p:spPr bwMode="auto">
            <a:xfrm>
              <a:off x="2318483" y="3047267"/>
              <a:ext cx="70093"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07DBBDD7-F67B-B2E0-0944-FF5FF93D70D5}"/>
                </a:ext>
              </a:extLst>
            </p:cNvPr>
            <p:cNvCxnSpPr>
              <a:cxnSpLocks/>
            </p:cNvCxnSpPr>
            <p:nvPr/>
          </p:nvCxnSpPr>
          <p:spPr bwMode="auto">
            <a:xfrm>
              <a:off x="2318483" y="2427192"/>
              <a:ext cx="70093"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D96768A-C137-68D3-A528-DF846D6528C3}"/>
                </a:ext>
              </a:extLst>
            </p:cNvPr>
            <p:cNvCxnSpPr>
              <a:cxnSpLocks/>
            </p:cNvCxnSpPr>
            <p:nvPr/>
          </p:nvCxnSpPr>
          <p:spPr bwMode="auto">
            <a:xfrm>
              <a:off x="2318483" y="1801717"/>
              <a:ext cx="70093" cy="0"/>
            </a:xfrm>
            <a:prstGeom prst="line">
              <a:avLst/>
            </a:prstGeom>
            <a:noFill/>
            <a:ln w="28575" cap="flat" cmpd="sng" algn="ctr">
              <a:solidFill>
                <a:schemeClr val="bg1"/>
              </a:solidFill>
              <a:prstDash val="solid"/>
              <a:round/>
              <a:headEnd type="none" w="med" len="med"/>
              <a:tailEnd type="none" w="med" len="med"/>
            </a:ln>
            <a:effectLst/>
          </p:spPr>
        </p:cxnSp>
      </p:grpSp>
      <p:sp>
        <p:nvSpPr>
          <p:cNvPr id="12" name="TextBox 11">
            <a:extLst>
              <a:ext uri="{FF2B5EF4-FFF2-40B4-BE49-F238E27FC236}">
                <a16:creationId xmlns:a16="http://schemas.microsoft.com/office/drawing/2014/main" id="{BD1C3CE4-776F-0672-75D5-11A86A942F8D}"/>
              </a:ext>
            </a:extLst>
          </p:cNvPr>
          <p:cNvSpPr txBox="1"/>
          <p:nvPr/>
        </p:nvSpPr>
        <p:spPr bwMode="auto">
          <a:xfrm>
            <a:off x="2101180" y="4785193"/>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3" name="TextBox 12">
            <a:extLst>
              <a:ext uri="{FF2B5EF4-FFF2-40B4-BE49-F238E27FC236}">
                <a16:creationId xmlns:a16="http://schemas.microsoft.com/office/drawing/2014/main" id="{091D1DA5-5181-AB5B-E10B-FB72F61C4DC6}"/>
              </a:ext>
            </a:extLst>
          </p:cNvPr>
          <p:cNvSpPr txBox="1"/>
          <p:nvPr/>
        </p:nvSpPr>
        <p:spPr bwMode="auto">
          <a:xfrm>
            <a:off x="2000242" y="41597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4" name="TextBox 13">
            <a:extLst>
              <a:ext uri="{FF2B5EF4-FFF2-40B4-BE49-F238E27FC236}">
                <a16:creationId xmlns:a16="http://schemas.microsoft.com/office/drawing/2014/main" id="{728A313D-0AA6-77AD-56AA-8D6B49A084D3}"/>
              </a:ext>
            </a:extLst>
          </p:cNvPr>
          <p:cNvSpPr txBox="1"/>
          <p:nvPr/>
        </p:nvSpPr>
        <p:spPr bwMode="auto">
          <a:xfrm>
            <a:off x="1996986" y="352995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5" name="TextBox 14">
            <a:extLst>
              <a:ext uri="{FF2B5EF4-FFF2-40B4-BE49-F238E27FC236}">
                <a16:creationId xmlns:a16="http://schemas.microsoft.com/office/drawing/2014/main" id="{494C9101-12C5-C52A-E2EC-E50FD066D68E}"/>
              </a:ext>
            </a:extLst>
          </p:cNvPr>
          <p:cNvSpPr txBox="1"/>
          <p:nvPr/>
        </p:nvSpPr>
        <p:spPr bwMode="auto">
          <a:xfrm>
            <a:off x="2003174" y="291416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6" name="TextBox 15">
            <a:extLst>
              <a:ext uri="{FF2B5EF4-FFF2-40B4-BE49-F238E27FC236}">
                <a16:creationId xmlns:a16="http://schemas.microsoft.com/office/drawing/2014/main" id="{43851A58-2849-1C23-AA83-4D797F37110B}"/>
              </a:ext>
            </a:extLst>
          </p:cNvPr>
          <p:cNvSpPr txBox="1"/>
          <p:nvPr/>
        </p:nvSpPr>
        <p:spPr bwMode="auto">
          <a:xfrm>
            <a:off x="1999918" y="228440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7" name="TextBox 16">
            <a:extLst>
              <a:ext uri="{FF2B5EF4-FFF2-40B4-BE49-F238E27FC236}">
                <a16:creationId xmlns:a16="http://schemas.microsoft.com/office/drawing/2014/main" id="{81380A3F-25F4-E548-8435-526B6B554D4B}"/>
              </a:ext>
            </a:extLst>
          </p:cNvPr>
          <p:cNvSpPr txBox="1"/>
          <p:nvPr/>
        </p:nvSpPr>
        <p:spPr bwMode="auto">
          <a:xfrm>
            <a:off x="1892790" y="165574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8" name="TextBox 17">
            <a:extLst>
              <a:ext uri="{FF2B5EF4-FFF2-40B4-BE49-F238E27FC236}">
                <a16:creationId xmlns:a16="http://schemas.microsoft.com/office/drawing/2014/main" id="{8D3C0EEB-0256-1B6F-B4E7-E1CDB64FD113}"/>
              </a:ext>
            </a:extLst>
          </p:cNvPr>
          <p:cNvSpPr txBox="1"/>
          <p:nvPr/>
        </p:nvSpPr>
        <p:spPr bwMode="auto">
          <a:xfrm>
            <a:off x="2493879" y="4896318"/>
            <a:ext cx="5757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19/61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&lt;45 yr</a:t>
            </a:r>
          </a:p>
        </p:txBody>
      </p:sp>
      <p:sp>
        <p:nvSpPr>
          <p:cNvPr id="19" name="TextBox 18">
            <a:extLst>
              <a:ext uri="{FF2B5EF4-FFF2-40B4-BE49-F238E27FC236}">
                <a16:creationId xmlns:a16="http://schemas.microsoft.com/office/drawing/2014/main" id="{EF50AEC7-ADD7-3F50-9DAA-8AC24F504308}"/>
              </a:ext>
            </a:extLst>
          </p:cNvPr>
          <p:cNvSpPr txBox="1"/>
          <p:nvPr/>
        </p:nvSpPr>
        <p:spPr bwMode="auto">
          <a:xfrm>
            <a:off x="3036175" y="4896317"/>
            <a:ext cx="5757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10/31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 yr</a:t>
            </a:r>
          </a:p>
        </p:txBody>
      </p:sp>
      <p:sp>
        <p:nvSpPr>
          <p:cNvPr id="20" name="TextBox 19">
            <a:extLst>
              <a:ext uri="{FF2B5EF4-FFF2-40B4-BE49-F238E27FC236}">
                <a16:creationId xmlns:a16="http://schemas.microsoft.com/office/drawing/2014/main" id="{F3E1A221-2A58-2F30-B576-F790433D41E8}"/>
              </a:ext>
            </a:extLst>
          </p:cNvPr>
          <p:cNvSpPr txBox="1"/>
          <p:nvPr/>
        </p:nvSpPr>
        <p:spPr bwMode="auto">
          <a:xfrm>
            <a:off x="3795163" y="4896317"/>
            <a:ext cx="5581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17/59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Men</a:t>
            </a:r>
          </a:p>
        </p:txBody>
      </p:sp>
      <p:sp>
        <p:nvSpPr>
          <p:cNvPr id="21" name="TextBox 20">
            <a:extLst>
              <a:ext uri="{FF2B5EF4-FFF2-40B4-BE49-F238E27FC236}">
                <a16:creationId xmlns:a16="http://schemas.microsoft.com/office/drawing/2014/main" id="{00648FED-C097-3B9B-9793-9C10E9E36CF1}"/>
              </a:ext>
            </a:extLst>
          </p:cNvPr>
          <p:cNvSpPr txBox="1"/>
          <p:nvPr/>
        </p:nvSpPr>
        <p:spPr bwMode="auto">
          <a:xfrm>
            <a:off x="4278180" y="4896316"/>
            <a:ext cx="676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12/36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Women</a:t>
            </a:r>
          </a:p>
        </p:txBody>
      </p:sp>
      <p:sp>
        <p:nvSpPr>
          <p:cNvPr id="22" name="TextBox 21">
            <a:extLst>
              <a:ext uri="{FF2B5EF4-FFF2-40B4-BE49-F238E27FC236}">
                <a16:creationId xmlns:a16="http://schemas.microsoft.com/office/drawing/2014/main" id="{6192431B-B284-8901-B009-B259B5AD9D68}"/>
              </a:ext>
            </a:extLst>
          </p:cNvPr>
          <p:cNvSpPr txBox="1"/>
          <p:nvPr/>
        </p:nvSpPr>
        <p:spPr bwMode="auto">
          <a:xfrm>
            <a:off x="5069024" y="4896316"/>
            <a:ext cx="5581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25/77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White</a:t>
            </a:r>
          </a:p>
        </p:txBody>
      </p:sp>
      <p:sp>
        <p:nvSpPr>
          <p:cNvPr id="23" name="TextBox 22">
            <a:extLst>
              <a:ext uri="{FF2B5EF4-FFF2-40B4-BE49-F238E27FC236}">
                <a16:creationId xmlns:a16="http://schemas.microsoft.com/office/drawing/2014/main" id="{DE22071E-B412-E38F-C83D-6412A3E3CCF6}"/>
              </a:ext>
            </a:extLst>
          </p:cNvPr>
          <p:cNvSpPr txBox="1"/>
          <p:nvPr/>
        </p:nvSpPr>
        <p:spPr bwMode="auto">
          <a:xfrm>
            <a:off x="5616129" y="4896315"/>
            <a:ext cx="5485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Other</a:t>
            </a:r>
          </a:p>
        </p:txBody>
      </p:sp>
      <p:sp>
        <p:nvSpPr>
          <p:cNvPr id="24" name="TextBox 23">
            <a:extLst>
              <a:ext uri="{FF2B5EF4-FFF2-40B4-BE49-F238E27FC236}">
                <a16:creationId xmlns:a16="http://schemas.microsoft.com/office/drawing/2014/main" id="{C441AA7E-5E5D-A296-DC71-324AD1463EF9}"/>
              </a:ext>
            </a:extLst>
          </p:cNvPr>
          <p:cNvSpPr txBox="1"/>
          <p:nvPr/>
        </p:nvSpPr>
        <p:spPr bwMode="auto">
          <a:xfrm>
            <a:off x="6342806" y="4896315"/>
            <a:ext cx="5950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6/19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 x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ULN</a:t>
            </a:r>
          </a:p>
        </p:txBody>
      </p:sp>
      <p:sp>
        <p:nvSpPr>
          <p:cNvPr id="25" name="TextBox 24">
            <a:extLst>
              <a:ext uri="{FF2B5EF4-FFF2-40B4-BE49-F238E27FC236}">
                <a16:creationId xmlns:a16="http://schemas.microsoft.com/office/drawing/2014/main" id="{B88D2049-8E79-B348-A267-C93D04E21C99}"/>
              </a:ext>
            </a:extLst>
          </p:cNvPr>
          <p:cNvSpPr txBox="1"/>
          <p:nvPr/>
        </p:nvSpPr>
        <p:spPr bwMode="auto">
          <a:xfrm>
            <a:off x="6903537" y="4896314"/>
            <a:ext cx="5581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23/73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&gt;1.5 x</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ULN</a:t>
            </a:r>
          </a:p>
        </p:txBody>
      </p:sp>
      <p:sp>
        <p:nvSpPr>
          <p:cNvPr id="26" name="TextBox 25">
            <a:extLst>
              <a:ext uri="{FF2B5EF4-FFF2-40B4-BE49-F238E27FC236}">
                <a16:creationId xmlns:a16="http://schemas.microsoft.com/office/drawing/2014/main" id="{44C6E1DD-C027-0DA7-8F0F-536C8E9184DC}"/>
              </a:ext>
            </a:extLst>
          </p:cNvPr>
          <p:cNvSpPr txBox="1"/>
          <p:nvPr/>
        </p:nvSpPr>
        <p:spPr bwMode="auto">
          <a:xfrm>
            <a:off x="7563827" y="4896315"/>
            <a:ext cx="7393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16/45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&lt;Median</a:t>
            </a:r>
          </a:p>
        </p:txBody>
      </p:sp>
      <p:sp>
        <p:nvSpPr>
          <p:cNvPr id="27" name="TextBox 26">
            <a:extLst>
              <a:ext uri="{FF2B5EF4-FFF2-40B4-BE49-F238E27FC236}">
                <a16:creationId xmlns:a16="http://schemas.microsoft.com/office/drawing/2014/main" id="{408A0C15-D099-AE7E-8015-90F2C7AE92A8}"/>
              </a:ext>
            </a:extLst>
          </p:cNvPr>
          <p:cNvSpPr txBox="1"/>
          <p:nvPr/>
        </p:nvSpPr>
        <p:spPr bwMode="auto">
          <a:xfrm>
            <a:off x="8171437" y="4896314"/>
            <a:ext cx="7393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13/45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a:t>
            </a:r>
          </a:p>
        </p:txBody>
      </p:sp>
      <p:sp>
        <p:nvSpPr>
          <p:cNvPr id="28" name="TextBox 27">
            <a:extLst>
              <a:ext uri="{FF2B5EF4-FFF2-40B4-BE49-F238E27FC236}">
                <a16:creationId xmlns:a16="http://schemas.microsoft.com/office/drawing/2014/main" id="{265B857C-F759-948E-B47D-1AE130AE34EC}"/>
              </a:ext>
            </a:extLst>
          </p:cNvPr>
          <p:cNvSpPr txBox="1"/>
          <p:nvPr/>
        </p:nvSpPr>
        <p:spPr bwMode="auto">
          <a:xfrm>
            <a:off x="8946476" y="4896315"/>
            <a:ext cx="5581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19/51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p>
        </p:txBody>
      </p:sp>
      <p:sp>
        <p:nvSpPr>
          <p:cNvPr id="29" name="TextBox 28">
            <a:extLst>
              <a:ext uri="{FF2B5EF4-FFF2-40B4-BE49-F238E27FC236}">
                <a16:creationId xmlns:a16="http://schemas.microsoft.com/office/drawing/2014/main" id="{C26ED034-B927-C35D-8259-C6AF42AB8786}"/>
              </a:ext>
            </a:extLst>
          </p:cNvPr>
          <p:cNvSpPr txBox="1"/>
          <p:nvPr/>
        </p:nvSpPr>
        <p:spPr bwMode="auto">
          <a:xfrm>
            <a:off x="9488772" y="4896314"/>
            <a:ext cx="5581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10/41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sp>
        <p:nvSpPr>
          <p:cNvPr id="30" name="TextBox 29">
            <a:extLst>
              <a:ext uri="{FF2B5EF4-FFF2-40B4-BE49-F238E27FC236}">
                <a16:creationId xmlns:a16="http://schemas.microsoft.com/office/drawing/2014/main" id="{C137CACF-87D6-4284-4CBF-A16791AED09C}"/>
              </a:ext>
            </a:extLst>
          </p:cNvPr>
          <p:cNvSpPr txBox="1"/>
          <p:nvPr/>
        </p:nvSpPr>
        <p:spPr bwMode="auto">
          <a:xfrm>
            <a:off x="9085668" y="5546632"/>
            <a:ext cx="925253" cy="338554"/>
          </a:xfrm>
          <a:prstGeom prst="rect">
            <a:avLst/>
          </a:prstGeom>
          <a:solidFill>
            <a:schemeClr val="accent2">
              <a:lumMod val="20000"/>
              <a:lumOff val="80000"/>
            </a:schemeClr>
          </a:solidFill>
          <a:ln>
            <a:noFill/>
          </a:ln>
        </p:spPr>
        <p:txBody>
          <a:bodyPr wrap="none" rtlCol="0" anchor="b">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Cirrhosis</a:t>
            </a:r>
          </a:p>
        </p:txBody>
      </p:sp>
      <p:sp>
        <p:nvSpPr>
          <p:cNvPr id="31" name="TextBox 30">
            <a:extLst>
              <a:ext uri="{FF2B5EF4-FFF2-40B4-BE49-F238E27FC236}">
                <a16:creationId xmlns:a16="http://schemas.microsoft.com/office/drawing/2014/main" id="{452E15CA-7ABF-5439-8C92-E2AF14E91F0A}"/>
              </a:ext>
            </a:extLst>
          </p:cNvPr>
          <p:cNvSpPr txBox="1"/>
          <p:nvPr/>
        </p:nvSpPr>
        <p:spPr bwMode="auto">
          <a:xfrm>
            <a:off x="7791689" y="5546632"/>
            <a:ext cx="984757" cy="584775"/>
          </a:xfrm>
          <a:prstGeom prst="rect">
            <a:avLst/>
          </a:prstGeom>
          <a:solidFill>
            <a:schemeClr val="accent2">
              <a:lumMod val="20000"/>
              <a:lumOff val="80000"/>
            </a:schemeClr>
          </a:solidFill>
          <a:ln>
            <a:noFill/>
          </a:ln>
        </p:spPr>
        <p:txBody>
          <a:bodyPr wrap="none" rtlCol="0" anchor="b">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Baseline</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HDV RNA</a:t>
            </a:r>
          </a:p>
        </p:txBody>
      </p:sp>
      <p:sp>
        <p:nvSpPr>
          <p:cNvPr id="33" name="TextBox 32">
            <a:extLst>
              <a:ext uri="{FF2B5EF4-FFF2-40B4-BE49-F238E27FC236}">
                <a16:creationId xmlns:a16="http://schemas.microsoft.com/office/drawing/2014/main" id="{22BAAAAB-A6D4-C296-66ED-BDDBF9F30D03}"/>
              </a:ext>
            </a:extLst>
          </p:cNvPr>
          <p:cNvSpPr txBox="1"/>
          <p:nvPr/>
        </p:nvSpPr>
        <p:spPr bwMode="auto">
          <a:xfrm>
            <a:off x="6281275" y="5546632"/>
            <a:ext cx="1242071" cy="338554"/>
          </a:xfrm>
          <a:prstGeom prst="rect">
            <a:avLst/>
          </a:prstGeom>
          <a:solidFill>
            <a:schemeClr val="accent2">
              <a:lumMod val="20000"/>
              <a:lumOff val="80000"/>
            </a:schemeClr>
          </a:solidFill>
          <a:ln>
            <a:noFill/>
          </a:ln>
        </p:spPr>
        <p:txBody>
          <a:bodyPr wrap="none" rtlCol="0" anchor="b">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Baseline ALT</a:t>
            </a:r>
          </a:p>
        </p:txBody>
      </p:sp>
      <p:sp>
        <p:nvSpPr>
          <p:cNvPr id="34" name="TextBox 33">
            <a:extLst>
              <a:ext uri="{FF2B5EF4-FFF2-40B4-BE49-F238E27FC236}">
                <a16:creationId xmlns:a16="http://schemas.microsoft.com/office/drawing/2014/main" id="{8D8EE94C-4CC3-A569-41D2-737E2B5A8565}"/>
              </a:ext>
            </a:extLst>
          </p:cNvPr>
          <p:cNvSpPr txBox="1"/>
          <p:nvPr/>
        </p:nvSpPr>
        <p:spPr bwMode="auto">
          <a:xfrm>
            <a:off x="5307923" y="5546632"/>
            <a:ext cx="590226" cy="338554"/>
          </a:xfrm>
          <a:prstGeom prst="rect">
            <a:avLst/>
          </a:prstGeom>
          <a:solidFill>
            <a:schemeClr val="accent2">
              <a:lumMod val="20000"/>
              <a:lumOff val="80000"/>
            </a:schemeClr>
          </a:solidFill>
          <a:ln>
            <a:noFill/>
          </a:ln>
        </p:spPr>
        <p:txBody>
          <a:bodyPr wrap="none" rtlCol="0" anchor="b">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Race</a:t>
            </a:r>
          </a:p>
        </p:txBody>
      </p:sp>
      <p:sp>
        <p:nvSpPr>
          <p:cNvPr id="35" name="TextBox 34">
            <a:extLst>
              <a:ext uri="{FF2B5EF4-FFF2-40B4-BE49-F238E27FC236}">
                <a16:creationId xmlns:a16="http://schemas.microsoft.com/office/drawing/2014/main" id="{75E13D58-9516-69FB-F34D-B7F6BADC0878}"/>
              </a:ext>
            </a:extLst>
          </p:cNvPr>
          <p:cNvSpPr txBox="1"/>
          <p:nvPr/>
        </p:nvSpPr>
        <p:spPr bwMode="auto">
          <a:xfrm>
            <a:off x="4133237" y="5546632"/>
            <a:ext cx="476412" cy="338554"/>
          </a:xfrm>
          <a:prstGeom prst="rect">
            <a:avLst/>
          </a:prstGeom>
          <a:solidFill>
            <a:schemeClr val="accent2">
              <a:lumMod val="20000"/>
              <a:lumOff val="80000"/>
            </a:schemeClr>
          </a:solidFill>
          <a:ln>
            <a:noFill/>
          </a:ln>
        </p:spPr>
        <p:txBody>
          <a:bodyPr wrap="none" rtlCol="0" anchor="b">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Sex</a:t>
            </a:r>
          </a:p>
        </p:txBody>
      </p:sp>
      <p:sp>
        <p:nvSpPr>
          <p:cNvPr id="36" name="TextBox 35">
            <a:extLst>
              <a:ext uri="{FF2B5EF4-FFF2-40B4-BE49-F238E27FC236}">
                <a16:creationId xmlns:a16="http://schemas.microsoft.com/office/drawing/2014/main" id="{31E12863-69A2-8FBF-18BA-9517DEC336DF}"/>
              </a:ext>
            </a:extLst>
          </p:cNvPr>
          <p:cNvSpPr txBox="1"/>
          <p:nvPr/>
        </p:nvSpPr>
        <p:spPr bwMode="auto">
          <a:xfrm>
            <a:off x="2801650" y="5546632"/>
            <a:ext cx="507896" cy="338554"/>
          </a:xfrm>
          <a:prstGeom prst="rect">
            <a:avLst/>
          </a:prstGeom>
          <a:solidFill>
            <a:schemeClr val="accent2">
              <a:lumMod val="20000"/>
              <a:lumOff val="80000"/>
            </a:schemeClr>
          </a:solidFill>
          <a:ln>
            <a:noFill/>
          </a:ln>
        </p:spPr>
        <p:txBody>
          <a:bodyPr wrap="none" rtlCol="0" anchor="b">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Age</a:t>
            </a:r>
          </a:p>
        </p:txBody>
      </p:sp>
      <p:sp>
        <p:nvSpPr>
          <p:cNvPr id="37" name="Rectangle 36">
            <a:extLst>
              <a:ext uri="{FF2B5EF4-FFF2-40B4-BE49-F238E27FC236}">
                <a16:creationId xmlns:a16="http://schemas.microsoft.com/office/drawing/2014/main" id="{EB80F045-BCDB-2910-B19F-3017B509B081}"/>
              </a:ext>
            </a:extLst>
          </p:cNvPr>
          <p:cNvSpPr/>
          <p:nvPr/>
        </p:nvSpPr>
        <p:spPr bwMode="auto">
          <a:xfrm>
            <a:off x="2526429" y="3937000"/>
            <a:ext cx="518562" cy="9866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Rectangle 37">
            <a:extLst>
              <a:ext uri="{FF2B5EF4-FFF2-40B4-BE49-F238E27FC236}">
                <a16:creationId xmlns:a16="http://schemas.microsoft.com/office/drawing/2014/main" id="{806890E0-EC2A-565F-540B-442D7BBD05C2}"/>
              </a:ext>
            </a:extLst>
          </p:cNvPr>
          <p:cNvSpPr/>
          <p:nvPr/>
        </p:nvSpPr>
        <p:spPr bwMode="auto">
          <a:xfrm>
            <a:off x="3811433" y="3961153"/>
            <a:ext cx="518562" cy="96253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Rectangle 38">
            <a:extLst>
              <a:ext uri="{FF2B5EF4-FFF2-40B4-BE49-F238E27FC236}">
                <a16:creationId xmlns:a16="http://schemas.microsoft.com/office/drawing/2014/main" id="{AA3E99AC-B25E-C6D8-9C9C-8066541C52DD}"/>
              </a:ext>
            </a:extLst>
          </p:cNvPr>
          <p:cNvSpPr/>
          <p:nvPr/>
        </p:nvSpPr>
        <p:spPr bwMode="auto">
          <a:xfrm>
            <a:off x="5105817" y="3902867"/>
            <a:ext cx="518562" cy="10208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Rectangle 39">
            <a:extLst>
              <a:ext uri="{FF2B5EF4-FFF2-40B4-BE49-F238E27FC236}">
                <a16:creationId xmlns:a16="http://schemas.microsoft.com/office/drawing/2014/main" id="{9E2FFA0F-E78D-777D-D144-F5E06071C857}"/>
              </a:ext>
            </a:extLst>
          </p:cNvPr>
          <p:cNvSpPr/>
          <p:nvPr/>
        </p:nvSpPr>
        <p:spPr bwMode="auto">
          <a:xfrm>
            <a:off x="6400201" y="3926305"/>
            <a:ext cx="518562" cy="9973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Rectangle 40">
            <a:extLst>
              <a:ext uri="{FF2B5EF4-FFF2-40B4-BE49-F238E27FC236}">
                <a16:creationId xmlns:a16="http://schemas.microsoft.com/office/drawing/2014/main" id="{A6A7AEB1-7E5D-4C0B-97BD-80E8B70CC517}"/>
              </a:ext>
            </a:extLst>
          </p:cNvPr>
          <p:cNvSpPr/>
          <p:nvPr/>
        </p:nvSpPr>
        <p:spPr bwMode="auto">
          <a:xfrm>
            <a:off x="7685205" y="3806950"/>
            <a:ext cx="518562" cy="111674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5F44F35F-E3C6-1012-A7C5-1233DF4DDF23}"/>
              </a:ext>
            </a:extLst>
          </p:cNvPr>
          <p:cNvSpPr/>
          <p:nvPr/>
        </p:nvSpPr>
        <p:spPr bwMode="auto">
          <a:xfrm>
            <a:off x="8975470" y="3742210"/>
            <a:ext cx="518562" cy="118148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Rectangle 42">
            <a:extLst>
              <a:ext uri="{FF2B5EF4-FFF2-40B4-BE49-F238E27FC236}">
                <a16:creationId xmlns:a16="http://schemas.microsoft.com/office/drawing/2014/main" id="{E1FF5660-557E-C76E-29F8-C2D8BE62506A}"/>
              </a:ext>
            </a:extLst>
          </p:cNvPr>
          <p:cNvSpPr/>
          <p:nvPr/>
        </p:nvSpPr>
        <p:spPr bwMode="auto">
          <a:xfrm>
            <a:off x="3042181" y="3919933"/>
            <a:ext cx="518562" cy="100375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Rectangle 43">
            <a:extLst>
              <a:ext uri="{FF2B5EF4-FFF2-40B4-BE49-F238E27FC236}">
                <a16:creationId xmlns:a16="http://schemas.microsoft.com/office/drawing/2014/main" id="{B037AB40-FA01-524A-E618-96D010AAF098}"/>
              </a:ext>
            </a:extLst>
          </p:cNvPr>
          <p:cNvSpPr/>
          <p:nvPr/>
        </p:nvSpPr>
        <p:spPr bwMode="auto">
          <a:xfrm>
            <a:off x="4333755" y="3873291"/>
            <a:ext cx="518562" cy="10503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Rectangle 44">
            <a:extLst>
              <a:ext uri="{FF2B5EF4-FFF2-40B4-BE49-F238E27FC236}">
                <a16:creationId xmlns:a16="http://schemas.microsoft.com/office/drawing/2014/main" id="{4EE01E11-591C-F765-4433-9F0973A48AAF}"/>
              </a:ext>
            </a:extLst>
          </p:cNvPr>
          <p:cNvSpPr/>
          <p:nvPr/>
        </p:nvSpPr>
        <p:spPr bwMode="auto">
          <a:xfrm>
            <a:off x="5618759" y="4076747"/>
            <a:ext cx="518562" cy="84694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Rectangle 45">
            <a:extLst>
              <a:ext uri="{FF2B5EF4-FFF2-40B4-BE49-F238E27FC236}">
                <a16:creationId xmlns:a16="http://schemas.microsoft.com/office/drawing/2014/main" id="{C563F971-5B9D-BBE2-853C-E070917E3C38}"/>
              </a:ext>
            </a:extLst>
          </p:cNvPr>
          <p:cNvSpPr/>
          <p:nvPr/>
        </p:nvSpPr>
        <p:spPr bwMode="auto">
          <a:xfrm>
            <a:off x="6918763" y="3937000"/>
            <a:ext cx="518562" cy="98669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Rectangle 46">
            <a:extLst>
              <a:ext uri="{FF2B5EF4-FFF2-40B4-BE49-F238E27FC236}">
                <a16:creationId xmlns:a16="http://schemas.microsoft.com/office/drawing/2014/main" id="{62920FD3-4978-4F80-6FB9-E3602761791A}"/>
              </a:ext>
            </a:extLst>
          </p:cNvPr>
          <p:cNvSpPr/>
          <p:nvPr/>
        </p:nvSpPr>
        <p:spPr bwMode="auto">
          <a:xfrm>
            <a:off x="8205233" y="4013737"/>
            <a:ext cx="518562" cy="90995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Rectangle 47">
            <a:extLst>
              <a:ext uri="{FF2B5EF4-FFF2-40B4-BE49-F238E27FC236}">
                <a16:creationId xmlns:a16="http://schemas.microsoft.com/office/drawing/2014/main" id="{25BD6E83-9D26-F6BD-53D8-9C8FAF67117E}"/>
              </a:ext>
            </a:extLst>
          </p:cNvPr>
          <p:cNvSpPr/>
          <p:nvPr/>
        </p:nvSpPr>
        <p:spPr bwMode="auto">
          <a:xfrm>
            <a:off x="9494059" y="4159719"/>
            <a:ext cx="518562" cy="76397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54" name="Group 53">
            <a:extLst>
              <a:ext uri="{FF2B5EF4-FFF2-40B4-BE49-F238E27FC236}">
                <a16:creationId xmlns:a16="http://schemas.microsoft.com/office/drawing/2014/main" id="{A49EFDAE-3832-58C1-CAE8-C7D44D244CF0}"/>
              </a:ext>
            </a:extLst>
          </p:cNvPr>
          <p:cNvGrpSpPr/>
          <p:nvPr/>
        </p:nvGrpSpPr>
        <p:grpSpPr>
          <a:xfrm>
            <a:off x="9723539" y="3658177"/>
            <a:ext cx="60325" cy="887151"/>
            <a:chOff x="11207750" y="3562350"/>
            <a:chExt cx="101600" cy="310941"/>
          </a:xfrm>
        </p:grpSpPr>
        <p:cxnSp>
          <p:nvCxnSpPr>
            <p:cNvPr id="50" name="Straight Connector 49">
              <a:extLst>
                <a:ext uri="{FF2B5EF4-FFF2-40B4-BE49-F238E27FC236}">
                  <a16:creationId xmlns:a16="http://schemas.microsoft.com/office/drawing/2014/main" id="{1AFF6C70-EC4C-5D45-5CAE-8F2D857FCF79}"/>
                </a:ext>
              </a:extLst>
            </p:cNvPr>
            <p:cNvCxnSpPr>
              <a:cxnSpLocks/>
            </p:cNvCxnSpPr>
            <p:nvPr/>
          </p:nvCxnSpPr>
          <p:spPr bwMode="auto">
            <a:xfrm>
              <a:off x="11207750" y="3562350"/>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C2A8150-D068-42A3-8A2D-79248EB34D59}"/>
                </a:ext>
              </a:extLst>
            </p:cNvPr>
            <p:cNvCxnSpPr>
              <a:cxnSpLocks/>
            </p:cNvCxnSpPr>
            <p:nvPr/>
          </p:nvCxnSpPr>
          <p:spPr bwMode="auto">
            <a:xfrm>
              <a:off x="11207750" y="3873291"/>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94B018E-AC27-F1C7-7081-04AAE02FBD4C}"/>
                </a:ext>
              </a:extLst>
            </p:cNvPr>
            <p:cNvCxnSpPr>
              <a:cxnSpLocks/>
            </p:cNvCxnSpPr>
            <p:nvPr/>
          </p:nvCxnSpPr>
          <p:spPr bwMode="auto">
            <a:xfrm>
              <a:off x="11258550" y="3562350"/>
              <a:ext cx="0" cy="310941"/>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77787734-A51C-B911-270C-6C220825B0C2}"/>
              </a:ext>
            </a:extLst>
          </p:cNvPr>
          <p:cNvGrpSpPr/>
          <p:nvPr/>
        </p:nvGrpSpPr>
        <p:grpSpPr>
          <a:xfrm>
            <a:off x="9204588" y="3286077"/>
            <a:ext cx="60325" cy="887151"/>
            <a:chOff x="11207750" y="3562350"/>
            <a:chExt cx="101600" cy="310941"/>
          </a:xfrm>
        </p:grpSpPr>
        <p:cxnSp>
          <p:nvCxnSpPr>
            <p:cNvPr id="56" name="Straight Connector 55">
              <a:extLst>
                <a:ext uri="{FF2B5EF4-FFF2-40B4-BE49-F238E27FC236}">
                  <a16:creationId xmlns:a16="http://schemas.microsoft.com/office/drawing/2014/main" id="{7049C9C2-A0E5-45E7-0FB6-917170A82E51}"/>
                </a:ext>
              </a:extLst>
            </p:cNvPr>
            <p:cNvCxnSpPr>
              <a:cxnSpLocks/>
            </p:cNvCxnSpPr>
            <p:nvPr/>
          </p:nvCxnSpPr>
          <p:spPr bwMode="auto">
            <a:xfrm>
              <a:off x="11207750" y="3562350"/>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36BCF983-92B7-D89A-B93D-8F55DD776FEF}"/>
                </a:ext>
              </a:extLst>
            </p:cNvPr>
            <p:cNvCxnSpPr>
              <a:cxnSpLocks/>
            </p:cNvCxnSpPr>
            <p:nvPr/>
          </p:nvCxnSpPr>
          <p:spPr bwMode="auto">
            <a:xfrm>
              <a:off x="11207750" y="3873291"/>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0435044-75AC-878D-2707-3EDAFD787113}"/>
                </a:ext>
              </a:extLst>
            </p:cNvPr>
            <p:cNvCxnSpPr>
              <a:cxnSpLocks/>
            </p:cNvCxnSpPr>
            <p:nvPr/>
          </p:nvCxnSpPr>
          <p:spPr bwMode="auto">
            <a:xfrm>
              <a:off x="11258550" y="3562350"/>
              <a:ext cx="0" cy="310941"/>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9EA45D84-FDA1-A5E6-44FB-32E1CD240504}"/>
              </a:ext>
            </a:extLst>
          </p:cNvPr>
          <p:cNvGrpSpPr/>
          <p:nvPr/>
        </p:nvGrpSpPr>
        <p:grpSpPr>
          <a:xfrm>
            <a:off x="8432885" y="3528643"/>
            <a:ext cx="60325" cy="887151"/>
            <a:chOff x="11207750" y="3562350"/>
            <a:chExt cx="101600" cy="310941"/>
          </a:xfrm>
        </p:grpSpPr>
        <p:cxnSp>
          <p:nvCxnSpPr>
            <p:cNvPr id="60" name="Straight Connector 59">
              <a:extLst>
                <a:ext uri="{FF2B5EF4-FFF2-40B4-BE49-F238E27FC236}">
                  <a16:creationId xmlns:a16="http://schemas.microsoft.com/office/drawing/2014/main" id="{398B9212-FF73-CECD-EB7C-DEB209417A32}"/>
                </a:ext>
              </a:extLst>
            </p:cNvPr>
            <p:cNvCxnSpPr>
              <a:cxnSpLocks/>
            </p:cNvCxnSpPr>
            <p:nvPr/>
          </p:nvCxnSpPr>
          <p:spPr bwMode="auto">
            <a:xfrm>
              <a:off x="11207750" y="3562350"/>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A9B22A4-1047-D18E-3DA4-D06BD7CFBB24}"/>
                </a:ext>
              </a:extLst>
            </p:cNvPr>
            <p:cNvCxnSpPr>
              <a:cxnSpLocks/>
            </p:cNvCxnSpPr>
            <p:nvPr/>
          </p:nvCxnSpPr>
          <p:spPr bwMode="auto">
            <a:xfrm>
              <a:off x="11207750" y="3873291"/>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7848258-5569-D980-B8A4-12EB427F728E}"/>
                </a:ext>
              </a:extLst>
            </p:cNvPr>
            <p:cNvCxnSpPr>
              <a:cxnSpLocks/>
            </p:cNvCxnSpPr>
            <p:nvPr/>
          </p:nvCxnSpPr>
          <p:spPr bwMode="auto">
            <a:xfrm>
              <a:off x="11258550" y="3562350"/>
              <a:ext cx="0" cy="310941"/>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B2FDB216-9693-24DF-8794-28297C50E828}"/>
              </a:ext>
            </a:extLst>
          </p:cNvPr>
          <p:cNvGrpSpPr/>
          <p:nvPr/>
        </p:nvGrpSpPr>
        <p:grpSpPr>
          <a:xfrm>
            <a:off x="7913935" y="3333312"/>
            <a:ext cx="60325" cy="887151"/>
            <a:chOff x="11207750" y="3562350"/>
            <a:chExt cx="101600" cy="310941"/>
          </a:xfrm>
        </p:grpSpPr>
        <p:cxnSp>
          <p:nvCxnSpPr>
            <p:cNvPr id="64" name="Straight Connector 63">
              <a:extLst>
                <a:ext uri="{FF2B5EF4-FFF2-40B4-BE49-F238E27FC236}">
                  <a16:creationId xmlns:a16="http://schemas.microsoft.com/office/drawing/2014/main" id="{A374CF83-B05C-2A33-F2C7-06EBDE18846D}"/>
                </a:ext>
              </a:extLst>
            </p:cNvPr>
            <p:cNvCxnSpPr>
              <a:cxnSpLocks/>
            </p:cNvCxnSpPr>
            <p:nvPr/>
          </p:nvCxnSpPr>
          <p:spPr bwMode="auto">
            <a:xfrm>
              <a:off x="11207750" y="3562350"/>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E4354CC-DA80-B780-5AC8-274DE433A827}"/>
                </a:ext>
              </a:extLst>
            </p:cNvPr>
            <p:cNvCxnSpPr>
              <a:cxnSpLocks/>
            </p:cNvCxnSpPr>
            <p:nvPr/>
          </p:nvCxnSpPr>
          <p:spPr bwMode="auto">
            <a:xfrm>
              <a:off x="11207750" y="3873291"/>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96C4CDB-76F2-265A-F02B-6A993AD08C30}"/>
                </a:ext>
              </a:extLst>
            </p:cNvPr>
            <p:cNvCxnSpPr>
              <a:cxnSpLocks/>
            </p:cNvCxnSpPr>
            <p:nvPr/>
          </p:nvCxnSpPr>
          <p:spPr bwMode="auto">
            <a:xfrm>
              <a:off x="11258550" y="3562350"/>
              <a:ext cx="0" cy="310941"/>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B2C15279-2410-D389-453F-473F8135DA0F}"/>
              </a:ext>
            </a:extLst>
          </p:cNvPr>
          <p:cNvGrpSpPr/>
          <p:nvPr/>
        </p:nvGrpSpPr>
        <p:grpSpPr>
          <a:xfrm>
            <a:off x="7142233" y="3574221"/>
            <a:ext cx="60325" cy="666530"/>
            <a:chOff x="11207750" y="3562350"/>
            <a:chExt cx="101600" cy="310941"/>
          </a:xfrm>
        </p:grpSpPr>
        <p:cxnSp>
          <p:nvCxnSpPr>
            <p:cNvPr id="68" name="Straight Connector 67">
              <a:extLst>
                <a:ext uri="{FF2B5EF4-FFF2-40B4-BE49-F238E27FC236}">
                  <a16:creationId xmlns:a16="http://schemas.microsoft.com/office/drawing/2014/main" id="{3F8FB58B-8603-6A08-5A47-01BFA673E24C}"/>
                </a:ext>
              </a:extLst>
            </p:cNvPr>
            <p:cNvCxnSpPr>
              <a:cxnSpLocks/>
            </p:cNvCxnSpPr>
            <p:nvPr/>
          </p:nvCxnSpPr>
          <p:spPr bwMode="auto">
            <a:xfrm>
              <a:off x="11207750" y="3562350"/>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C33DADC-CC50-F01D-19E4-DD1C452D47D8}"/>
                </a:ext>
              </a:extLst>
            </p:cNvPr>
            <p:cNvCxnSpPr>
              <a:cxnSpLocks/>
            </p:cNvCxnSpPr>
            <p:nvPr/>
          </p:nvCxnSpPr>
          <p:spPr bwMode="auto">
            <a:xfrm>
              <a:off x="11207750" y="3873291"/>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82C6F92-ABB6-F8B0-6BBA-BBB90B9679FE}"/>
                </a:ext>
              </a:extLst>
            </p:cNvPr>
            <p:cNvCxnSpPr>
              <a:cxnSpLocks/>
            </p:cNvCxnSpPr>
            <p:nvPr/>
          </p:nvCxnSpPr>
          <p:spPr bwMode="auto">
            <a:xfrm>
              <a:off x="11258550" y="3562350"/>
              <a:ext cx="0" cy="310941"/>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6FB42DAE-9C0D-206C-7EA3-49408D002487}"/>
              </a:ext>
            </a:extLst>
          </p:cNvPr>
          <p:cNvGrpSpPr/>
          <p:nvPr/>
        </p:nvGrpSpPr>
        <p:grpSpPr>
          <a:xfrm>
            <a:off x="6626107" y="3130347"/>
            <a:ext cx="60325" cy="1428766"/>
            <a:chOff x="11207750" y="3562350"/>
            <a:chExt cx="101600" cy="310941"/>
          </a:xfrm>
        </p:grpSpPr>
        <p:cxnSp>
          <p:nvCxnSpPr>
            <p:cNvPr id="72" name="Straight Connector 71">
              <a:extLst>
                <a:ext uri="{FF2B5EF4-FFF2-40B4-BE49-F238E27FC236}">
                  <a16:creationId xmlns:a16="http://schemas.microsoft.com/office/drawing/2014/main" id="{ED9EE22E-BE6A-5BF8-B4B0-996CE626C1D3}"/>
                </a:ext>
              </a:extLst>
            </p:cNvPr>
            <p:cNvCxnSpPr>
              <a:cxnSpLocks/>
            </p:cNvCxnSpPr>
            <p:nvPr/>
          </p:nvCxnSpPr>
          <p:spPr bwMode="auto">
            <a:xfrm>
              <a:off x="11207750" y="3562350"/>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3BC0ED24-ADE9-B42A-60DF-A2220B381B3C}"/>
                </a:ext>
              </a:extLst>
            </p:cNvPr>
            <p:cNvCxnSpPr>
              <a:cxnSpLocks/>
            </p:cNvCxnSpPr>
            <p:nvPr/>
          </p:nvCxnSpPr>
          <p:spPr bwMode="auto">
            <a:xfrm>
              <a:off x="11207750" y="3873291"/>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003D3E5C-3C0C-6F13-5A54-AB408BB800A6}"/>
                </a:ext>
              </a:extLst>
            </p:cNvPr>
            <p:cNvCxnSpPr>
              <a:cxnSpLocks/>
            </p:cNvCxnSpPr>
            <p:nvPr/>
          </p:nvCxnSpPr>
          <p:spPr bwMode="auto">
            <a:xfrm>
              <a:off x="11258550" y="3562350"/>
              <a:ext cx="0" cy="310941"/>
            </a:xfrm>
            <a:prstGeom prst="line">
              <a:avLst/>
            </a:prstGeom>
            <a:noFill/>
            <a:ln w="28575" cap="flat" cmpd="sng" algn="ctr">
              <a:solidFill>
                <a:schemeClr val="bg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501BAE26-969F-8C95-80E4-31EA8CB8910C}"/>
              </a:ext>
            </a:extLst>
          </p:cNvPr>
          <p:cNvGrpSpPr/>
          <p:nvPr/>
        </p:nvGrpSpPr>
        <p:grpSpPr>
          <a:xfrm>
            <a:off x="5854702" y="3219232"/>
            <a:ext cx="60325" cy="1428766"/>
            <a:chOff x="11207750" y="3562350"/>
            <a:chExt cx="101600" cy="310941"/>
          </a:xfrm>
        </p:grpSpPr>
        <p:cxnSp>
          <p:nvCxnSpPr>
            <p:cNvPr id="76" name="Straight Connector 75">
              <a:extLst>
                <a:ext uri="{FF2B5EF4-FFF2-40B4-BE49-F238E27FC236}">
                  <a16:creationId xmlns:a16="http://schemas.microsoft.com/office/drawing/2014/main" id="{EDDD47ED-0BAA-AC3C-64A1-17C7BAA84BBB}"/>
                </a:ext>
              </a:extLst>
            </p:cNvPr>
            <p:cNvCxnSpPr>
              <a:cxnSpLocks/>
            </p:cNvCxnSpPr>
            <p:nvPr/>
          </p:nvCxnSpPr>
          <p:spPr bwMode="auto">
            <a:xfrm>
              <a:off x="11207750" y="3562350"/>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44A2C972-C056-A5BB-B274-913744F85FDD}"/>
                </a:ext>
              </a:extLst>
            </p:cNvPr>
            <p:cNvCxnSpPr>
              <a:cxnSpLocks/>
            </p:cNvCxnSpPr>
            <p:nvPr/>
          </p:nvCxnSpPr>
          <p:spPr bwMode="auto">
            <a:xfrm>
              <a:off x="11207750" y="3873291"/>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A745314D-9F01-E523-0B8C-BD5BA07B5521}"/>
                </a:ext>
              </a:extLst>
            </p:cNvPr>
            <p:cNvCxnSpPr>
              <a:cxnSpLocks/>
            </p:cNvCxnSpPr>
            <p:nvPr/>
          </p:nvCxnSpPr>
          <p:spPr bwMode="auto">
            <a:xfrm>
              <a:off x="11258550" y="3562350"/>
              <a:ext cx="0" cy="310941"/>
            </a:xfrm>
            <a:prstGeom prst="line">
              <a:avLst/>
            </a:prstGeom>
            <a:noFill/>
            <a:ln w="2857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76EA0439-76F7-9C81-3D38-AC998A8BCB99}"/>
              </a:ext>
            </a:extLst>
          </p:cNvPr>
          <p:cNvGrpSpPr/>
          <p:nvPr/>
        </p:nvGrpSpPr>
        <p:grpSpPr>
          <a:xfrm>
            <a:off x="4569903" y="3343158"/>
            <a:ext cx="60325" cy="975866"/>
            <a:chOff x="11207750" y="3562350"/>
            <a:chExt cx="101600" cy="310941"/>
          </a:xfrm>
        </p:grpSpPr>
        <p:cxnSp>
          <p:nvCxnSpPr>
            <p:cNvPr id="80" name="Straight Connector 79">
              <a:extLst>
                <a:ext uri="{FF2B5EF4-FFF2-40B4-BE49-F238E27FC236}">
                  <a16:creationId xmlns:a16="http://schemas.microsoft.com/office/drawing/2014/main" id="{FD70BA51-B8E3-D999-94B2-FC2618E4FADB}"/>
                </a:ext>
              </a:extLst>
            </p:cNvPr>
            <p:cNvCxnSpPr>
              <a:cxnSpLocks/>
            </p:cNvCxnSpPr>
            <p:nvPr/>
          </p:nvCxnSpPr>
          <p:spPr bwMode="auto">
            <a:xfrm>
              <a:off x="11207750" y="3562350"/>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A8D26E3-313D-DEB9-E431-28EBDF3B29CD}"/>
                </a:ext>
              </a:extLst>
            </p:cNvPr>
            <p:cNvCxnSpPr>
              <a:cxnSpLocks/>
            </p:cNvCxnSpPr>
            <p:nvPr/>
          </p:nvCxnSpPr>
          <p:spPr bwMode="auto">
            <a:xfrm>
              <a:off x="11207750" y="3873291"/>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D54B7AC-B205-FB8C-929E-CE0A9D03CA79}"/>
                </a:ext>
              </a:extLst>
            </p:cNvPr>
            <p:cNvCxnSpPr>
              <a:cxnSpLocks/>
            </p:cNvCxnSpPr>
            <p:nvPr/>
          </p:nvCxnSpPr>
          <p:spPr bwMode="auto">
            <a:xfrm>
              <a:off x="11258550" y="3562350"/>
              <a:ext cx="0" cy="310941"/>
            </a:xfrm>
            <a:prstGeom prst="line">
              <a:avLst/>
            </a:prstGeom>
            <a:noFill/>
            <a:ln w="28575" cap="flat" cmpd="sng" algn="ctr">
              <a:solidFill>
                <a:schemeClr val="bg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BCAF40E3-2D24-7886-F96D-0583BCDBE845}"/>
              </a:ext>
            </a:extLst>
          </p:cNvPr>
          <p:cNvGrpSpPr/>
          <p:nvPr/>
        </p:nvGrpSpPr>
        <p:grpSpPr>
          <a:xfrm>
            <a:off x="4056723" y="3524611"/>
            <a:ext cx="60325" cy="806501"/>
            <a:chOff x="11207750" y="3562350"/>
            <a:chExt cx="101600" cy="310941"/>
          </a:xfrm>
        </p:grpSpPr>
        <p:cxnSp>
          <p:nvCxnSpPr>
            <p:cNvPr id="84" name="Straight Connector 83">
              <a:extLst>
                <a:ext uri="{FF2B5EF4-FFF2-40B4-BE49-F238E27FC236}">
                  <a16:creationId xmlns:a16="http://schemas.microsoft.com/office/drawing/2014/main" id="{EA1CBE4F-3D37-0AFE-2B35-4C270F6D66B3}"/>
                </a:ext>
              </a:extLst>
            </p:cNvPr>
            <p:cNvCxnSpPr>
              <a:cxnSpLocks/>
            </p:cNvCxnSpPr>
            <p:nvPr/>
          </p:nvCxnSpPr>
          <p:spPr bwMode="auto">
            <a:xfrm>
              <a:off x="11207750" y="3562350"/>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8E36663-6881-AD48-AB11-161E4278C63B}"/>
                </a:ext>
              </a:extLst>
            </p:cNvPr>
            <p:cNvCxnSpPr>
              <a:cxnSpLocks/>
            </p:cNvCxnSpPr>
            <p:nvPr/>
          </p:nvCxnSpPr>
          <p:spPr bwMode="auto">
            <a:xfrm>
              <a:off x="11207750" y="3873291"/>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97FA0E3C-0E3E-7D43-0595-C1EC95686E41}"/>
                </a:ext>
              </a:extLst>
            </p:cNvPr>
            <p:cNvCxnSpPr>
              <a:cxnSpLocks/>
            </p:cNvCxnSpPr>
            <p:nvPr/>
          </p:nvCxnSpPr>
          <p:spPr bwMode="auto">
            <a:xfrm>
              <a:off x="11258550" y="3562350"/>
              <a:ext cx="0" cy="310941"/>
            </a:xfrm>
            <a:prstGeom prst="line">
              <a:avLst/>
            </a:prstGeom>
            <a:noFill/>
            <a:ln w="28575" cap="flat" cmpd="sng" algn="ctr">
              <a:solidFill>
                <a:schemeClr val="bg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8022C41B-1441-8BA5-F69E-54E3D76389DD}"/>
              </a:ext>
            </a:extLst>
          </p:cNvPr>
          <p:cNvGrpSpPr/>
          <p:nvPr/>
        </p:nvGrpSpPr>
        <p:grpSpPr>
          <a:xfrm>
            <a:off x="3277646" y="3309892"/>
            <a:ext cx="60325" cy="1073453"/>
            <a:chOff x="11207750" y="3562350"/>
            <a:chExt cx="101600" cy="310941"/>
          </a:xfrm>
        </p:grpSpPr>
        <p:cxnSp>
          <p:nvCxnSpPr>
            <p:cNvPr id="88" name="Straight Connector 87">
              <a:extLst>
                <a:ext uri="{FF2B5EF4-FFF2-40B4-BE49-F238E27FC236}">
                  <a16:creationId xmlns:a16="http://schemas.microsoft.com/office/drawing/2014/main" id="{6D9508B1-3F3D-1D52-2BDA-73D2E356F185}"/>
                </a:ext>
              </a:extLst>
            </p:cNvPr>
            <p:cNvCxnSpPr>
              <a:cxnSpLocks/>
            </p:cNvCxnSpPr>
            <p:nvPr/>
          </p:nvCxnSpPr>
          <p:spPr bwMode="auto">
            <a:xfrm>
              <a:off x="11207750" y="3562350"/>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5A4987DE-738E-B499-8CE0-2D0241397FE5}"/>
                </a:ext>
              </a:extLst>
            </p:cNvPr>
            <p:cNvCxnSpPr>
              <a:cxnSpLocks/>
            </p:cNvCxnSpPr>
            <p:nvPr/>
          </p:nvCxnSpPr>
          <p:spPr bwMode="auto">
            <a:xfrm>
              <a:off x="11207750" y="3873291"/>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E60E358-5120-D972-D77E-85C27284E02B}"/>
                </a:ext>
              </a:extLst>
            </p:cNvPr>
            <p:cNvCxnSpPr>
              <a:cxnSpLocks/>
            </p:cNvCxnSpPr>
            <p:nvPr/>
          </p:nvCxnSpPr>
          <p:spPr bwMode="auto">
            <a:xfrm>
              <a:off x="11258550" y="3562350"/>
              <a:ext cx="0" cy="310941"/>
            </a:xfrm>
            <a:prstGeom prst="line">
              <a:avLst/>
            </a:prstGeom>
            <a:noFill/>
            <a:ln w="28575"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1A60C0B5-C2AD-BDA6-C984-D11CCC4C0BDC}"/>
              </a:ext>
            </a:extLst>
          </p:cNvPr>
          <p:cNvGrpSpPr/>
          <p:nvPr/>
        </p:nvGrpSpPr>
        <p:grpSpPr>
          <a:xfrm>
            <a:off x="2763134" y="3549176"/>
            <a:ext cx="60325" cy="733183"/>
            <a:chOff x="11207750" y="3562350"/>
            <a:chExt cx="101600" cy="310941"/>
          </a:xfrm>
        </p:grpSpPr>
        <p:cxnSp>
          <p:nvCxnSpPr>
            <p:cNvPr id="92" name="Straight Connector 91">
              <a:extLst>
                <a:ext uri="{FF2B5EF4-FFF2-40B4-BE49-F238E27FC236}">
                  <a16:creationId xmlns:a16="http://schemas.microsoft.com/office/drawing/2014/main" id="{C4FC60B9-0748-84A6-F954-039183FBFFC5}"/>
                </a:ext>
              </a:extLst>
            </p:cNvPr>
            <p:cNvCxnSpPr>
              <a:cxnSpLocks/>
            </p:cNvCxnSpPr>
            <p:nvPr/>
          </p:nvCxnSpPr>
          <p:spPr bwMode="auto">
            <a:xfrm>
              <a:off x="11207750" y="3562350"/>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37A636B9-74FE-ACCD-71AA-E2058C0E0C9B}"/>
                </a:ext>
              </a:extLst>
            </p:cNvPr>
            <p:cNvCxnSpPr>
              <a:cxnSpLocks/>
            </p:cNvCxnSpPr>
            <p:nvPr/>
          </p:nvCxnSpPr>
          <p:spPr bwMode="auto">
            <a:xfrm>
              <a:off x="11207750" y="3873291"/>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D3B56E2-6C65-E3AA-3FC6-9D0854F3C094}"/>
                </a:ext>
              </a:extLst>
            </p:cNvPr>
            <p:cNvCxnSpPr>
              <a:cxnSpLocks/>
            </p:cNvCxnSpPr>
            <p:nvPr/>
          </p:nvCxnSpPr>
          <p:spPr bwMode="auto">
            <a:xfrm>
              <a:off x="11258550" y="3562350"/>
              <a:ext cx="0" cy="310941"/>
            </a:xfrm>
            <a:prstGeom prst="line">
              <a:avLst/>
            </a:prstGeom>
            <a:noFill/>
            <a:ln w="28575" cap="flat" cmpd="sng" algn="ctr">
              <a:solidFill>
                <a:schemeClr val="bg1"/>
              </a:solidFill>
              <a:prstDash val="solid"/>
              <a:round/>
              <a:headEnd type="none" w="med" len="med"/>
              <a:tailEnd type="none" w="med" len="med"/>
            </a:ln>
            <a:effectLst/>
          </p:spPr>
        </p:cxnSp>
      </p:grpSp>
      <p:sp>
        <p:nvSpPr>
          <p:cNvPr id="95" name="TextBox 94">
            <a:extLst>
              <a:ext uri="{FF2B5EF4-FFF2-40B4-BE49-F238E27FC236}">
                <a16:creationId xmlns:a16="http://schemas.microsoft.com/office/drawing/2014/main" id="{31B92E62-F899-81DC-ACED-969D1C2A909F}"/>
              </a:ext>
            </a:extLst>
          </p:cNvPr>
          <p:cNvSpPr txBox="1"/>
          <p:nvPr/>
        </p:nvSpPr>
        <p:spPr bwMode="auto">
          <a:xfrm>
            <a:off x="2580617" y="32192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a:t>
            </a:r>
          </a:p>
        </p:txBody>
      </p:sp>
      <p:sp>
        <p:nvSpPr>
          <p:cNvPr id="96" name="TextBox 95">
            <a:extLst>
              <a:ext uri="{FF2B5EF4-FFF2-40B4-BE49-F238E27FC236}">
                <a16:creationId xmlns:a16="http://schemas.microsoft.com/office/drawing/2014/main" id="{1E52648E-BEA7-C196-C74E-452C5E8F21CF}"/>
              </a:ext>
            </a:extLst>
          </p:cNvPr>
          <p:cNvSpPr txBox="1"/>
          <p:nvPr/>
        </p:nvSpPr>
        <p:spPr bwMode="auto">
          <a:xfrm>
            <a:off x="3107302" y="29834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97" name="TextBox 96">
            <a:extLst>
              <a:ext uri="{FF2B5EF4-FFF2-40B4-BE49-F238E27FC236}">
                <a16:creationId xmlns:a16="http://schemas.microsoft.com/office/drawing/2014/main" id="{E5098FB0-4BED-A735-7603-40E9A90B30E1}"/>
              </a:ext>
            </a:extLst>
          </p:cNvPr>
          <p:cNvSpPr txBox="1"/>
          <p:nvPr/>
        </p:nvSpPr>
        <p:spPr bwMode="auto">
          <a:xfrm>
            <a:off x="3882406" y="320029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98" name="TextBox 97">
            <a:extLst>
              <a:ext uri="{FF2B5EF4-FFF2-40B4-BE49-F238E27FC236}">
                <a16:creationId xmlns:a16="http://schemas.microsoft.com/office/drawing/2014/main" id="{216EA3A0-F1E9-D6FB-3AAC-ADB40A045CBB}"/>
              </a:ext>
            </a:extLst>
          </p:cNvPr>
          <p:cNvSpPr txBox="1"/>
          <p:nvPr/>
        </p:nvSpPr>
        <p:spPr bwMode="auto">
          <a:xfrm>
            <a:off x="4392100" y="29913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99" name="TextBox 98">
            <a:extLst>
              <a:ext uri="{FF2B5EF4-FFF2-40B4-BE49-F238E27FC236}">
                <a16:creationId xmlns:a16="http://schemas.microsoft.com/office/drawing/2014/main" id="{D1675B57-B4B5-DA6C-9335-0FB6E3A45E93}"/>
              </a:ext>
            </a:extLst>
          </p:cNvPr>
          <p:cNvSpPr txBox="1"/>
          <p:nvPr/>
        </p:nvSpPr>
        <p:spPr bwMode="auto">
          <a:xfrm>
            <a:off x="5167204" y="32192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100" name="TextBox 99">
            <a:extLst>
              <a:ext uri="{FF2B5EF4-FFF2-40B4-BE49-F238E27FC236}">
                <a16:creationId xmlns:a16="http://schemas.microsoft.com/office/drawing/2014/main" id="{26246492-8CBB-2824-F2D5-756D0BE4DA06}"/>
              </a:ext>
            </a:extLst>
          </p:cNvPr>
          <p:cNvSpPr txBox="1"/>
          <p:nvPr/>
        </p:nvSpPr>
        <p:spPr bwMode="auto">
          <a:xfrm>
            <a:off x="5686142" y="28761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101" name="TextBox 100">
            <a:extLst>
              <a:ext uri="{FF2B5EF4-FFF2-40B4-BE49-F238E27FC236}">
                <a16:creationId xmlns:a16="http://schemas.microsoft.com/office/drawing/2014/main" id="{AD1340B1-9BA3-A347-631B-11BC3B6447D9}"/>
              </a:ext>
            </a:extLst>
          </p:cNvPr>
          <p:cNvSpPr txBox="1"/>
          <p:nvPr/>
        </p:nvSpPr>
        <p:spPr bwMode="auto">
          <a:xfrm>
            <a:off x="6441884" y="28309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102" name="TextBox 101">
            <a:extLst>
              <a:ext uri="{FF2B5EF4-FFF2-40B4-BE49-F238E27FC236}">
                <a16:creationId xmlns:a16="http://schemas.microsoft.com/office/drawing/2014/main" id="{BF245ADF-7DF1-8B8E-61BA-0F05CE23583B}"/>
              </a:ext>
            </a:extLst>
          </p:cNvPr>
          <p:cNvSpPr txBox="1"/>
          <p:nvPr/>
        </p:nvSpPr>
        <p:spPr bwMode="auto">
          <a:xfrm>
            <a:off x="6966996" y="32345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103" name="TextBox 102">
            <a:extLst>
              <a:ext uri="{FF2B5EF4-FFF2-40B4-BE49-F238E27FC236}">
                <a16:creationId xmlns:a16="http://schemas.microsoft.com/office/drawing/2014/main" id="{B76E9CCF-CC87-4D60-7C57-F509A7FABF1A}"/>
              </a:ext>
            </a:extLst>
          </p:cNvPr>
          <p:cNvSpPr txBox="1"/>
          <p:nvPr/>
        </p:nvSpPr>
        <p:spPr bwMode="auto">
          <a:xfrm>
            <a:off x="7735236" y="29913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04" name="TextBox 103">
            <a:extLst>
              <a:ext uri="{FF2B5EF4-FFF2-40B4-BE49-F238E27FC236}">
                <a16:creationId xmlns:a16="http://schemas.microsoft.com/office/drawing/2014/main" id="{FED217EB-A167-91E3-FB31-3816F011B512}"/>
              </a:ext>
            </a:extLst>
          </p:cNvPr>
          <p:cNvSpPr txBox="1"/>
          <p:nvPr/>
        </p:nvSpPr>
        <p:spPr bwMode="auto">
          <a:xfrm>
            <a:off x="8253695" y="31935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p:txBody>
      </p:sp>
      <p:sp>
        <p:nvSpPr>
          <p:cNvPr id="106" name="TextBox 105">
            <a:extLst>
              <a:ext uri="{FF2B5EF4-FFF2-40B4-BE49-F238E27FC236}">
                <a16:creationId xmlns:a16="http://schemas.microsoft.com/office/drawing/2014/main" id="{09DD0F1A-450D-751A-7BFF-EEBC6A180409}"/>
              </a:ext>
            </a:extLst>
          </p:cNvPr>
          <p:cNvSpPr txBox="1"/>
          <p:nvPr/>
        </p:nvSpPr>
        <p:spPr bwMode="auto">
          <a:xfrm>
            <a:off x="9016206" y="297490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37</a:t>
            </a:r>
          </a:p>
        </p:txBody>
      </p:sp>
      <p:sp>
        <p:nvSpPr>
          <p:cNvPr id="107" name="TextBox 106">
            <a:extLst>
              <a:ext uri="{FF2B5EF4-FFF2-40B4-BE49-F238E27FC236}">
                <a16:creationId xmlns:a16="http://schemas.microsoft.com/office/drawing/2014/main" id="{FEB2B974-CAEE-3CC3-965A-3034178569D7}"/>
              </a:ext>
            </a:extLst>
          </p:cNvPr>
          <p:cNvSpPr txBox="1"/>
          <p:nvPr/>
        </p:nvSpPr>
        <p:spPr bwMode="auto">
          <a:xfrm>
            <a:off x="9541318" y="33247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grpSp>
        <p:nvGrpSpPr>
          <p:cNvPr id="114" name="Group 113">
            <a:extLst>
              <a:ext uri="{FF2B5EF4-FFF2-40B4-BE49-F238E27FC236}">
                <a16:creationId xmlns:a16="http://schemas.microsoft.com/office/drawing/2014/main" id="{C5F7E015-16D1-2195-46F7-E72238CDE0D4}"/>
              </a:ext>
            </a:extLst>
          </p:cNvPr>
          <p:cNvGrpSpPr/>
          <p:nvPr/>
        </p:nvGrpSpPr>
        <p:grpSpPr>
          <a:xfrm>
            <a:off x="2392500" y="4916195"/>
            <a:ext cx="7755457" cy="88299"/>
            <a:chOff x="2392500" y="4916195"/>
            <a:chExt cx="7755457" cy="88299"/>
          </a:xfrm>
        </p:grpSpPr>
        <p:grpSp>
          <p:nvGrpSpPr>
            <p:cNvPr id="32" name="Group 31">
              <a:extLst>
                <a:ext uri="{FF2B5EF4-FFF2-40B4-BE49-F238E27FC236}">
                  <a16:creationId xmlns:a16="http://schemas.microsoft.com/office/drawing/2014/main" id="{2E4B0324-37DE-B673-843D-647362B1E0B4}"/>
                </a:ext>
              </a:extLst>
            </p:cNvPr>
            <p:cNvGrpSpPr/>
            <p:nvPr/>
          </p:nvGrpSpPr>
          <p:grpSpPr>
            <a:xfrm rot="5400000">
              <a:off x="5586523" y="1729667"/>
              <a:ext cx="80804" cy="6468849"/>
              <a:chOff x="2318483" y="1801717"/>
              <a:chExt cx="70093" cy="3121975"/>
            </a:xfrm>
          </p:grpSpPr>
          <p:cxnSp>
            <p:nvCxnSpPr>
              <p:cNvPr id="49" name="Straight Connector 48">
                <a:extLst>
                  <a:ext uri="{FF2B5EF4-FFF2-40B4-BE49-F238E27FC236}">
                    <a16:creationId xmlns:a16="http://schemas.microsoft.com/office/drawing/2014/main" id="{96CC6871-3E29-ABDC-5BA7-2AA6CECE530E}"/>
                  </a:ext>
                </a:extLst>
              </p:cNvPr>
              <p:cNvCxnSpPr>
                <a:cxnSpLocks/>
              </p:cNvCxnSpPr>
              <p:nvPr/>
            </p:nvCxnSpPr>
            <p:spPr bwMode="auto">
              <a:xfrm>
                <a:off x="2318483" y="4923692"/>
                <a:ext cx="70093"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A211489-9CC8-0DAF-C2FE-D56AB2DA8FE1}"/>
                  </a:ext>
                </a:extLst>
              </p:cNvPr>
              <p:cNvCxnSpPr>
                <a:cxnSpLocks/>
              </p:cNvCxnSpPr>
              <p:nvPr/>
            </p:nvCxnSpPr>
            <p:spPr bwMode="auto">
              <a:xfrm>
                <a:off x="2318483" y="4298217"/>
                <a:ext cx="70093"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3B76564-F5B5-01AF-C530-B88E73B2ED7B}"/>
                  </a:ext>
                </a:extLst>
              </p:cNvPr>
              <p:cNvCxnSpPr>
                <a:cxnSpLocks/>
              </p:cNvCxnSpPr>
              <p:nvPr/>
            </p:nvCxnSpPr>
            <p:spPr bwMode="auto">
              <a:xfrm>
                <a:off x="2318483" y="3672742"/>
                <a:ext cx="70093"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5DAEA0E-8290-88B2-B3EC-4D541CCA4AB1}"/>
                  </a:ext>
                </a:extLst>
              </p:cNvPr>
              <p:cNvCxnSpPr>
                <a:cxnSpLocks/>
              </p:cNvCxnSpPr>
              <p:nvPr/>
            </p:nvCxnSpPr>
            <p:spPr bwMode="auto">
              <a:xfrm>
                <a:off x="2318483" y="3047267"/>
                <a:ext cx="70093"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BF56831-2EDB-2A15-BD20-2B16F354A760}"/>
                  </a:ext>
                </a:extLst>
              </p:cNvPr>
              <p:cNvCxnSpPr>
                <a:cxnSpLocks/>
              </p:cNvCxnSpPr>
              <p:nvPr/>
            </p:nvCxnSpPr>
            <p:spPr bwMode="auto">
              <a:xfrm>
                <a:off x="2318483" y="2427192"/>
                <a:ext cx="70093"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F491050-487C-73E0-D578-B96C7D5D46A1}"/>
                  </a:ext>
                </a:extLst>
              </p:cNvPr>
              <p:cNvCxnSpPr>
                <a:cxnSpLocks/>
              </p:cNvCxnSpPr>
              <p:nvPr/>
            </p:nvCxnSpPr>
            <p:spPr bwMode="auto">
              <a:xfrm>
                <a:off x="2318483" y="1801717"/>
                <a:ext cx="70093" cy="0"/>
              </a:xfrm>
              <a:prstGeom prst="line">
                <a:avLst/>
              </a:prstGeom>
              <a:noFill/>
              <a:ln w="28575" cap="flat" cmpd="sng" algn="ctr">
                <a:solidFill>
                  <a:schemeClr val="bg1"/>
                </a:solidFill>
                <a:prstDash val="solid"/>
                <a:round/>
                <a:headEnd type="none" w="med" len="med"/>
                <a:tailEnd type="none" w="med" len="med"/>
              </a:ln>
              <a:effectLst/>
            </p:spPr>
          </p:cxnSp>
        </p:grpSp>
        <p:cxnSp>
          <p:nvCxnSpPr>
            <p:cNvPr id="113" name="Straight Connector 112">
              <a:extLst>
                <a:ext uri="{FF2B5EF4-FFF2-40B4-BE49-F238E27FC236}">
                  <a16:creationId xmlns:a16="http://schemas.microsoft.com/office/drawing/2014/main" id="{EFA8B6C8-4543-05B8-8ED1-6E20CE55D30D}"/>
                </a:ext>
              </a:extLst>
            </p:cNvPr>
            <p:cNvCxnSpPr>
              <a:cxnSpLocks/>
            </p:cNvCxnSpPr>
            <p:nvPr/>
          </p:nvCxnSpPr>
          <p:spPr bwMode="auto">
            <a:xfrm rot="5400000">
              <a:off x="10107555" y="4956597"/>
              <a:ext cx="80804" cy="0"/>
            </a:xfrm>
            <a:prstGeom prst="line">
              <a:avLst/>
            </a:prstGeom>
            <a:noFill/>
            <a:ln w="28575" cap="flat" cmpd="sng" algn="ctr">
              <a:solidFill>
                <a:schemeClr val="bg1"/>
              </a:solidFill>
              <a:prstDash val="solid"/>
              <a:round/>
              <a:headEnd type="none" w="med" len="med"/>
              <a:tailEnd type="none" w="med" len="med"/>
            </a:ln>
            <a:effectLst/>
          </p:spPr>
        </p:cxnSp>
      </p:grpSp>
      <p:sp>
        <p:nvSpPr>
          <p:cNvPr id="3" name="Freeform 2">
            <a:extLst>
              <a:ext uri="{FF2B5EF4-FFF2-40B4-BE49-F238E27FC236}">
                <a16:creationId xmlns:a16="http://schemas.microsoft.com/office/drawing/2014/main" id="{7DCF1E28-890F-5795-5464-902B6592C298}"/>
              </a:ext>
            </a:extLst>
          </p:cNvPr>
          <p:cNvSpPr/>
          <p:nvPr/>
        </p:nvSpPr>
        <p:spPr bwMode="auto">
          <a:xfrm>
            <a:off x="2391508" y="1781908"/>
            <a:ext cx="7748954" cy="3141784"/>
          </a:xfrm>
          <a:custGeom>
            <a:avLst/>
            <a:gdLst>
              <a:gd name="connsiteX0" fmla="*/ 0 w 7748954"/>
              <a:gd name="connsiteY0" fmla="*/ 0 h 3141784"/>
              <a:gd name="connsiteX1" fmla="*/ 0 w 7748954"/>
              <a:gd name="connsiteY1" fmla="*/ 3141784 h 3141784"/>
              <a:gd name="connsiteX2" fmla="*/ 7748954 w 7748954"/>
              <a:gd name="connsiteY2" fmla="*/ 3141784 h 3141784"/>
            </a:gdLst>
            <a:ahLst/>
            <a:cxnLst>
              <a:cxn ang="0">
                <a:pos x="connsiteX0" y="connsiteY0"/>
              </a:cxn>
              <a:cxn ang="0">
                <a:pos x="connsiteX1" y="connsiteY1"/>
              </a:cxn>
              <a:cxn ang="0">
                <a:pos x="connsiteX2" y="connsiteY2"/>
              </a:cxn>
            </a:cxnLst>
            <a:rect l="l" t="t" r="r" b="b"/>
            <a:pathLst>
              <a:path w="7748954" h="3141784">
                <a:moveTo>
                  <a:pt x="0" y="0"/>
                </a:moveTo>
                <a:lnTo>
                  <a:pt x="0" y="3141784"/>
                </a:lnTo>
                <a:lnTo>
                  <a:pt x="7748954" y="314178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15" name="Group 114">
            <a:extLst>
              <a:ext uri="{FF2B5EF4-FFF2-40B4-BE49-F238E27FC236}">
                <a16:creationId xmlns:a16="http://schemas.microsoft.com/office/drawing/2014/main" id="{61873418-DC42-0BE9-1A5F-5BE0B856E0CF}"/>
              </a:ext>
            </a:extLst>
          </p:cNvPr>
          <p:cNvGrpSpPr/>
          <p:nvPr/>
        </p:nvGrpSpPr>
        <p:grpSpPr>
          <a:xfrm>
            <a:off x="5338428" y="3560363"/>
            <a:ext cx="60325" cy="666530"/>
            <a:chOff x="11207750" y="3562350"/>
            <a:chExt cx="101600" cy="310941"/>
          </a:xfrm>
        </p:grpSpPr>
        <p:cxnSp>
          <p:nvCxnSpPr>
            <p:cNvPr id="116" name="Straight Connector 115">
              <a:extLst>
                <a:ext uri="{FF2B5EF4-FFF2-40B4-BE49-F238E27FC236}">
                  <a16:creationId xmlns:a16="http://schemas.microsoft.com/office/drawing/2014/main" id="{291804BD-254C-C6E3-E63F-632545CE5D02}"/>
                </a:ext>
              </a:extLst>
            </p:cNvPr>
            <p:cNvCxnSpPr>
              <a:cxnSpLocks/>
            </p:cNvCxnSpPr>
            <p:nvPr/>
          </p:nvCxnSpPr>
          <p:spPr bwMode="auto">
            <a:xfrm>
              <a:off x="11207750" y="3562350"/>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04179B61-3E14-E94E-6E09-AB9C815D52D7}"/>
                </a:ext>
              </a:extLst>
            </p:cNvPr>
            <p:cNvCxnSpPr>
              <a:cxnSpLocks/>
            </p:cNvCxnSpPr>
            <p:nvPr/>
          </p:nvCxnSpPr>
          <p:spPr bwMode="auto">
            <a:xfrm>
              <a:off x="11207750" y="3873291"/>
              <a:ext cx="101600"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5D408F7-A609-B381-C28B-1B8595C59366}"/>
                </a:ext>
              </a:extLst>
            </p:cNvPr>
            <p:cNvCxnSpPr>
              <a:cxnSpLocks/>
            </p:cNvCxnSpPr>
            <p:nvPr/>
          </p:nvCxnSpPr>
          <p:spPr bwMode="auto">
            <a:xfrm>
              <a:off x="11258550" y="3562350"/>
              <a:ext cx="0" cy="310941"/>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431856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396755"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 Ledinghen. AASLD 2022. Abstr 28.</a:t>
            </a:r>
          </a:p>
        </p:txBody>
      </p:sp>
      <p:sp>
        <p:nvSpPr>
          <p:cNvPr id="4" name="Rectangle 2">
            <a:extLst>
              <a:ext uri="{FF2B5EF4-FFF2-40B4-BE49-F238E27FC236}">
                <a16:creationId xmlns:a16="http://schemas.microsoft.com/office/drawing/2014/main" id="{2AE1D3C4-CEE4-FE69-578E-DCAA5493C776}"/>
              </a:ext>
            </a:extLst>
          </p:cNvPr>
          <p:cNvSpPr>
            <a:spLocks noGrp="1" noChangeArrowheads="1"/>
          </p:cNvSpPr>
          <p:nvPr>
            <p:ph type="title"/>
          </p:nvPr>
        </p:nvSpPr>
        <p:spPr/>
        <p:txBody>
          <a:bodyPr/>
          <a:lstStyle/>
          <a:p>
            <a:r>
              <a:rPr lang="en-US" altLang="en-US" dirty="0"/>
              <a:t>Bulevirtide ± PegIFN-</a:t>
            </a:r>
            <a:r>
              <a:rPr lang="el-GR" dirty="0"/>
              <a:t>α</a:t>
            </a:r>
            <a:r>
              <a:rPr lang="en-US" dirty="0"/>
              <a:t>2a </a:t>
            </a:r>
            <a:r>
              <a:rPr lang="en-US" altLang="en-US" dirty="0"/>
              <a:t>for Chronic HDV Infection: Study Design</a:t>
            </a:r>
          </a:p>
        </p:txBody>
      </p:sp>
      <p:sp>
        <p:nvSpPr>
          <p:cNvPr id="5" name="Rectangle 3">
            <a:extLst>
              <a:ext uri="{FF2B5EF4-FFF2-40B4-BE49-F238E27FC236}">
                <a16:creationId xmlns:a16="http://schemas.microsoft.com/office/drawing/2014/main" id="{E4A9264C-8E3C-8A3B-66F6-A9C25AF60D8B}"/>
              </a:ext>
            </a:extLst>
          </p:cNvPr>
          <p:cNvSpPr>
            <a:spLocks noGrp="1" noChangeArrowheads="1"/>
          </p:cNvSpPr>
          <p:nvPr>
            <p:ph idx="1"/>
          </p:nvPr>
        </p:nvSpPr>
        <p:spPr/>
        <p:txBody>
          <a:bodyPr/>
          <a:lstStyle/>
          <a:p>
            <a:r>
              <a:rPr lang="en-US" altLang="en-US" sz="2000" dirty="0"/>
              <a:t>Multicenter, prospective, retrospective, observational study in patients with chronic HDV from French cATU program</a:t>
            </a:r>
          </a:p>
          <a:p>
            <a:pPr>
              <a:spcBef>
                <a:spcPts val="700"/>
              </a:spcBef>
            </a:pPr>
            <a:endParaRPr lang="en-US" altLang="en-US" sz="2000" dirty="0"/>
          </a:p>
          <a:p>
            <a:pPr>
              <a:spcBef>
                <a:spcPts val="700"/>
              </a:spcBef>
            </a:pPr>
            <a:endParaRPr lang="en-US" altLang="en-US" sz="2000" dirty="0"/>
          </a:p>
          <a:p>
            <a:pPr>
              <a:spcBef>
                <a:spcPts val="700"/>
              </a:spcBef>
            </a:pPr>
            <a:endParaRPr lang="en-US" altLang="en-US" sz="2000" dirty="0"/>
          </a:p>
          <a:p>
            <a:pPr>
              <a:spcBef>
                <a:spcPts val="700"/>
              </a:spcBef>
            </a:pPr>
            <a:endParaRPr lang="en-US" altLang="en-US" sz="2000" dirty="0"/>
          </a:p>
          <a:p>
            <a:pPr>
              <a:spcBef>
                <a:spcPts val="700"/>
              </a:spcBef>
            </a:pPr>
            <a:endParaRPr lang="en-US" altLang="en-US" sz="2000" dirty="0"/>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GB" altLang="en-US" sz="2000" b="1" i="0" u="none" strike="noStrike" kern="1200" cap="none" spc="0" normalizeH="0" baseline="0" noProof="0" dirty="0">
              <a:ln>
                <a:noFill/>
              </a:ln>
              <a:solidFill>
                <a:srgbClr val="000000"/>
              </a:solidFill>
              <a:effectLst/>
              <a:uLnTx/>
              <a:uFillTx/>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GB" altLang="en-US" sz="2000" b="1" i="0" u="none" strike="noStrike" kern="1200" cap="none" spc="0" normalizeH="0" baseline="0" noProof="0" dirty="0">
              <a:ln>
                <a:noFill/>
              </a:ln>
              <a:solidFill>
                <a:srgbClr val="000000"/>
              </a:solidFill>
              <a:effectLst/>
              <a:uLnTx/>
              <a:uFillTx/>
              <a:cs typeface="Arial" panose="020B0604020202020204" pitchFamily="34" charset="0"/>
            </a:endParaRPr>
          </a:p>
          <a:p>
            <a:pPr marL="285750" lvl="0" indent="-285750" eaLnBrk="0" hangingPunct="0">
              <a:lnSpc>
                <a:spcPct val="100000"/>
              </a:lnSpc>
              <a:spcBef>
                <a:spcPct val="0"/>
              </a:spcBef>
              <a:spcAft>
                <a:spcPct val="0"/>
              </a:spcAft>
              <a:buClrTx/>
              <a:defRPr/>
            </a:pPr>
            <a:r>
              <a:rPr kumimoji="0" lang="en-GB" altLang="en-US" sz="2000" b="1" i="0" u="none" strike="noStrike" kern="1200" cap="none" spc="0" normalizeH="0" baseline="0" noProof="0" dirty="0">
                <a:ln>
                  <a:noFill/>
                </a:ln>
                <a:solidFill>
                  <a:srgbClr val="000000"/>
                </a:solidFill>
                <a:effectLst/>
                <a:uLnTx/>
                <a:uFillTx/>
                <a:cs typeface="Arial" panose="020B0604020202020204" pitchFamily="34" charset="0"/>
              </a:rPr>
              <a:t>Primary combined endpoint: </a:t>
            </a:r>
            <a:r>
              <a:rPr lang="en-GB" altLang="en-US" sz="2000" kern="1200" dirty="0">
                <a:solidFill>
                  <a:srgbClr val="000000"/>
                </a:solidFill>
                <a:cs typeface="Arial" panose="020B0604020202020204" pitchFamily="34" charset="0"/>
              </a:rPr>
              <a:t>undetectable HDV </a:t>
            </a:r>
            <a:r>
              <a:rPr kumimoji="0" lang="en-GB" altLang="en-US" sz="2000" b="0" i="0" u="none" strike="noStrike" kern="1200" cap="none" spc="0" normalizeH="0" baseline="0" noProof="0" dirty="0">
                <a:ln>
                  <a:noFill/>
                </a:ln>
                <a:solidFill>
                  <a:srgbClr val="000000"/>
                </a:solidFill>
                <a:effectLst/>
                <a:uLnTx/>
                <a:uFillTx/>
                <a:cs typeface="Arial" panose="020B0604020202020204" pitchFamily="34" charset="0"/>
              </a:rPr>
              <a:t>RNA or decrease ≥2 log</a:t>
            </a:r>
            <a:r>
              <a:rPr kumimoji="0" lang="en-GB" altLang="en-US" sz="2000" b="0" i="0" u="none" strike="noStrike" kern="1200" cap="none" spc="0" normalizeH="0" baseline="-25000" noProof="0" dirty="0">
                <a:ln>
                  <a:noFill/>
                </a:ln>
                <a:solidFill>
                  <a:srgbClr val="000000"/>
                </a:solidFill>
                <a:effectLst/>
                <a:uLnTx/>
                <a:uFillTx/>
                <a:cs typeface="Arial" panose="020B0604020202020204" pitchFamily="34" charset="0"/>
              </a:rPr>
              <a:t>10</a:t>
            </a:r>
            <a:r>
              <a:rPr kumimoji="0" lang="en-GB" altLang="en-US" sz="2000" b="0" i="0" u="none" strike="noStrike" kern="1200" cap="none" spc="0" normalizeH="0" baseline="0" noProof="0" dirty="0">
                <a:ln>
                  <a:noFill/>
                </a:ln>
                <a:solidFill>
                  <a:srgbClr val="000000"/>
                </a:solidFill>
                <a:effectLst/>
                <a:uLnTx/>
                <a:uFillTx/>
                <a:cs typeface="Arial" panose="020B0604020202020204" pitchFamily="34" charset="0"/>
              </a:rPr>
              <a:t> from baseline and </a:t>
            </a:r>
            <a:br>
              <a:rPr kumimoji="0" lang="en-GB" altLang="en-US" sz="2000" b="0" i="0" u="none" strike="noStrike" kern="1200" cap="none" spc="0" normalizeH="0" baseline="0" noProof="0" dirty="0">
                <a:ln>
                  <a:noFill/>
                </a:ln>
                <a:solidFill>
                  <a:srgbClr val="000000"/>
                </a:solidFill>
                <a:effectLst/>
                <a:uLnTx/>
                <a:uFillTx/>
                <a:cs typeface="Arial" panose="020B0604020202020204" pitchFamily="34" charset="0"/>
              </a:rPr>
            </a:br>
            <a:r>
              <a:rPr kumimoji="0" lang="en-GB" altLang="en-US" sz="2000" b="0" i="0" u="none" strike="noStrike" kern="1200" cap="none" spc="0" normalizeH="0" baseline="0" noProof="0" dirty="0">
                <a:ln>
                  <a:noFill/>
                </a:ln>
                <a:solidFill>
                  <a:srgbClr val="000000"/>
                </a:solidFill>
                <a:effectLst/>
                <a:uLnTx/>
                <a:uFillTx/>
                <a:cs typeface="Arial" panose="020B0604020202020204" pitchFamily="34" charset="0"/>
              </a:rPr>
              <a:t>normal ALT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GB" altLang="en-US" sz="2000" b="1" i="0" u="none" strike="noStrike" kern="1200" cap="none" spc="0" normalizeH="0" baseline="0" noProof="0" dirty="0">
                <a:ln>
                  <a:noFill/>
                </a:ln>
                <a:solidFill>
                  <a:srgbClr val="000000"/>
                </a:solidFill>
                <a:effectLst/>
                <a:uLnTx/>
                <a:uFillTx/>
                <a:cs typeface="Arial" panose="020B0604020202020204" pitchFamily="34" charset="0"/>
              </a:rPr>
              <a:t>Secondary endpoints: </a:t>
            </a:r>
            <a:r>
              <a:rPr kumimoji="0" lang="en-US" altLang="en-US" sz="2000" b="0" i="0" u="none" strike="noStrike" kern="1200" cap="none" spc="0" normalizeH="0" baseline="0" noProof="0" dirty="0">
                <a:ln>
                  <a:noFill/>
                </a:ln>
                <a:solidFill>
                  <a:srgbClr val="000000"/>
                </a:solidFill>
                <a:effectLst/>
                <a:uLnTx/>
                <a:uFillTx/>
                <a:cs typeface="Arial" panose="020B0604020202020204" pitchFamily="34" charset="0"/>
              </a:rPr>
              <a:t>HDV RNA undetectable from baseline to Mo 12, 18, 24; normalization of </a:t>
            </a:r>
            <a:br>
              <a:rPr kumimoji="0" lang="en-US" altLang="en-US" sz="2000" b="0" i="0" u="none" strike="noStrike" kern="1200" cap="none" spc="0" normalizeH="0" baseline="0" noProof="0" dirty="0">
                <a:ln>
                  <a:noFill/>
                </a:ln>
                <a:solidFill>
                  <a:srgbClr val="000000"/>
                </a:solidFill>
                <a:effectLst/>
                <a:uLnTx/>
                <a:uFillTx/>
                <a:cs typeface="Arial" panose="020B0604020202020204" pitchFamily="34" charset="0"/>
              </a:rPr>
            </a:br>
            <a:r>
              <a:rPr kumimoji="0" lang="en-US" altLang="en-US" sz="2000" b="0" i="0" u="none" strike="noStrike" kern="1200" cap="none" spc="0" normalizeH="0" baseline="0" noProof="0" dirty="0">
                <a:ln>
                  <a:noFill/>
                </a:ln>
                <a:solidFill>
                  <a:srgbClr val="000000"/>
                </a:solidFill>
                <a:effectLst/>
                <a:uLnTx/>
                <a:uFillTx/>
                <a:cs typeface="Arial" panose="020B0604020202020204" pitchFamily="34" charset="0"/>
              </a:rPr>
              <a:t>ALT (ALT &lt;40 IU/L); factors associated with virologic response at Mo 18, 24</a:t>
            </a:r>
            <a:endParaRPr lang="en-US" altLang="en-US" sz="2000" dirty="0"/>
          </a:p>
        </p:txBody>
      </p:sp>
      <p:sp>
        <p:nvSpPr>
          <p:cNvPr id="6" name="Text Box 23">
            <a:extLst>
              <a:ext uri="{FF2B5EF4-FFF2-40B4-BE49-F238E27FC236}">
                <a16:creationId xmlns:a16="http://schemas.microsoft.com/office/drawing/2014/main" id="{83A2CC23-4AB8-52B6-5020-0B3247176B1E}"/>
              </a:ext>
            </a:extLst>
          </p:cNvPr>
          <p:cNvSpPr txBox="1">
            <a:spLocks noChangeArrowheads="1"/>
          </p:cNvSpPr>
          <p:nvPr/>
        </p:nvSpPr>
        <p:spPr bwMode="auto">
          <a:xfrm>
            <a:off x="778530" y="2785233"/>
            <a:ext cx="2318955"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compensated cirrhosis or severe liver fibrosis (F3) or with F2 fibrosis* with persistent ALT &gt;2 x ULN for ≥6 mo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139)</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24">
            <a:extLst>
              <a:ext uri="{FF2B5EF4-FFF2-40B4-BE49-F238E27FC236}">
                <a16:creationId xmlns:a16="http://schemas.microsoft.com/office/drawing/2014/main" id="{C5A3A0BD-3373-1B30-557B-D7CF16A52B3A}"/>
              </a:ext>
            </a:extLst>
          </p:cNvPr>
          <p:cNvSpPr>
            <a:spLocks noChangeArrowheads="1"/>
          </p:cNvSpPr>
          <p:nvPr/>
        </p:nvSpPr>
        <p:spPr bwMode="auto">
          <a:xfrm>
            <a:off x="4055277" y="2493835"/>
            <a:ext cx="3678469" cy="817983"/>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Bulevirtide 2 mg SC once daily</a:t>
            </a:r>
          </a:p>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70)</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8" name="Line 27">
            <a:extLst>
              <a:ext uri="{FF2B5EF4-FFF2-40B4-BE49-F238E27FC236}">
                <a16:creationId xmlns:a16="http://schemas.microsoft.com/office/drawing/2014/main" id="{C12FEA4B-9724-2189-3C9D-5424C49DA9CE}"/>
              </a:ext>
            </a:extLst>
          </p:cNvPr>
          <p:cNvSpPr>
            <a:spLocks noChangeShapeType="1"/>
          </p:cNvSpPr>
          <p:nvPr/>
        </p:nvSpPr>
        <p:spPr bwMode="auto">
          <a:xfrm flipV="1">
            <a:off x="3097485" y="2902826"/>
            <a:ext cx="856850"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Rectangle 24">
            <a:extLst>
              <a:ext uri="{FF2B5EF4-FFF2-40B4-BE49-F238E27FC236}">
                <a16:creationId xmlns:a16="http://schemas.microsoft.com/office/drawing/2014/main" id="{D594F8CD-0B2D-F10C-A3C9-3ADD44EA6E93}"/>
              </a:ext>
            </a:extLst>
          </p:cNvPr>
          <p:cNvSpPr>
            <a:spLocks noChangeArrowheads="1"/>
          </p:cNvSpPr>
          <p:nvPr/>
        </p:nvSpPr>
        <p:spPr bwMode="auto">
          <a:xfrm>
            <a:off x="4068543" y="3924403"/>
            <a:ext cx="3678469" cy="807607"/>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Bulevirtide 2 mg SC once daily + </a:t>
            </a:r>
          </a:p>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egIFN-</a:t>
            </a:r>
            <a:r>
              <a:rPr kumimoji="0" lang="el-GR"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α</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 SC weekly</a:t>
            </a:r>
          </a:p>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69)</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 name="Line 27">
            <a:extLst>
              <a:ext uri="{FF2B5EF4-FFF2-40B4-BE49-F238E27FC236}">
                <a16:creationId xmlns:a16="http://schemas.microsoft.com/office/drawing/2014/main" id="{3CA89D52-A142-29DF-64D3-6613DD037A8F}"/>
              </a:ext>
            </a:extLst>
          </p:cNvPr>
          <p:cNvSpPr>
            <a:spLocks noChangeShapeType="1"/>
          </p:cNvSpPr>
          <p:nvPr/>
        </p:nvSpPr>
        <p:spPr bwMode="auto">
          <a:xfrm flipV="1">
            <a:off x="3089189" y="4189569"/>
            <a:ext cx="856850"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 Box 23">
            <a:extLst>
              <a:ext uri="{FF2B5EF4-FFF2-40B4-BE49-F238E27FC236}">
                <a16:creationId xmlns:a16="http://schemas.microsoft.com/office/drawing/2014/main" id="{66E42065-E4B5-CA84-3D31-61C75B12201E}"/>
              </a:ext>
            </a:extLst>
          </p:cNvPr>
          <p:cNvSpPr txBox="1">
            <a:spLocks noChangeArrowheads="1"/>
          </p:cNvSpPr>
          <p:nvPr/>
        </p:nvSpPr>
        <p:spPr bwMode="auto">
          <a:xfrm>
            <a:off x="2971779" y="3442511"/>
            <a:ext cx="194852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Not randomized</a:t>
            </a:r>
            <a:endPar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6154CA06-8B1B-6908-A395-FCEDD61C51A5}"/>
              </a:ext>
            </a:extLst>
          </p:cNvPr>
          <p:cNvSpPr txBox="1"/>
          <p:nvPr/>
        </p:nvSpPr>
        <p:spPr bwMode="auto">
          <a:xfrm>
            <a:off x="778530" y="4343573"/>
            <a:ext cx="26424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*Evaluated by liver biopsy or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FibroScan.</a:t>
            </a:r>
          </a:p>
        </p:txBody>
      </p:sp>
      <p:sp>
        <p:nvSpPr>
          <p:cNvPr id="13" name="Line 27">
            <a:extLst>
              <a:ext uri="{FF2B5EF4-FFF2-40B4-BE49-F238E27FC236}">
                <a16:creationId xmlns:a16="http://schemas.microsoft.com/office/drawing/2014/main" id="{4FE6E6A7-EBF4-B6EB-114E-5F5EBDF56E15}"/>
              </a:ext>
            </a:extLst>
          </p:cNvPr>
          <p:cNvSpPr>
            <a:spLocks noChangeShapeType="1"/>
          </p:cNvSpPr>
          <p:nvPr/>
        </p:nvSpPr>
        <p:spPr bwMode="auto">
          <a:xfrm>
            <a:off x="7895106" y="2204994"/>
            <a:ext cx="0" cy="38650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Text Box 23">
            <a:extLst>
              <a:ext uri="{FF2B5EF4-FFF2-40B4-BE49-F238E27FC236}">
                <a16:creationId xmlns:a16="http://schemas.microsoft.com/office/drawing/2014/main" id="{176CCF95-E0E6-AB48-FDAE-036FB4E176F6}"/>
              </a:ext>
            </a:extLst>
          </p:cNvPr>
          <p:cNvSpPr txBox="1">
            <a:spLocks noChangeArrowheads="1"/>
          </p:cNvSpPr>
          <p:nvPr/>
        </p:nvSpPr>
        <p:spPr bwMode="auto">
          <a:xfrm>
            <a:off x="6096001" y="1885875"/>
            <a:ext cx="344769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Month 12/18, per provider discretion</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Rectangle 24">
            <a:extLst>
              <a:ext uri="{FF2B5EF4-FFF2-40B4-BE49-F238E27FC236}">
                <a16:creationId xmlns:a16="http://schemas.microsoft.com/office/drawing/2014/main" id="{16ABC7F8-56B0-18BD-914B-5210160E185C}"/>
              </a:ext>
            </a:extLst>
          </p:cNvPr>
          <p:cNvSpPr>
            <a:spLocks noChangeArrowheads="1"/>
          </p:cNvSpPr>
          <p:nvPr/>
        </p:nvSpPr>
        <p:spPr bwMode="auto">
          <a:xfrm>
            <a:off x="8356512" y="2399194"/>
            <a:ext cx="3308462" cy="4572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Bulevirtide 2 mg SC once daily</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16" name="Line 27">
            <a:extLst>
              <a:ext uri="{FF2B5EF4-FFF2-40B4-BE49-F238E27FC236}">
                <a16:creationId xmlns:a16="http://schemas.microsoft.com/office/drawing/2014/main" id="{4DA9EC0E-FE30-4C30-DE7C-718BE74068C6}"/>
              </a:ext>
            </a:extLst>
          </p:cNvPr>
          <p:cNvSpPr>
            <a:spLocks noChangeShapeType="1"/>
          </p:cNvSpPr>
          <p:nvPr/>
        </p:nvSpPr>
        <p:spPr bwMode="auto">
          <a:xfrm>
            <a:off x="11717615" y="2197192"/>
            <a:ext cx="1" cy="338554"/>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Text Box 23">
            <a:extLst>
              <a:ext uri="{FF2B5EF4-FFF2-40B4-BE49-F238E27FC236}">
                <a16:creationId xmlns:a16="http://schemas.microsoft.com/office/drawing/2014/main" id="{2DA647D5-069A-5212-E034-845B9F2F8E78}"/>
              </a:ext>
            </a:extLst>
          </p:cNvPr>
          <p:cNvSpPr txBox="1">
            <a:spLocks noChangeArrowheads="1"/>
          </p:cNvSpPr>
          <p:nvPr/>
        </p:nvSpPr>
        <p:spPr bwMode="auto">
          <a:xfrm>
            <a:off x="11111570" y="1869134"/>
            <a:ext cx="114435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24</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Rectangle 24">
            <a:extLst>
              <a:ext uri="{FF2B5EF4-FFF2-40B4-BE49-F238E27FC236}">
                <a16:creationId xmlns:a16="http://schemas.microsoft.com/office/drawing/2014/main" id="{98DE636E-30CB-37D8-68E9-53F7AF954C23}"/>
              </a:ext>
            </a:extLst>
          </p:cNvPr>
          <p:cNvSpPr>
            <a:spLocks noChangeArrowheads="1"/>
          </p:cNvSpPr>
          <p:nvPr/>
        </p:nvSpPr>
        <p:spPr bwMode="auto">
          <a:xfrm>
            <a:off x="8355540" y="2922385"/>
            <a:ext cx="3297173" cy="457200"/>
          </a:xfrm>
          <a:prstGeom prst="rect">
            <a:avLst/>
          </a:prstGeom>
          <a:solidFill>
            <a:schemeClr val="tx2">
              <a:lumMod val="5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Stop bulevirtide</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19" name="Line 27">
            <a:extLst>
              <a:ext uri="{FF2B5EF4-FFF2-40B4-BE49-F238E27FC236}">
                <a16:creationId xmlns:a16="http://schemas.microsoft.com/office/drawing/2014/main" id="{656711F5-93AD-69D1-5731-317D5771347E}"/>
              </a:ext>
            </a:extLst>
          </p:cNvPr>
          <p:cNvSpPr>
            <a:spLocks noChangeShapeType="1"/>
          </p:cNvSpPr>
          <p:nvPr/>
        </p:nvSpPr>
        <p:spPr bwMode="auto">
          <a:xfrm flipV="1">
            <a:off x="7841286" y="2596568"/>
            <a:ext cx="464684" cy="277001"/>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27">
            <a:extLst>
              <a:ext uri="{FF2B5EF4-FFF2-40B4-BE49-F238E27FC236}">
                <a16:creationId xmlns:a16="http://schemas.microsoft.com/office/drawing/2014/main" id="{C6062AD2-DE9C-5FA2-5231-D606CE1DFB63}"/>
              </a:ext>
            </a:extLst>
          </p:cNvPr>
          <p:cNvSpPr>
            <a:spLocks noChangeShapeType="1"/>
          </p:cNvSpPr>
          <p:nvPr/>
        </p:nvSpPr>
        <p:spPr bwMode="auto">
          <a:xfrm>
            <a:off x="7859179" y="2968707"/>
            <a:ext cx="464684" cy="277001"/>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Rectangle 24">
            <a:extLst>
              <a:ext uri="{FF2B5EF4-FFF2-40B4-BE49-F238E27FC236}">
                <a16:creationId xmlns:a16="http://schemas.microsoft.com/office/drawing/2014/main" id="{3D3DD95B-46AD-A579-F0B4-81C10B91BA16}"/>
              </a:ext>
            </a:extLst>
          </p:cNvPr>
          <p:cNvSpPr>
            <a:spLocks noChangeArrowheads="1"/>
          </p:cNvSpPr>
          <p:nvPr/>
        </p:nvSpPr>
        <p:spPr bwMode="auto">
          <a:xfrm>
            <a:off x="8373499" y="3585303"/>
            <a:ext cx="3308462" cy="4572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Bulevirtide 2 mg SC once daily</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22" name="Rectangle 24">
            <a:extLst>
              <a:ext uri="{FF2B5EF4-FFF2-40B4-BE49-F238E27FC236}">
                <a16:creationId xmlns:a16="http://schemas.microsoft.com/office/drawing/2014/main" id="{9CF14D76-25A6-046F-373D-F55296CD55FD}"/>
              </a:ext>
            </a:extLst>
          </p:cNvPr>
          <p:cNvSpPr>
            <a:spLocks noChangeArrowheads="1"/>
          </p:cNvSpPr>
          <p:nvPr/>
        </p:nvSpPr>
        <p:spPr bwMode="auto">
          <a:xfrm>
            <a:off x="8386535" y="4593373"/>
            <a:ext cx="3297173" cy="457200"/>
          </a:xfrm>
          <a:prstGeom prst="rect">
            <a:avLst/>
          </a:prstGeom>
          <a:solidFill>
            <a:schemeClr val="tx2">
              <a:lumMod val="5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Stop bulevirtide</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23" name="Line 27">
            <a:extLst>
              <a:ext uri="{FF2B5EF4-FFF2-40B4-BE49-F238E27FC236}">
                <a16:creationId xmlns:a16="http://schemas.microsoft.com/office/drawing/2014/main" id="{142C1157-D6F1-7C2E-61DF-4F203A3EC87A}"/>
              </a:ext>
            </a:extLst>
          </p:cNvPr>
          <p:cNvSpPr>
            <a:spLocks noChangeShapeType="1"/>
          </p:cNvSpPr>
          <p:nvPr/>
        </p:nvSpPr>
        <p:spPr bwMode="auto">
          <a:xfrm flipV="1">
            <a:off x="7841286" y="3818461"/>
            <a:ext cx="464684" cy="277001"/>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Line 27">
            <a:extLst>
              <a:ext uri="{FF2B5EF4-FFF2-40B4-BE49-F238E27FC236}">
                <a16:creationId xmlns:a16="http://schemas.microsoft.com/office/drawing/2014/main" id="{AF665E8E-E2F4-A3B7-86D3-30E5A4439CEE}"/>
              </a:ext>
            </a:extLst>
          </p:cNvPr>
          <p:cNvSpPr>
            <a:spLocks noChangeShapeType="1"/>
          </p:cNvSpPr>
          <p:nvPr/>
        </p:nvSpPr>
        <p:spPr bwMode="auto">
          <a:xfrm>
            <a:off x="7841286" y="4584380"/>
            <a:ext cx="464684" cy="277001"/>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24">
            <a:extLst>
              <a:ext uri="{FF2B5EF4-FFF2-40B4-BE49-F238E27FC236}">
                <a16:creationId xmlns:a16="http://schemas.microsoft.com/office/drawing/2014/main" id="{3AAAB974-73CE-8C61-D78E-163D7940F2BF}"/>
              </a:ext>
            </a:extLst>
          </p:cNvPr>
          <p:cNvSpPr>
            <a:spLocks noChangeArrowheads="1"/>
          </p:cNvSpPr>
          <p:nvPr/>
        </p:nvSpPr>
        <p:spPr bwMode="auto">
          <a:xfrm>
            <a:off x="8383148" y="4090264"/>
            <a:ext cx="3308462" cy="45720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Bulevirtide 2 mg SC once daily + </a:t>
            </a:r>
          </a:p>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egIFN-</a:t>
            </a:r>
            <a:r>
              <a:rPr kumimoji="0" lang="el-GR"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α</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 SC weekly</a:t>
            </a:r>
          </a:p>
        </p:txBody>
      </p:sp>
      <p:sp>
        <p:nvSpPr>
          <p:cNvPr id="3" name="Line 27">
            <a:extLst>
              <a:ext uri="{FF2B5EF4-FFF2-40B4-BE49-F238E27FC236}">
                <a16:creationId xmlns:a16="http://schemas.microsoft.com/office/drawing/2014/main" id="{E00D996E-F96D-17BF-8430-EAD1FE8F9CFD}"/>
              </a:ext>
            </a:extLst>
          </p:cNvPr>
          <p:cNvSpPr>
            <a:spLocks noChangeShapeType="1"/>
          </p:cNvSpPr>
          <p:nvPr/>
        </p:nvSpPr>
        <p:spPr bwMode="auto">
          <a:xfrm>
            <a:off x="7799732" y="4347027"/>
            <a:ext cx="524131" cy="7866"/>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A32AC71A-78B7-60D3-BCD8-E95AABA5595D}"/>
              </a:ext>
            </a:extLst>
          </p:cNvPr>
          <p:cNvSpPr/>
          <p:nvPr/>
        </p:nvSpPr>
        <p:spPr bwMode="auto">
          <a:xfrm>
            <a:off x="2156365" y="3290091"/>
            <a:ext cx="874966" cy="8585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D3EB3558-433C-6C4A-7E03-6B6C60D8DCA3}"/>
              </a:ext>
            </a:extLst>
          </p:cNvPr>
          <p:cNvSpPr/>
          <p:nvPr/>
        </p:nvSpPr>
        <p:spPr bwMode="auto">
          <a:xfrm>
            <a:off x="3035732" y="3682054"/>
            <a:ext cx="874966" cy="46656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Rectangle 50">
            <a:extLst>
              <a:ext uri="{FF2B5EF4-FFF2-40B4-BE49-F238E27FC236}">
                <a16:creationId xmlns:a16="http://schemas.microsoft.com/office/drawing/2014/main" id="{EE7FDAB4-89B5-2E63-2360-45F171984215}"/>
              </a:ext>
            </a:extLst>
          </p:cNvPr>
          <p:cNvSpPr/>
          <p:nvPr/>
        </p:nvSpPr>
        <p:spPr bwMode="auto">
          <a:xfrm>
            <a:off x="3910865" y="3037761"/>
            <a:ext cx="874966" cy="111085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Rectangle 51">
            <a:extLst>
              <a:ext uri="{FF2B5EF4-FFF2-40B4-BE49-F238E27FC236}">
                <a16:creationId xmlns:a16="http://schemas.microsoft.com/office/drawing/2014/main" id="{E78F4943-5636-E180-0ED5-B0B5DBFAFEFE}"/>
              </a:ext>
            </a:extLst>
          </p:cNvPr>
          <p:cNvSpPr/>
          <p:nvPr/>
        </p:nvSpPr>
        <p:spPr bwMode="auto">
          <a:xfrm>
            <a:off x="5169594" y="3375081"/>
            <a:ext cx="874966" cy="76573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2382A937-6AFE-2902-9FED-DBDF1C52440E}"/>
              </a:ext>
            </a:extLst>
          </p:cNvPr>
          <p:cNvSpPr/>
          <p:nvPr/>
        </p:nvSpPr>
        <p:spPr bwMode="auto">
          <a:xfrm>
            <a:off x="6049334" y="3179370"/>
            <a:ext cx="874966" cy="96144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A45D708B-EE04-F8D8-63D2-E3B8575C2011}"/>
              </a:ext>
            </a:extLst>
          </p:cNvPr>
          <p:cNvSpPr/>
          <p:nvPr/>
        </p:nvSpPr>
        <p:spPr bwMode="auto">
          <a:xfrm>
            <a:off x="6924841" y="2943634"/>
            <a:ext cx="874966" cy="11971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4F72F979-9ADA-A884-130D-C6781D41FA2B}"/>
              </a:ext>
            </a:extLst>
          </p:cNvPr>
          <p:cNvSpPr/>
          <p:nvPr/>
        </p:nvSpPr>
        <p:spPr bwMode="auto">
          <a:xfrm>
            <a:off x="8298363" y="3005749"/>
            <a:ext cx="874966" cy="11379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Rectangle 55">
            <a:extLst>
              <a:ext uri="{FF2B5EF4-FFF2-40B4-BE49-F238E27FC236}">
                <a16:creationId xmlns:a16="http://schemas.microsoft.com/office/drawing/2014/main" id="{DC716C7D-0199-F1F2-A92B-F32CBD17815A}"/>
              </a:ext>
            </a:extLst>
          </p:cNvPr>
          <p:cNvSpPr/>
          <p:nvPr/>
        </p:nvSpPr>
        <p:spPr bwMode="auto">
          <a:xfrm>
            <a:off x="9178103" y="3264334"/>
            <a:ext cx="874966" cy="87934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375574F7-5AFF-8C30-2B6A-660D4B360648}"/>
              </a:ext>
            </a:extLst>
          </p:cNvPr>
          <p:cNvSpPr/>
          <p:nvPr/>
        </p:nvSpPr>
        <p:spPr bwMode="auto">
          <a:xfrm>
            <a:off x="10053610" y="3033700"/>
            <a:ext cx="874966" cy="11099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08F3D3AA-16DF-DC45-C061-51D1001457D6}"/>
              </a:ext>
            </a:extLst>
          </p:cNvPr>
          <p:cNvSpPr>
            <a:spLocks noGrp="1"/>
          </p:cNvSpPr>
          <p:nvPr>
            <p:ph type="title"/>
          </p:nvPr>
        </p:nvSpPr>
        <p:spPr/>
        <p:txBody>
          <a:bodyPr/>
          <a:lstStyle/>
          <a:p>
            <a:r>
              <a:rPr lang="en-US" altLang="en-US" dirty="0"/>
              <a:t>Bulevirtide ± PegIFN-</a:t>
            </a:r>
            <a:r>
              <a:rPr lang="el-GR" dirty="0"/>
              <a:t>α</a:t>
            </a:r>
            <a:r>
              <a:rPr lang="en-US" dirty="0"/>
              <a:t>2a </a:t>
            </a:r>
            <a:r>
              <a:rPr lang="en-US" altLang="en-US" dirty="0"/>
              <a:t>for Chronic HDV Infection:</a:t>
            </a:r>
            <a:br>
              <a:rPr lang="en-US" altLang="en-US" dirty="0"/>
            </a:br>
            <a:r>
              <a:rPr lang="en-US" altLang="en-US" dirty="0"/>
              <a:t>On-Treatment Primary Combined Endpoint</a:t>
            </a:r>
            <a:endParaRPr lang="en-US" dirty="0"/>
          </a:p>
        </p:txBody>
      </p:sp>
      <p:sp>
        <p:nvSpPr>
          <p:cNvPr id="3" name="Content Placeholder 2">
            <a:extLst>
              <a:ext uri="{FF2B5EF4-FFF2-40B4-BE49-F238E27FC236}">
                <a16:creationId xmlns:a16="http://schemas.microsoft.com/office/drawing/2014/main" id="{F8CA649C-C996-5A5B-33D1-BAFD861B1657}"/>
              </a:ext>
            </a:extLst>
          </p:cNvPr>
          <p:cNvSpPr>
            <a:spLocks noGrp="1"/>
          </p:cNvSpPr>
          <p:nvPr>
            <p:ph idx="1"/>
          </p:nvPr>
        </p:nvSpPr>
        <p:spPr>
          <a:xfrm>
            <a:off x="609759" y="5119119"/>
            <a:ext cx="10877529" cy="1042185"/>
          </a:xfrm>
        </p:spPr>
        <p:txBody>
          <a:bodyPr/>
          <a:lstStyle/>
          <a:p>
            <a:r>
              <a:rPr lang="en-US" sz="2200" dirty="0"/>
              <a:t>52% of patients receiving bulevirtide monotherapy achieved a combined response at </a:t>
            </a:r>
            <a:br>
              <a:rPr lang="en-US" sz="2200" dirty="0"/>
            </a:br>
            <a:r>
              <a:rPr lang="en-US" sz="2200" dirty="0"/>
              <a:t>Mo 24 </a:t>
            </a:r>
          </a:p>
          <a:p>
            <a:r>
              <a:rPr lang="en-US" sz="2200" dirty="0"/>
              <a:t>Bulevirtide monotherapy did not perform differently than when combined with pegIFN</a:t>
            </a:r>
          </a:p>
        </p:txBody>
      </p:sp>
      <p:sp>
        <p:nvSpPr>
          <p:cNvPr id="8" name="Text Box 31">
            <a:extLst>
              <a:ext uri="{FF2B5EF4-FFF2-40B4-BE49-F238E27FC236}">
                <a16:creationId xmlns:a16="http://schemas.microsoft.com/office/drawing/2014/main" id="{C15206D2-852C-60FA-EE0F-70FF88DCEED2}"/>
              </a:ext>
            </a:extLst>
          </p:cNvPr>
          <p:cNvSpPr txBox="1">
            <a:spLocks noChangeArrowheads="1"/>
          </p:cNvSpPr>
          <p:nvPr/>
        </p:nvSpPr>
        <p:spPr bwMode="auto">
          <a:xfrm>
            <a:off x="1839691" y="1482477"/>
            <a:ext cx="9307455" cy="402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Undetectable HDV RNA or ≥2 log</a:t>
            </a:r>
            <a:r>
              <a:rPr kumimoji="0" lang="en-US" altLang="en-US" sz="20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10 </a:t>
            </a:r>
            <a: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IU/mL Decrease From Baseline and Normal ALT</a:t>
            </a:r>
          </a:p>
        </p:txBody>
      </p:sp>
      <p:sp>
        <p:nvSpPr>
          <p:cNvPr id="15" name="Text Box 11">
            <a:extLst>
              <a:ext uri="{FF2B5EF4-FFF2-40B4-BE49-F238E27FC236}">
                <a16:creationId xmlns:a16="http://schemas.microsoft.com/office/drawing/2014/main" id="{17B8C295-7BAF-B206-3C9B-66430DB9EE4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 Ledinghen. AASLD 2022. Abstr 28.</a:t>
            </a:r>
          </a:p>
        </p:txBody>
      </p:sp>
      <p:sp>
        <p:nvSpPr>
          <p:cNvPr id="6" name="Freeform 5">
            <a:extLst>
              <a:ext uri="{FF2B5EF4-FFF2-40B4-BE49-F238E27FC236}">
                <a16:creationId xmlns:a16="http://schemas.microsoft.com/office/drawing/2014/main" id="{BFE49950-1B47-4248-031D-355484D35366}"/>
              </a:ext>
            </a:extLst>
          </p:cNvPr>
          <p:cNvSpPr/>
          <p:nvPr/>
        </p:nvSpPr>
        <p:spPr bwMode="auto">
          <a:xfrm>
            <a:off x="1839691" y="1909512"/>
            <a:ext cx="9307456" cy="2236413"/>
          </a:xfrm>
          <a:custGeom>
            <a:avLst/>
            <a:gdLst>
              <a:gd name="connsiteX0" fmla="*/ 0 w 10268465"/>
              <a:gd name="connsiteY0" fmla="*/ 0 h 2298357"/>
              <a:gd name="connsiteX1" fmla="*/ 0 w 10268465"/>
              <a:gd name="connsiteY1" fmla="*/ 2298357 h 2298357"/>
              <a:gd name="connsiteX2" fmla="*/ 10268465 w 10268465"/>
              <a:gd name="connsiteY2" fmla="*/ 2298357 h 2298357"/>
            </a:gdLst>
            <a:ahLst/>
            <a:cxnLst>
              <a:cxn ang="0">
                <a:pos x="connsiteX0" y="connsiteY0"/>
              </a:cxn>
              <a:cxn ang="0">
                <a:pos x="connsiteX1" y="connsiteY1"/>
              </a:cxn>
              <a:cxn ang="0">
                <a:pos x="connsiteX2" y="connsiteY2"/>
              </a:cxn>
            </a:cxnLst>
            <a:rect l="l" t="t" r="r" b="b"/>
            <a:pathLst>
              <a:path w="10268465" h="2298357">
                <a:moveTo>
                  <a:pt x="0" y="0"/>
                </a:moveTo>
                <a:lnTo>
                  <a:pt x="0" y="2298357"/>
                </a:lnTo>
                <a:lnTo>
                  <a:pt x="10268465" y="229835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7D771709-2F0E-EEE9-5031-65CC2128DF97}"/>
              </a:ext>
            </a:extLst>
          </p:cNvPr>
          <p:cNvSpPr txBox="1"/>
          <p:nvPr/>
        </p:nvSpPr>
        <p:spPr bwMode="auto">
          <a:xfrm>
            <a:off x="2901418" y="4224181"/>
            <a:ext cx="12081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12</a:t>
            </a:r>
          </a:p>
        </p:txBody>
      </p:sp>
      <p:sp>
        <p:nvSpPr>
          <p:cNvPr id="13" name="TextBox 12">
            <a:extLst>
              <a:ext uri="{FF2B5EF4-FFF2-40B4-BE49-F238E27FC236}">
                <a16:creationId xmlns:a16="http://schemas.microsoft.com/office/drawing/2014/main" id="{E472412F-C75D-630E-D61B-E7B95E74ED54}"/>
              </a:ext>
            </a:extLst>
          </p:cNvPr>
          <p:cNvSpPr txBox="1"/>
          <p:nvPr/>
        </p:nvSpPr>
        <p:spPr bwMode="auto">
          <a:xfrm>
            <a:off x="5899508" y="4224181"/>
            <a:ext cx="12081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18</a:t>
            </a:r>
          </a:p>
        </p:txBody>
      </p:sp>
      <p:sp>
        <p:nvSpPr>
          <p:cNvPr id="14" name="TextBox 13">
            <a:extLst>
              <a:ext uri="{FF2B5EF4-FFF2-40B4-BE49-F238E27FC236}">
                <a16:creationId xmlns:a16="http://schemas.microsoft.com/office/drawing/2014/main" id="{97F172F0-0334-C8E3-BA24-027B026B6E07}"/>
              </a:ext>
            </a:extLst>
          </p:cNvPr>
          <p:cNvSpPr txBox="1"/>
          <p:nvPr/>
        </p:nvSpPr>
        <p:spPr bwMode="auto">
          <a:xfrm>
            <a:off x="9052922" y="4224181"/>
            <a:ext cx="11475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24</a:t>
            </a:r>
          </a:p>
        </p:txBody>
      </p:sp>
      <p:sp>
        <p:nvSpPr>
          <p:cNvPr id="16" name="TextBox 15">
            <a:extLst>
              <a:ext uri="{FF2B5EF4-FFF2-40B4-BE49-F238E27FC236}">
                <a16:creationId xmlns:a16="http://schemas.microsoft.com/office/drawing/2014/main" id="{6517B129-4A55-AAD1-D9F9-8EEA13DB8339}"/>
              </a:ext>
            </a:extLst>
          </p:cNvPr>
          <p:cNvSpPr txBox="1"/>
          <p:nvPr/>
        </p:nvSpPr>
        <p:spPr bwMode="auto">
          <a:xfrm>
            <a:off x="2199919" y="2895003"/>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a:t>
            </a:r>
          </a:p>
        </p:txBody>
      </p:sp>
      <p:sp>
        <p:nvSpPr>
          <p:cNvPr id="17" name="TextBox 16">
            <a:extLst>
              <a:ext uri="{FF2B5EF4-FFF2-40B4-BE49-F238E27FC236}">
                <a16:creationId xmlns:a16="http://schemas.microsoft.com/office/drawing/2014/main" id="{C980D523-DDAB-756D-2C9A-FD7968B9AC33}"/>
              </a:ext>
            </a:extLst>
          </p:cNvPr>
          <p:cNvSpPr txBox="1"/>
          <p:nvPr/>
        </p:nvSpPr>
        <p:spPr bwMode="auto">
          <a:xfrm>
            <a:off x="3071932" y="3296662"/>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18" name="TextBox 17">
            <a:extLst>
              <a:ext uri="{FF2B5EF4-FFF2-40B4-BE49-F238E27FC236}">
                <a16:creationId xmlns:a16="http://schemas.microsoft.com/office/drawing/2014/main" id="{03FE2049-A0D9-A66F-5022-E9655466329D}"/>
              </a:ext>
            </a:extLst>
          </p:cNvPr>
          <p:cNvSpPr txBox="1"/>
          <p:nvPr/>
        </p:nvSpPr>
        <p:spPr bwMode="auto">
          <a:xfrm>
            <a:off x="3954977" y="2658961"/>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9" name="TextBox 18">
            <a:extLst>
              <a:ext uri="{FF2B5EF4-FFF2-40B4-BE49-F238E27FC236}">
                <a16:creationId xmlns:a16="http://schemas.microsoft.com/office/drawing/2014/main" id="{D6AC4969-88B2-E8E6-FB93-124B414ABC15}"/>
              </a:ext>
            </a:extLst>
          </p:cNvPr>
          <p:cNvSpPr txBox="1"/>
          <p:nvPr/>
        </p:nvSpPr>
        <p:spPr bwMode="auto">
          <a:xfrm>
            <a:off x="2190202" y="3745586"/>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17/44</a:t>
            </a:r>
          </a:p>
        </p:txBody>
      </p:sp>
      <p:sp>
        <p:nvSpPr>
          <p:cNvPr id="20" name="TextBox 19">
            <a:extLst>
              <a:ext uri="{FF2B5EF4-FFF2-40B4-BE49-F238E27FC236}">
                <a16:creationId xmlns:a16="http://schemas.microsoft.com/office/drawing/2014/main" id="{FE764FC0-2CB9-6566-B3E5-18EB89E423AC}"/>
              </a:ext>
            </a:extLst>
          </p:cNvPr>
          <p:cNvSpPr txBox="1"/>
          <p:nvPr/>
        </p:nvSpPr>
        <p:spPr bwMode="auto">
          <a:xfrm>
            <a:off x="3072100" y="3745586"/>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5/24</a:t>
            </a:r>
          </a:p>
        </p:txBody>
      </p:sp>
      <p:sp>
        <p:nvSpPr>
          <p:cNvPr id="21" name="TextBox 20">
            <a:extLst>
              <a:ext uri="{FF2B5EF4-FFF2-40B4-BE49-F238E27FC236}">
                <a16:creationId xmlns:a16="http://schemas.microsoft.com/office/drawing/2014/main" id="{D4035676-064C-8CFC-9663-6A213F27F8AD}"/>
              </a:ext>
            </a:extLst>
          </p:cNvPr>
          <p:cNvSpPr txBox="1"/>
          <p:nvPr/>
        </p:nvSpPr>
        <p:spPr bwMode="auto">
          <a:xfrm>
            <a:off x="3954688" y="3745586"/>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11/22</a:t>
            </a:r>
          </a:p>
        </p:txBody>
      </p:sp>
      <p:sp>
        <p:nvSpPr>
          <p:cNvPr id="22" name="TextBox 21">
            <a:extLst>
              <a:ext uri="{FF2B5EF4-FFF2-40B4-BE49-F238E27FC236}">
                <a16:creationId xmlns:a16="http://schemas.microsoft.com/office/drawing/2014/main" id="{4A532813-088A-ADA9-FE77-42A3BBBAD08F}"/>
              </a:ext>
            </a:extLst>
          </p:cNvPr>
          <p:cNvSpPr txBox="1"/>
          <p:nvPr/>
        </p:nvSpPr>
        <p:spPr bwMode="auto">
          <a:xfrm>
            <a:off x="5199764" y="2991995"/>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23" name="TextBox 22">
            <a:extLst>
              <a:ext uri="{FF2B5EF4-FFF2-40B4-BE49-F238E27FC236}">
                <a16:creationId xmlns:a16="http://schemas.microsoft.com/office/drawing/2014/main" id="{F48B4C8E-034A-DEDB-3CBB-7E808E242E5C}"/>
              </a:ext>
            </a:extLst>
          </p:cNvPr>
          <p:cNvSpPr txBox="1"/>
          <p:nvPr/>
        </p:nvSpPr>
        <p:spPr bwMode="auto">
          <a:xfrm>
            <a:off x="6101704" y="2808761"/>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43</a:t>
            </a:r>
          </a:p>
        </p:txBody>
      </p:sp>
      <p:sp>
        <p:nvSpPr>
          <p:cNvPr id="24" name="TextBox 23">
            <a:extLst>
              <a:ext uri="{FF2B5EF4-FFF2-40B4-BE49-F238E27FC236}">
                <a16:creationId xmlns:a16="http://schemas.microsoft.com/office/drawing/2014/main" id="{9A47BD6E-0B4F-3B0E-084F-4FEA2E4FD67E}"/>
              </a:ext>
            </a:extLst>
          </p:cNvPr>
          <p:cNvSpPr txBox="1"/>
          <p:nvPr/>
        </p:nvSpPr>
        <p:spPr bwMode="auto">
          <a:xfrm>
            <a:off x="6982860" y="2574720"/>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25" name="TextBox 24">
            <a:extLst>
              <a:ext uri="{FF2B5EF4-FFF2-40B4-BE49-F238E27FC236}">
                <a16:creationId xmlns:a16="http://schemas.microsoft.com/office/drawing/2014/main" id="{2F932929-1E21-760E-C9A0-44DC2985C33B}"/>
              </a:ext>
            </a:extLst>
          </p:cNvPr>
          <p:cNvSpPr txBox="1"/>
          <p:nvPr/>
        </p:nvSpPr>
        <p:spPr bwMode="auto">
          <a:xfrm>
            <a:off x="5203605" y="3745586"/>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12/34</a:t>
            </a:r>
          </a:p>
        </p:txBody>
      </p:sp>
      <p:sp>
        <p:nvSpPr>
          <p:cNvPr id="26" name="TextBox 25">
            <a:extLst>
              <a:ext uri="{FF2B5EF4-FFF2-40B4-BE49-F238E27FC236}">
                <a16:creationId xmlns:a16="http://schemas.microsoft.com/office/drawing/2014/main" id="{121470D6-C515-C421-221F-8C6AFC886F12}"/>
              </a:ext>
            </a:extLst>
          </p:cNvPr>
          <p:cNvSpPr txBox="1"/>
          <p:nvPr/>
        </p:nvSpPr>
        <p:spPr bwMode="auto">
          <a:xfrm>
            <a:off x="6970182" y="3745586"/>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13/24</a:t>
            </a:r>
          </a:p>
        </p:txBody>
      </p:sp>
      <p:sp>
        <p:nvSpPr>
          <p:cNvPr id="28" name="TextBox 27">
            <a:extLst>
              <a:ext uri="{FF2B5EF4-FFF2-40B4-BE49-F238E27FC236}">
                <a16:creationId xmlns:a16="http://schemas.microsoft.com/office/drawing/2014/main" id="{C95E7193-1DAE-F9E7-9D3A-A790A787BB32}"/>
              </a:ext>
            </a:extLst>
          </p:cNvPr>
          <p:cNvSpPr txBox="1"/>
          <p:nvPr/>
        </p:nvSpPr>
        <p:spPr bwMode="auto">
          <a:xfrm>
            <a:off x="8335022" y="2620564"/>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52</a:t>
            </a:r>
          </a:p>
        </p:txBody>
      </p:sp>
      <p:sp>
        <p:nvSpPr>
          <p:cNvPr id="29" name="TextBox 28">
            <a:extLst>
              <a:ext uri="{FF2B5EF4-FFF2-40B4-BE49-F238E27FC236}">
                <a16:creationId xmlns:a16="http://schemas.microsoft.com/office/drawing/2014/main" id="{30868470-C17F-4A10-7E87-5BD4DBF8CC75}"/>
              </a:ext>
            </a:extLst>
          </p:cNvPr>
          <p:cNvSpPr txBox="1"/>
          <p:nvPr/>
        </p:nvSpPr>
        <p:spPr bwMode="auto">
          <a:xfrm>
            <a:off x="9226428" y="2882706"/>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a:t>
            </a:r>
          </a:p>
        </p:txBody>
      </p:sp>
      <p:sp>
        <p:nvSpPr>
          <p:cNvPr id="30" name="TextBox 29">
            <a:extLst>
              <a:ext uri="{FF2B5EF4-FFF2-40B4-BE49-F238E27FC236}">
                <a16:creationId xmlns:a16="http://schemas.microsoft.com/office/drawing/2014/main" id="{84C23A53-FBBE-41AA-63F0-34684097FBC3}"/>
              </a:ext>
            </a:extLst>
          </p:cNvPr>
          <p:cNvSpPr txBox="1"/>
          <p:nvPr/>
        </p:nvSpPr>
        <p:spPr bwMode="auto">
          <a:xfrm>
            <a:off x="10095377" y="2654624"/>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31" name="TextBox 30">
            <a:extLst>
              <a:ext uri="{FF2B5EF4-FFF2-40B4-BE49-F238E27FC236}">
                <a16:creationId xmlns:a16="http://schemas.microsoft.com/office/drawing/2014/main" id="{51891DAB-0436-AF4F-AD65-3E160CAEAC1B}"/>
              </a:ext>
            </a:extLst>
          </p:cNvPr>
          <p:cNvSpPr txBox="1"/>
          <p:nvPr/>
        </p:nvSpPr>
        <p:spPr bwMode="auto">
          <a:xfrm>
            <a:off x="8335509" y="3745586"/>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13/25</a:t>
            </a:r>
          </a:p>
        </p:txBody>
      </p:sp>
      <p:sp>
        <p:nvSpPr>
          <p:cNvPr id="32" name="TextBox 31">
            <a:extLst>
              <a:ext uri="{FF2B5EF4-FFF2-40B4-BE49-F238E27FC236}">
                <a16:creationId xmlns:a16="http://schemas.microsoft.com/office/drawing/2014/main" id="{EE8A7427-14C7-A258-3888-C1990153F8FD}"/>
              </a:ext>
            </a:extLst>
          </p:cNvPr>
          <p:cNvSpPr txBox="1"/>
          <p:nvPr/>
        </p:nvSpPr>
        <p:spPr bwMode="auto">
          <a:xfrm>
            <a:off x="9220708" y="3745586"/>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7/17</a:t>
            </a:r>
          </a:p>
        </p:txBody>
      </p:sp>
      <p:sp>
        <p:nvSpPr>
          <p:cNvPr id="33" name="TextBox 32">
            <a:extLst>
              <a:ext uri="{FF2B5EF4-FFF2-40B4-BE49-F238E27FC236}">
                <a16:creationId xmlns:a16="http://schemas.microsoft.com/office/drawing/2014/main" id="{1A30372F-3066-3CC5-5E2E-A624920965BB}"/>
              </a:ext>
            </a:extLst>
          </p:cNvPr>
          <p:cNvSpPr txBox="1"/>
          <p:nvPr/>
        </p:nvSpPr>
        <p:spPr bwMode="auto">
          <a:xfrm>
            <a:off x="10099995" y="3745586"/>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8/16</a:t>
            </a:r>
          </a:p>
        </p:txBody>
      </p:sp>
      <p:grpSp>
        <p:nvGrpSpPr>
          <p:cNvPr id="48" name="Group 47">
            <a:extLst>
              <a:ext uri="{FF2B5EF4-FFF2-40B4-BE49-F238E27FC236}">
                <a16:creationId xmlns:a16="http://schemas.microsoft.com/office/drawing/2014/main" id="{2BAA5E3A-3606-96C8-FD3A-5BC074FDE0BE}"/>
              </a:ext>
            </a:extLst>
          </p:cNvPr>
          <p:cNvGrpSpPr/>
          <p:nvPr/>
        </p:nvGrpSpPr>
        <p:grpSpPr>
          <a:xfrm>
            <a:off x="1142741" y="1732914"/>
            <a:ext cx="629231" cy="2603977"/>
            <a:chOff x="711721" y="2099514"/>
            <a:chExt cx="629231" cy="2603977"/>
          </a:xfrm>
        </p:grpSpPr>
        <p:sp>
          <p:nvSpPr>
            <p:cNvPr id="35" name="TextBox 34">
              <a:extLst>
                <a:ext uri="{FF2B5EF4-FFF2-40B4-BE49-F238E27FC236}">
                  <a16:creationId xmlns:a16="http://schemas.microsoft.com/office/drawing/2014/main" id="{4B30ABC2-A959-BFC9-DAE1-FCD5495E03BC}"/>
                </a:ext>
              </a:extLst>
            </p:cNvPr>
            <p:cNvSpPr txBox="1"/>
            <p:nvPr/>
          </p:nvSpPr>
          <p:spPr bwMode="auto">
            <a:xfrm>
              <a:off x="762020" y="2099514"/>
              <a:ext cx="5789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6" name="TextBox 35">
              <a:extLst>
                <a:ext uri="{FF2B5EF4-FFF2-40B4-BE49-F238E27FC236}">
                  <a16:creationId xmlns:a16="http://schemas.microsoft.com/office/drawing/2014/main" id="{6AC15B5F-5CA8-AB7E-6772-57938E6DCC4F}"/>
                </a:ext>
              </a:extLst>
            </p:cNvPr>
            <p:cNvSpPr txBox="1"/>
            <p:nvPr/>
          </p:nvSpPr>
          <p:spPr bwMode="auto">
            <a:xfrm>
              <a:off x="916857" y="2658175"/>
              <a:ext cx="4240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37" name="TextBox 36">
              <a:extLst>
                <a:ext uri="{FF2B5EF4-FFF2-40B4-BE49-F238E27FC236}">
                  <a16:creationId xmlns:a16="http://schemas.microsoft.com/office/drawing/2014/main" id="{FE1D36A7-D6A9-2D71-A055-6EDE0F069762}"/>
                </a:ext>
              </a:extLst>
            </p:cNvPr>
            <p:cNvSpPr txBox="1"/>
            <p:nvPr/>
          </p:nvSpPr>
          <p:spPr bwMode="auto">
            <a:xfrm>
              <a:off x="711721" y="3216836"/>
              <a:ext cx="629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38" name="TextBox 37">
              <a:extLst>
                <a:ext uri="{FF2B5EF4-FFF2-40B4-BE49-F238E27FC236}">
                  <a16:creationId xmlns:a16="http://schemas.microsoft.com/office/drawing/2014/main" id="{C8E16A53-E873-AC3A-9AA0-90277BEDAD5E}"/>
                </a:ext>
              </a:extLst>
            </p:cNvPr>
            <p:cNvSpPr txBox="1"/>
            <p:nvPr/>
          </p:nvSpPr>
          <p:spPr bwMode="auto">
            <a:xfrm>
              <a:off x="847216" y="3775497"/>
              <a:ext cx="493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39" name="TextBox 38">
              <a:extLst>
                <a:ext uri="{FF2B5EF4-FFF2-40B4-BE49-F238E27FC236}">
                  <a16:creationId xmlns:a16="http://schemas.microsoft.com/office/drawing/2014/main" id="{C358FDFF-516A-B800-FA0E-1468DA45E372}"/>
                </a:ext>
              </a:extLst>
            </p:cNvPr>
            <p:cNvSpPr txBox="1"/>
            <p:nvPr/>
          </p:nvSpPr>
          <p:spPr bwMode="auto">
            <a:xfrm>
              <a:off x="932670" y="4334159"/>
              <a:ext cx="4082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40" name="TextBox 39">
            <a:extLst>
              <a:ext uri="{FF2B5EF4-FFF2-40B4-BE49-F238E27FC236}">
                <a16:creationId xmlns:a16="http://schemas.microsoft.com/office/drawing/2014/main" id="{29DFA218-2AC4-09A2-F9E5-AE9972689330}"/>
              </a:ext>
            </a:extLst>
          </p:cNvPr>
          <p:cNvSpPr txBox="1"/>
          <p:nvPr/>
        </p:nvSpPr>
        <p:spPr bwMode="auto">
          <a:xfrm rot="16200000">
            <a:off x="79488" y="2812191"/>
            <a:ext cx="22241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p>
        </p:txBody>
      </p:sp>
      <p:grpSp>
        <p:nvGrpSpPr>
          <p:cNvPr id="47" name="Group 46">
            <a:extLst>
              <a:ext uri="{FF2B5EF4-FFF2-40B4-BE49-F238E27FC236}">
                <a16:creationId xmlns:a16="http://schemas.microsoft.com/office/drawing/2014/main" id="{E1DA3ECF-D541-DFD4-97A6-8CBC53D56FF6}"/>
              </a:ext>
            </a:extLst>
          </p:cNvPr>
          <p:cNvGrpSpPr/>
          <p:nvPr/>
        </p:nvGrpSpPr>
        <p:grpSpPr>
          <a:xfrm>
            <a:off x="1751057" y="1919549"/>
            <a:ext cx="91440" cy="2236424"/>
            <a:chOff x="1320037" y="2286149"/>
            <a:chExt cx="91440" cy="2236424"/>
          </a:xfrm>
        </p:grpSpPr>
        <p:cxnSp>
          <p:nvCxnSpPr>
            <p:cNvPr id="42" name="Straight Connector 41">
              <a:extLst>
                <a:ext uri="{FF2B5EF4-FFF2-40B4-BE49-F238E27FC236}">
                  <a16:creationId xmlns:a16="http://schemas.microsoft.com/office/drawing/2014/main" id="{5C3261D1-A24C-A88D-6D02-37980B9A9373}"/>
                </a:ext>
              </a:extLst>
            </p:cNvPr>
            <p:cNvCxnSpPr>
              <a:cxnSpLocks/>
            </p:cNvCxnSpPr>
            <p:nvPr/>
          </p:nvCxnSpPr>
          <p:spPr bwMode="auto">
            <a:xfrm>
              <a:off x="1320037" y="228614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7838394-1638-45B2-9F1A-FA1B0543BD50}"/>
                </a:ext>
              </a:extLst>
            </p:cNvPr>
            <p:cNvCxnSpPr>
              <a:cxnSpLocks/>
            </p:cNvCxnSpPr>
            <p:nvPr/>
          </p:nvCxnSpPr>
          <p:spPr bwMode="auto">
            <a:xfrm>
              <a:off x="1320037" y="28452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6E2DAA8-E10D-BA8C-75E9-7EB336F60FA4}"/>
                </a:ext>
              </a:extLst>
            </p:cNvPr>
            <p:cNvCxnSpPr>
              <a:cxnSpLocks/>
            </p:cNvCxnSpPr>
            <p:nvPr/>
          </p:nvCxnSpPr>
          <p:spPr bwMode="auto">
            <a:xfrm>
              <a:off x="1320037" y="340436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7425445-3998-A675-0661-481F9FE0E2D4}"/>
                </a:ext>
              </a:extLst>
            </p:cNvPr>
            <p:cNvCxnSpPr>
              <a:cxnSpLocks/>
            </p:cNvCxnSpPr>
            <p:nvPr/>
          </p:nvCxnSpPr>
          <p:spPr bwMode="auto">
            <a:xfrm>
              <a:off x="1320037" y="3963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9B2974C-CB3C-75C6-B66A-2701A4EB8529}"/>
                </a:ext>
              </a:extLst>
            </p:cNvPr>
            <p:cNvCxnSpPr>
              <a:cxnSpLocks/>
            </p:cNvCxnSpPr>
            <p:nvPr/>
          </p:nvCxnSpPr>
          <p:spPr bwMode="auto">
            <a:xfrm>
              <a:off x="1320037" y="4522573"/>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66" name="TextBox 65">
            <a:extLst>
              <a:ext uri="{FF2B5EF4-FFF2-40B4-BE49-F238E27FC236}">
                <a16:creationId xmlns:a16="http://schemas.microsoft.com/office/drawing/2014/main" id="{D5D61705-163F-9346-A1AA-45EF1F8BAAAD}"/>
              </a:ext>
            </a:extLst>
          </p:cNvPr>
          <p:cNvSpPr txBox="1"/>
          <p:nvPr/>
        </p:nvSpPr>
        <p:spPr bwMode="auto">
          <a:xfrm>
            <a:off x="6090754" y="3739615"/>
            <a:ext cx="801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12/28</a:t>
            </a:r>
          </a:p>
        </p:txBody>
      </p:sp>
      <p:grpSp>
        <p:nvGrpSpPr>
          <p:cNvPr id="27" name="Group 26">
            <a:extLst>
              <a:ext uri="{FF2B5EF4-FFF2-40B4-BE49-F238E27FC236}">
                <a16:creationId xmlns:a16="http://schemas.microsoft.com/office/drawing/2014/main" id="{7A548F0E-78ED-6DBD-3347-CE9A96003696}"/>
              </a:ext>
            </a:extLst>
          </p:cNvPr>
          <p:cNvGrpSpPr/>
          <p:nvPr/>
        </p:nvGrpSpPr>
        <p:grpSpPr>
          <a:xfrm rot="5400000" flipH="1">
            <a:off x="6438958" y="-443296"/>
            <a:ext cx="108920" cy="9307456"/>
            <a:chOff x="1320037" y="2845255"/>
            <a:chExt cx="91440" cy="1677318"/>
          </a:xfrm>
        </p:grpSpPr>
        <p:cxnSp>
          <p:nvCxnSpPr>
            <p:cNvPr id="58" name="Straight Connector 57">
              <a:extLst>
                <a:ext uri="{FF2B5EF4-FFF2-40B4-BE49-F238E27FC236}">
                  <a16:creationId xmlns:a16="http://schemas.microsoft.com/office/drawing/2014/main" id="{5019C475-0438-9BF2-4F6B-C93DCA71C60A}"/>
                </a:ext>
              </a:extLst>
            </p:cNvPr>
            <p:cNvCxnSpPr>
              <a:cxnSpLocks/>
            </p:cNvCxnSpPr>
            <p:nvPr/>
          </p:nvCxnSpPr>
          <p:spPr bwMode="auto">
            <a:xfrm>
              <a:off x="1320037" y="28452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1C58827-F4F2-BD18-AFC4-906DBE31BBE0}"/>
                </a:ext>
              </a:extLst>
            </p:cNvPr>
            <p:cNvCxnSpPr>
              <a:cxnSpLocks/>
            </p:cNvCxnSpPr>
            <p:nvPr/>
          </p:nvCxnSpPr>
          <p:spPr bwMode="auto">
            <a:xfrm>
              <a:off x="1320037" y="340436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ED98886-A493-1D27-F803-8963DBFF70D0}"/>
                </a:ext>
              </a:extLst>
            </p:cNvPr>
            <p:cNvCxnSpPr>
              <a:cxnSpLocks/>
            </p:cNvCxnSpPr>
            <p:nvPr/>
          </p:nvCxnSpPr>
          <p:spPr bwMode="auto">
            <a:xfrm>
              <a:off x="1320037" y="3963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03A882C7-FBE3-AF24-B3C3-ED0C04340EA3}"/>
                </a:ext>
              </a:extLst>
            </p:cNvPr>
            <p:cNvCxnSpPr>
              <a:cxnSpLocks/>
            </p:cNvCxnSpPr>
            <p:nvPr/>
          </p:nvCxnSpPr>
          <p:spPr bwMode="auto">
            <a:xfrm>
              <a:off x="1320037" y="4522573"/>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8E6F248F-9F2D-1B3E-0774-1FBADA29D268}"/>
              </a:ext>
            </a:extLst>
          </p:cNvPr>
          <p:cNvGrpSpPr/>
          <p:nvPr/>
        </p:nvGrpSpPr>
        <p:grpSpPr>
          <a:xfrm>
            <a:off x="2112587" y="4621541"/>
            <a:ext cx="8848943" cy="369332"/>
            <a:chOff x="2192494" y="2217302"/>
            <a:chExt cx="8848943" cy="369332"/>
          </a:xfrm>
        </p:grpSpPr>
        <p:sp>
          <p:nvSpPr>
            <p:cNvPr id="69" name="TextBox 68">
              <a:extLst>
                <a:ext uri="{FF2B5EF4-FFF2-40B4-BE49-F238E27FC236}">
                  <a16:creationId xmlns:a16="http://schemas.microsoft.com/office/drawing/2014/main" id="{FECD1FB4-4CA7-EFFE-A3C4-D0C0D40BE3D1}"/>
                </a:ext>
              </a:extLst>
            </p:cNvPr>
            <p:cNvSpPr txBox="1"/>
            <p:nvPr/>
          </p:nvSpPr>
          <p:spPr bwMode="auto">
            <a:xfrm>
              <a:off x="2338857" y="2217302"/>
              <a:ext cx="87025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Bulevirtide alone         Bulevirtide + pegIFN         Bulevirtide + pegIFN, then bulevirtide alone</a:t>
              </a:r>
            </a:p>
          </p:txBody>
        </p:sp>
        <p:sp>
          <p:nvSpPr>
            <p:cNvPr id="60" name="Rectangle 59">
              <a:extLst>
                <a:ext uri="{FF2B5EF4-FFF2-40B4-BE49-F238E27FC236}">
                  <a16:creationId xmlns:a16="http://schemas.microsoft.com/office/drawing/2014/main" id="{16608D8B-D35B-7DD7-A12D-49BD7407AC27}"/>
                </a:ext>
              </a:extLst>
            </p:cNvPr>
            <p:cNvSpPr/>
            <p:nvPr/>
          </p:nvSpPr>
          <p:spPr bwMode="auto">
            <a:xfrm flipH="1">
              <a:off x="6593898" y="2312449"/>
              <a:ext cx="171341" cy="16939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7D5AB37A-F6BA-BE1F-AD09-DF678E702009}"/>
                </a:ext>
              </a:extLst>
            </p:cNvPr>
            <p:cNvSpPr/>
            <p:nvPr/>
          </p:nvSpPr>
          <p:spPr bwMode="auto">
            <a:xfrm flipH="1">
              <a:off x="4259994" y="2312449"/>
              <a:ext cx="171341" cy="16939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Rectangle 61">
              <a:extLst>
                <a:ext uri="{FF2B5EF4-FFF2-40B4-BE49-F238E27FC236}">
                  <a16:creationId xmlns:a16="http://schemas.microsoft.com/office/drawing/2014/main" id="{FEEFAC16-13CC-5079-CFB0-7FB4B2E609F8}"/>
                </a:ext>
              </a:extLst>
            </p:cNvPr>
            <p:cNvSpPr/>
            <p:nvPr/>
          </p:nvSpPr>
          <p:spPr bwMode="auto">
            <a:xfrm flipH="1">
              <a:off x="2192494" y="2312449"/>
              <a:ext cx="171341" cy="169393"/>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719455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64C4C7-352A-7203-7E9E-D05D0272C46D}"/>
              </a:ext>
            </a:extLst>
          </p:cNvPr>
          <p:cNvSpPr>
            <a:spLocks noGrp="1"/>
          </p:cNvSpPr>
          <p:nvPr>
            <p:ph sz="half" idx="1"/>
          </p:nvPr>
        </p:nvSpPr>
        <p:spPr>
          <a:xfrm>
            <a:off x="601820" y="1510730"/>
            <a:ext cx="5650814" cy="4678738"/>
          </a:xfrm>
        </p:spPr>
        <p:txBody>
          <a:bodyPr/>
          <a:lstStyle/>
          <a:p>
            <a:r>
              <a:rPr lang="en-US" sz="2200" dirty="0">
                <a:latin typeface="+mj-lt"/>
              </a:rPr>
              <a:t>Multicenter, observational cohort study </a:t>
            </a:r>
          </a:p>
          <a:p>
            <a:pPr lvl="1"/>
            <a:r>
              <a:rPr lang="en-US" sz="2000" dirty="0">
                <a:latin typeface="+mj-lt"/>
              </a:rPr>
              <a:t>128 patients included in safety assessment: 60 patients on </a:t>
            </a:r>
            <a:r>
              <a:rPr lang="en-US" sz="2000" b="1" dirty="0">
                <a:solidFill>
                  <a:srgbClr val="015873"/>
                </a:solidFill>
                <a:latin typeface="+mj-lt"/>
              </a:rPr>
              <a:t>BLV + IFN</a:t>
            </a:r>
            <a:r>
              <a:rPr lang="en-US" sz="2000" dirty="0">
                <a:latin typeface="+mj-lt"/>
              </a:rPr>
              <a:t>, 68 patients on </a:t>
            </a:r>
            <a:br>
              <a:rPr lang="en-US" sz="2000" dirty="0">
                <a:latin typeface="+mj-lt"/>
              </a:rPr>
            </a:br>
            <a:r>
              <a:rPr lang="en-US" sz="2000" b="1" dirty="0">
                <a:solidFill>
                  <a:srgbClr val="E1471D"/>
                </a:solidFill>
                <a:latin typeface="+mj-lt"/>
              </a:rPr>
              <a:t>BLV monotherapy</a:t>
            </a:r>
          </a:p>
          <a:p>
            <a:pPr lvl="2"/>
            <a:r>
              <a:rPr lang="en-US" sz="1800" dirty="0">
                <a:latin typeface="+mj-lt"/>
              </a:rPr>
              <a:t>55 patients with Wk 48 data</a:t>
            </a:r>
            <a:endParaRPr lang="en-US" sz="2200" dirty="0">
              <a:latin typeface="+mj-lt"/>
            </a:endParaRPr>
          </a:p>
          <a:p>
            <a:endParaRPr lang="en-US" sz="2200" dirty="0"/>
          </a:p>
        </p:txBody>
      </p:sp>
      <p:sp>
        <p:nvSpPr>
          <p:cNvPr id="6" name="Title 5">
            <a:extLst>
              <a:ext uri="{FF2B5EF4-FFF2-40B4-BE49-F238E27FC236}">
                <a16:creationId xmlns:a16="http://schemas.microsoft.com/office/drawing/2014/main" id="{74DB6096-4F78-762C-E427-C31C373B9946}"/>
              </a:ext>
            </a:extLst>
          </p:cNvPr>
          <p:cNvSpPr>
            <a:spLocks noGrp="1"/>
          </p:cNvSpPr>
          <p:nvPr>
            <p:ph type="title"/>
          </p:nvPr>
        </p:nvSpPr>
        <p:spPr/>
        <p:txBody>
          <a:bodyPr/>
          <a:lstStyle/>
          <a:p>
            <a:r>
              <a:rPr lang="en-US" altLang="en-US" dirty="0"/>
              <a:t>French ANRS Cohort</a:t>
            </a:r>
            <a:r>
              <a:rPr lang="en-GB" dirty="0"/>
              <a:t>: Real-world Efficacy and Safety of Bulevirtide ± IFN up to 48 Wk in Chronic HDV</a:t>
            </a:r>
            <a:endParaRPr lang="en-US" dirty="0"/>
          </a:p>
        </p:txBody>
      </p:sp>
      <p:sp>
        <p:nvSpPr>
          <p:cNvPr id="2" name="Content Placeholder 1">
            <a:extLst>
              <a:ext uri="{FF2B5EF4-FFF2-40B4-BE49-F238E27FC236}">
                <a16:creationId xmlns:a16="http://schemas.microsoft.com/office/drawing/2014/main" id="{A66CC1F2-BB38-8926-F42E-D1D7B51B29EE}"/>
              </a:ext>
            </a:extLst>
          </p:cNvPr>
          <p:cNvSpPr>
            <a:spLocks noGrp="1"/>
          </p:cNvSpPr>
          <p:nvPr>
            <p:ph sz="half" idx="2"/>
          </p:nvPr>
        </p:nvSpPr>
        <p:spPr/>
        <p:txBody>
          <a:bodyPr/>
          <a:lstStyle/>
          <a:p>
            <a:r>
              <a:rPr lang="en-US" sz="2200" dirty="0"/>
              <a:t>Grade 3 and 4 AEs occurred in </a:t>
            </a:r>
            <a:br>
              <a:rPr lang="en-US" sz="2200" dirty="0"/>
            </a:br>
            <a:r>
              <a:rPr lang="en-US" sz="2200" dirty="0"/>
              <a:t>34 patients (60%) on </a:t>
            </a:r>
            <a:r>
              <a:rPr lang="en-US" sz="2200" b="1" dirty="0">
                <a:solidFill>
                  <a:srgbClr val="015873"/>
                </a:solidFill>
              </a:rPr>
              <a:t>BLV + IFN </a:t>
            </a:r>
            <a:r>
              <a:rPr lang="en-US" sz="2200" dirty="0"/>
              <a:t>vs </a:t>
            </a:r>
            <a:br>
              <a:rPr lang="en-US" sz="2200" dirty="0"/>
            </a:br>
            <a:r>
              <a:rPr lang="en-US" sz="2200" dirty="0"/>
              <a:t>19 patients (34%) on </a:t>
            </a:r>
            <a:r>
              <a:rPr lang="en-US" sz="2200" b="1" dirty="0">
                <a:solidFill>
                  <a:srgbClr val="E1471D"/>
                </a:solidFill>
              </a:rPr>
              <a:t>BLV monotherapy</a:t>
            </a:r>
          </a:p>
          <a:p>
            <a:r>
              <a:rPr lang="en-US" sz="2200" dirty="0"/>
              <a:t>Treatment discontinuations/ interruptions:</a:t>
            </a:r>
          </a:p>
          <a:p>
            <a:pPr lvl="1"/>
            <a:r>
              <a:rPr lang="en-US" sz="2000" dirty="0"/>
              <a:t>8 patients in </a:t>
            </a:r>
            <a:r>
              <a:rPr lang="en-US" sz="2000" b="1" dirty="0">
                <a:solidFill>
                  <a:srgbClr val="015873"/>
                </a:solidFill>
              </a:rPr>
              <a:t>BLV + IFN </a:t>
            </a:r>
            <a:r>
              <a:rPr lang="en-US" sz="2000" dirty="0"/>
              <a:t>group</a:t>
            </a:r>
          </a:p>
          <a:p>
            <a:pPr lvl="1"/>
            <a:r>
              <a:rPr lang="en-US" sz="2000" dirty="0"/>
              <a:t>2 patients in </a:t>
            </a:r>
            <a:r>
              <a:rPr lang="en-US" sz="2000" b="1" dirty="0">
                <a:solidFill>
                  <a:srgbClr val="E1471D"/>
                </a:solidFill>
              </a:rPr>
              <a:t>BLV monotherapy </a:t>
            </a:r>
            <a:r>
              <a:rPr lang="en-US" sz="2000" dirty="0"/>
              <a:t>group</a:t>
            </a:r>
          </a:p>
          <a:p>
            <a:r>
              <a:rPr lang="en-US" sz="2200" dirty="0"/>
              <a:t>Similar rates of bile acid increase in </a:t>
            </a:r>
            <a:r>
              <a:rPr lang="en-US" sz="2200" b="1" dirty="0">
                <a:solidFill>
                  <a:srgbClr val="015873"/>
                </a:solidFill>
              </a:rPr>
              <a:t>BLV + IFN </a:t>
            </a:r>
            <a:r>
              <a:rPr lang="en-US" sz="2200" dirty="0"/>
              <a:t>vs </a:t>
            </a:r>
            <a:r>
              <a:rPr lang="en-US" sz="2200" b="1" dirty="0">
                <a:solidFill>
                  <a:srgbClr val="E1471D"/>
                </a:solidFill>
              </a:rPr>
              <a:t>BLV monotherapy </a:t>
            </a:r>
            <a:r>
              <a:rPr lang="en-US" sz="2200" dirty="0"/>
              <a:t>(7% vs 13%, respectively)</a:t>
            </a:r>
          </a:p>
          <a:p>
            <a:endParaRPr lang="en-US" sz="2200" dirty="0"/>
          </a:p>
          <a:p>
            <a:endParaRPr lang="en-US" dirty="0"/>
          </a:p>
        </p:txBody>
      </p:sp>
      <p:graphicFrame>
        <p:nvGraphicFramePr>
          <p:cNvPr id="5" name="Table 8">
            <a:extLst>
              <a:ext uri="{FF2B5EF4-FFF2-40B4-BE49-F238E27FC236}">
                <a16:creationId xmlns:a16="http://schemas.microsoft.com/office/drawing/2014/main" id="{8DD0AEA7-E4E9-D8F8-9BE4-D81D0F5060BC}"/>
              </a:ext>
            </a:extLst>
          </p:cNvPr>
          <p:cNvGraphicFramePr>
            <a:graphicFrameLocks noGrp="1"/>
          </p:cNvGraphicFramePr>
          <p:nvPr>
            <p:extLst>
              <p:ext uri="{D42A27DB-BD31-4B8C-83A1-F6EECF244321}">
                <p14:modId xmlns:p14="http://schemas.microsoft.com/office/powerpoint/2010/main" val="840964566"/>
              </p:ext>
            </p:extLst>
          </p:nvPr>
        </p:nvGraphicFramePr>
        <p:xfrm>
          <a:off x="718891" y="3652305"/>
          <a:ext cx="5221584" cy="2103120"/>
        </p:xfrm>
        <a:graphic>
          <a:graphicData uri="http://schemas.openxmlformats.org/drawingml/2006/table">
            <a:tbl>
              <a:tblPr firstRow="1" bandRow="1">
                <a:tableStyleId>{5C22544A-7EE6-4342-B048-85BDC9FD1C3A}</a:tableStyleId>
              </a:tblPr>
              <a:tblGrid>
                <a:gridCol w="2797481">
                  <a:extLst>
                    <a:ext uri="{9D8B030D-6E8A-4147-A177-3AD203B41FA5}">
                      <a16:colId xmlns:a16="http://schemas.microsoft.com/office/drawing/2014/main" val="2702294608"/>
                    </a:ext>
                  </a:extLst>
                </a:gridCol>
                <a:gridCol w="1250099">
                  <a:extLst>
                    <a:ext uri="{9D8B030D-6E8A-4147-A177-3AD203B41FA5}">
                      <a16:colId xmlns:a16="http://schemas.microsoft.com/office/drawing/2014/main" val="3802712013"/>
                    </a:ext>
                  </a:extLst>
                </a:gridCol>
                <a:gridCol w="1174004">
                  <a:extLst>
                    <a:ext uri="{9D8B030D-6E8A-4147-A177-3AD203B41FA5}">
                      <a16:colId xmlns:a16="http://schemas.microsoft.com/office/drawing/2014/main" val="1574977398"/>
                    </a:ext>
                  </a:extLst>
                </a:gridCol>
              </a:tblGrid>
              <a:tr h="4627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Efficacy Endpoints at </a:t>
                      </a:r>
                      <a:br>
                        <a:rPr lang="en-US" sz="1800" dirty="0">
                          <a:latin typeface="Calibri" panose="020F0502020204030204" pitchFamily="34" charset="0"/>
                          <a:cs typeface="Calibri" panose="020F0502020204030204" pitchFamily="34" charset="0"/>
                        </a:rPr>
                      </a:br>
                      <a:r>
                        <a:rPr lang="en-US" sz="1800" dirty="0">
                          <a:latin typeface="Calibri" panose="020F0502020204030204" pitchFamily="34" charset="0"/>
                          <a:cs typeface="Calibri" panose="020F0502020204030204" pitchFamily="34" charset="0"/>
                        </a:rPr>
                        <a:t>48 Wk,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65000"/>
                        <a:lumOff val="3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BLV + IFN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(n = 26)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1587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BLV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(n = 29)</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28755027"/>
                  </a:ext>
                </a:extLst>
              </a:tr>
              <a:tr h="268102">
                <a:tc>
                  <a:txBody>
                    <a:bodyPr/>
                    <a:lstStyle/>
                    <a:p>
                      <a:r>
                        <a:rPr lang="en-US" sz="1800" dirty="0">
                          <a:solidFill>
                            <a:schemeClr val="bg1"/>
                          </a:solidFill>
                          <a:latin typeface="Calibri" panose="020F0502020204030204" pitchFamily="34" charset="0"/>
                          <a:cs typeface="Calibri" panose="020F0502020204030204" pitchFamily="34" charset="0"/>
                        </a:rPr>
                        <a:t>Undetectable HDV RNA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079847701"/>
                  </a:ext>
                </a:extLst>
              </a:tr>
              <a:tr h="268102">
                <a:tc>
                  <a:txBody>
                    <a:bodyPr/>
                    <a:lstStyle/>
                    <a:p>
                      <a:r>
                        <a:rPr lang="en-US" sz="1800" dirty="0">
                          <a:solidFill>
                            <a:schemeClr val="bg1"/>
                          </a:solidFill>
                          <a:latin typeface="Calibri" panose="020F0502020204030204" pitchFamily="34" charset="0"/>
                          <a:cs typeface="Calibri" panose="020F0502020204030204" pitchFamily="34" charset="0"/>
                        </a:rPr>
                        <a:t>Virologic response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22909173"/>
                  </a:ext>
                </a:extLst>
              </a:tr>
              <a:tr h="268102">
                <a:tc>
                  <a:txBody>
                    <a:bodyPr/>
                    <a:lstStyle/>
                    <a:p>
                      <a:r>
                        <a:rPr lang="en-US" sz="1800" dirty="0">
                          <a:solidFill>
                            <a:schemeClr val="bg1"/>
                          </a:solidFill>
                          <a:latin typeface="Calibri" panose="020F0502020204030204" pitchFamily="34" charset="0"/>
                          <a:cs typeface="Calibri" panose="020F0502020204030204" pitchFamily="34" charset="0"/>
                        </a:rPr>
                        <a:t>ALT normalization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39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960616816"/>
                  </a:ext>
                </a:extLst>
              </a:tr>
              <a:tr h="268102">
                <a:tc>
                  <a:txBody>
                    <a:bodyPr/>
                    <a:lstStyle/>
                    <a:p>
                      <a:r>
                        <a:rPr lang="en-US" sz="1800" dirty="0">
                          <a:solidFill>
                            <a:schemeClr val="bg1"/>
                          </a:solidFill>
                          <a:latin typeface="Calibri" panose="020F0502020204030204" pitchFamily="34" charset="0"/>
                          <a:cs typeface="Calibri" panose="020F0502020204030204" pitchFamily="34" charset="0"/>
                        </a:rPr>
                        <a:t>Combined response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60125673"/>
                  </a:ext>
                </a:extLst>
              </a:tr>
            </a:tbl>
          </a:graphicData>
        </a:graphic>
      </p:graphicFrame>
      <p:sp>
        <p:nvSpPr>
          <p:cNvPr id="8" name="Footer Placeholder 3">
            <a:extLst>
              <a:ext uri="{FF2B5EF4-FFF2-40B4-BE49-F238E27FC236}">
                <a16:creationId xmlns:a16="http://schemas.microsoft.com/office/drawing/2014/main" id="{96F00E0F-B5E0-1BFA-40B2-1FC229B9A42D}"/>
              </a:ext>
            </a:extLst>
          </p:cNvPr>
          <p:cNvSpPr txBox="1">
            <a:spLocks/>
          </p:cNvSpPr>
          <p:nvPr/>
        </p:nvSpPr>
        <p:spPr>
          <a:xfrm>
            <a:off x="405356" y="6377954"/>
            <a:ext cx="3464083" cy="27015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Zoulim. AASLD 2022. Abstr 1017.</a:t>
            </a:r>
          </a:p>
        </p:txBody>
      </p:sp>
    </p:spTree>
    <p:extLst>
      <p:ext uri="{BB962C8B-B14F-4D97-AF65-F5344CB8AC3E}">
        <p14:creationId xmlns:p14="http://schemas.microsoft.com/office/powerpoint/2010/main" val="20359566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098CF-3018-304B-BE86-7E297438F7C7}"/>
              </a:ext>
            </a:extLst>
          </p:cNvPr>
          <p:cNvSpPr>
            <a:spLocks noGrp="1"/>
          </p:cNvSpPr>
          <p:nvPr>
            <p:ph type="title"/>
          </p:nvPr>
        </p:nvSpPr>
        <p:spPr/>
        <p:txBody>
          <a:bodyPr/>
          <a:lstStyle/>
          <a:p>
            <a:r>
              <a:rPr lang="en-US" dirty="0"/>
              <a:t>LIFT-HDV: Lonafarnib, Ritonavir, and PegIFN-</a:t>
            </a:r>
            <a:r>
              <a:rPr lang="el-GR" dirty="0"/>
              <a:t>λ</a:t>
            </a:r>
            <a:r>
              <a:rPr lang="en-US" dirty="0"/>
              <a:t> for Chronic HDV Infection</a:t>
            </a:r>
          </a:p>
        </p:txBody>
      </p:sp>
      <p:sp>
        <p:nvSpPr>
          <p:cNvPr id="8" name="Content Placeholder 7">
            <a:extLst>
              <a:ext uri="{FF2B5EF4-FFF2-40B4-BE49-F238E27FC236}">
                <a16:creationId xmlns:a16="http://schemas.microsoft.com/office/drawing/2014/main" id="{1B3347F2-3547-7C40-B061-27E253597DAC}"/>
              </a:ext>
            </a:extLst>
          </p:cNvPr>
          <p:cNvSpPr>
            <a:spLocks noGrp="1"/>
          </p:cNvSpPr>
          <p:nvPr>
            <p:ph idx="1"/>
          </p:nvPr>
        </p:nvSpPr>
        <p:spPr>
          <a:xfrm>
            <a:off x="604675" y="1513047"/>
            <a:ext cx="5650721" cy="4650686"/>
          </a:xfrm>
        </p:spPr>
        <p:txBody>
          <a:bodyPr/>
          <a:lstStyle/>
          <a:p>
            <a:r>
              <a:rPr lang="en-US" sz="2000" dirty="0">
                <a:latin typeface="+mj-lt"/>
              </a:rPr>
              <a:t>Open-label phase IIa trial of LON 50 mg BID + </a:t>
            </a:r>
            <a:br>
              <a:rPr lang="en-US" sz="2000" dirty="0">
                <a:latin typeface="+mj-lt"/>
              </a:rPr>
            </a:br>
            <a:r>
              <a:rPr lang="en-US" sz="2000" dirty="0">
                <a:latin typeface="+mj-lt"/>
              </a:rPr>
              <a:t>RTV 100 mg BID + pegIFN-</a:t>
            </a:r>
            <a:r>
              <a:rPr lang="el-GR" sz="2000" dirty="0">
                <a:latin typeface="+mj-lt"/>
              </a:rPr>
              <a:t>λ</a:t>
            </a:r>
            <a:r>
              <a:rPr lang="en-US" sz="2000" dirty="0">
                <a:latin typeface="+mj-lt"/>
              </a:rPr>
              <a:t>1a 180 µg SC QW for 24 wk (N = 26)</a:t>
            </a:r>
          </a:p>
          <a:p>
            <a:r>
              <a:rPr lang="en-US" sz="2000" dirty="0">
                <a:latin typeface="+mj-lt"/>
              </a:rPr>
              <a:t>Results after 24 wk of treatment</a:t>
            </a:r>
          </a:p>
          <a:p>
            <a:pPr lvl="1"/>
            <a:r>
              <a:rPr lang="en-US" sz="2000" dirty="0">
                <a:latin typeface="+mj-lt"/>
              </a:rPr>
              <a:t>17 of 22 (77%) had &gt;2 log</a:t>
            </a:r>
            <a:r>
              <a:rPr lang="en-US" sz="2000" baseline="-25000" dirty="0">
                <a:latin typeface="+mj-lt"/>
              </a:rPr>
              <a:t>10</a:t>
            </a:r>
            <a:r>
              <a:rPr lang="en-US" sz="2000" dirty="0">
                <a:latin typeface="+mj-lt"/>
              </a:rPr>
              <a:t> drop in HDV RNA</a:t>
            </a:r>
          </a:p>
          <a:p>
            <a:pPr lvl="1"/>
            <a:r>
              <a:rPr lang="en-US" sz="2000" dirty="0">
                <a:latin typeface="+mj-lt"/>
              </a:rPr>
              <a:t>11 of 22 (50%) had undetectable HDV RNA </a:t>
            </a:r>
          </a:p>
          <a:p>
            <a:r>
              <a:rPr lang="en-US" sz="2000" dirty="0">
                <a:latin typeface="+mj-lt"/>
              </a:rPr>
              <a:t>Results at 24 wk post treatment (Wk 48)</a:t>
            </a:r>
          </a:p>
          <a:p>
            <a:pPr lvl="1"/>
            <a:r>
              <a:rPr lang="en-US" sz="2000" dirty="0">
                <a:latin typeface="+mj-lt"/>
              </a:rPr>
              <a:t>5 patients discontinued therapy; 2 patients received dose reductions</a:t>
            </a:r>
          </a:p>
          <a:p>
            <a:r>
              <a:rPr lang="en-US" sz="2000" dirty="0">
                <a:latin typeface="+mj-lt"/>
              </a:rPr>
              <a:t>5 of 22 patients (23%) achieved DVR, or BLQ at 24 wk post treatment, at Wk 48</a:t>
            </a:r>
          </a:p>
        </p:txBody>
      </p:sp>
      <p:sp>
        <p:nvSpPr>
          <p:cNvPr id="4" name="Text Box 11">
            <a:extLst>
              <a:ext uri="{FF2B5EF4-FFF2-40B4-BE49-F238E27FC236}">
                <a16:creationId xmlns:a16="http://schemas.microsoft.com/office/drawing/2014/main" id="{106FBFAC-B0F5-D94F-A148-E69C3C7605D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Koh. AASLD 2020. Abstr LO8.</a:t>
            </a:r>
          </a:p>
        </p:txBody>
      </p:sp>
      <p:sp>
        <p:nvSpPr>
          <p:cNvPr id="3" name="Freeform: Shape 2">
            <a:extLst>
              <a:ext uri="{FF2B5EF4-FFF2-40B4-BE49-F238E27FC236}">
                <a16:creationId xmlns:a16="http://schemas.microsoft.com/office/drawing/2014/main" id="{8D6296F6-72A2-4EE5-9DED-8DA66D1D19EA}"/>
              </a:ext>
            </a:extLst>
          </p:cNvPr>
          <p:cNvSpPr/>
          <p:nvPr/>
        </p:nvSpPr>
        <p:spPr bwMode="auto">
          <a:xfrm>
            <a:off x="7159625" y="2916153"/>
            <a:ext cx="3676650" cy="2447925"/>
          </a:xfrm>
          <a:custGeom>
            <a:avLst/>
            <a:gdLst>
              <a:gd name="connsiteX0" fmla="*/ 0 w 3676650"/>
              <a:gd name="connsiteY0" fmla="*/ 0 h 2447925"/>
              <a:gd name="connsiteX1" fmla="*/ 0 w 3676650"/>
              <a:gd name="connsiteY1" fmla="*/ 2447925 h 2447925"/>
              <a:gd name="connsiteX2" fmla="*/ 3676650 w 3676650"/>
              <a:gd name="connsiteY2" fmla="*/ 2447925 h 2447925"/>
            </a:gdLst>
            <a:ahLst/>
            <a:cxnLst>
              <a:cxn ang="0">
                <a:pos x="connsiteX0" y="connsiteY0"/>
              </a:cxn>
              <a:cxn ang="0">
                <a:pos x="connsiteX1" y="connsiteY1"/>
              </a:cxn>
              <a:cxn ang="0">
                <a:pos x="connsiteX2" y="connsiteY2"/>
              </a:cxn>
            </a:cxnLst>
            <a:rect l="l" t="t" r="r" b="b"/>
            <a:pathLst>
              <a:path w="3676650" h="2447925">
                <a:moveTo>
                  <a:pt x="0" y="0"/>
                </a:moveTo>
                <a:lnTo>
                  <a:pt x="0" y="2447925"/>
                </a:lnTo>
                <a:lnTo>
                  <a:pt x="3676650" y="244792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9233D4AD-729F-402B-B9B5-7C2504DF2952}"/>
              </a:ext>
            </a:extLst>
          </p:cNvPr>
          <p:cNvGrpSpPr/>
          <p:nvPr/>
        </p:nvGrpSpPr>
        <p:grpSpPr>
          <a:xfrm>
            <a:off x="7072344" y="2928594"/>
            <a:ext cx="96805" cy="2435484"/>
            <a:chOff x="6765082" y="2774691"/>
            <a:chExt cx="111968" cy="2435484"/>
          </a:xfrm>
        </p:grpSpPr>
        <p:cxnSp>
          <p:nvCxnSpPr>
            <p:cNvPr id="10" name="Straight Connector 9">
              <a:extLst>
                <a:ext uri="{FF2B5EF4-FFF2-40B4-BE49-F238E27FC236}">
                  <a16:creationId xmlns:a16="http://schemas.microsoft.com/office/drawing/2014/main" id="{B118E40F-8169-4B79-9305-C6581A83FE62}"/>
                </a:ext>
              </a:extLst>
            </p:cNvPr>
            <p:cNvCxnSpPr>
              <a:cxnSpLocks/>
            </p:cNvCxnSpPr>
            <p:nvPr/>
          </p:nvCxnSpPr>
          <p:spPr bwMode="auto">
            <a:xfrm>
              <a:off x="6765082" y="2774691"/>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A05A953-FC9E-455D-AF65-8238391A1C9B}"/>
                </a:ext>
              </a:extLst>
            </p:cNvPr>
            <p:cNvCxnSpPr>
              <a:cxnSpLocks/>
            </p:cNvCxnSpPr>
            <p:nvPr/>
          </p:nvCxnSpPr>
          <p:spPr bwMode="auto">
            <a:xfrm>
              <a:off x="6765082" y="3261788"/>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3ABC7DD-BDBA-477D-A1B3-482B405066FC}"/>
                </a:ext>
              </a:extLst>
            </p:cNvPr>
            <p:cNvCxnSpPr>
              <a:cxnSpLocks/>
            </p:cNvCxnSpPr>
            <p:nvPr/>
          </p:nvCxnSpPr>
          <p:spPr bwMode="auto">
            <a:xfrm>
              <a:off x="6765082" y="3748885"/>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BA72B45-D6EE-4434-9171-023E2CC1E117}"/>
                </a:ext>
              </a:extLst>
            </p:cNvPr>
            <p:cNvCxnSpPr>
              <a:cxnSpLocks/>
            </p:cNvCxnSpPr>
            <p:nvPr/>
          </p:nvCxnSpPr>
          <p:spPr bwMode="auto">
            <a:xfrm>
              <a:off x="6765082" y="423598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80C6A26-EB7B-4E13-B866-780FF0AF157E}"/>
                </a:ext>
              </a:extLst>
            </p:cNvPr>
            <p:cNvCxnSpPr>
              <a:cxnSpLocks/>
            </p:cNvCxnSpPr>
            <p:nvPr/>
          </p:nvCxnSpPr>
          <p:spPr bwMode="auto">
            <a:xfrm>
              <a:off x="6765082" y="4723079"/>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2E995A1-4FDE-4501-8BF3-F79D8D4FC920}"/>
                </a:ext>
              </a:extLst>
            </p:cNvPr>
            <p:cNvCxnSpPr>
              <a:cxnSpLocks/>
            </p:cNvCxnSpPr>
            <p:nvPr/>
          </p:nvCxnSpPr>
          <p:spPr bwMode="auto">
            <a:xfrm>
              <a:off x="6765082" y="5210175"/>
              <a:ext cx="1119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A161BF48-752F-4BFB-BFA1-FA6B2337894B}"/>
              </a:ext>
            </a:extLst>
          </p:cNvPr>
          <p:cNvGrpSpPr/>
          <p:nvPr/>
        </p:nvGrpSpPr>
        <p:grpSpPr>
          <a:xfrm rot="5400000">
            <a:off x="8953927" y="3570131"/>
            <a:ext cx="77966" cy="3673120"/>
            <a:chOff x="6765082" y="3261788"/>
            <a:chExt cx="111968" cy="1948387"/>
          </a:xfrm>
        </p:grpSpPr>
        <p:cxnSp>
          <p:nvCxnSpPr>
            <p:cNvPr id="21" name="Straight Connector 20">
              <a:extLst>
                <a:ext uri="{FF2B5EF4-FFF2-40B4-BE49-F238E27FC236}">
                  <a16:creationId xmlns:a16="http://schemas.microsoft.com/office/drawing/2014/main" id="{459D1F0A-AE14-483C-9A30-DA1D6D70ED8D}"/>
                </a:ext>
              </a:extLst>
            </p:cNvPr>
            <p:cNvCxnSpPr>
              <a:cxnSpLocks/>
            </p:cNvCxnSpPr>
            <p:nvPr/>
          </p:nvCxnSpPr>
          <p:spPr bwMode="auto">
            <a:xfrm>
              <a:off x="6765082" y="3261788"/>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84FF3AE-5A4F-4736-A384-6D73A215EF93}"/>
                </a:ext>
              </a:extLst>
            </p:cNvPr>
            <p:cNvCxnSpPr>
              <a:cxnSpLocks/>
            </p:cNvCxnSpPr>
            <p:nvPr/>
          </p:nvCxnSpPr>
          <p:spPr bwMode="auto">
            <a:xfrm>
              <a:off x="6765082" y="3748885"/>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01E2482-1EA6-4013-879C-029EA4F2EBFF}"/>
                </a:ext>
              </a:extLst>
            </p:cNvPr>
            <p:cNvCxnSpPr>
              <a:cxnSpLocks/>
            </p:cNvCxnSpPr>
            <p:nvPr/>
          </p:nvCxnSpPr>
          <p:spPr bwMode="auto">
            <a:xfrm>
              <a:off x="6765082" y="4235982"/>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516C197-AD9E-489A-9230-ED0B2C919F1F}"/>
                </a:ext>
              </a:extLst>
            </p:cNvPr>
            <p:cNvCxnSpPr>
              <a:cxnSpLocks/>
            </p:cNvCxnSpPr>
            <p:nvPr/>
          </p:nvCxnSpPr>
          <p:spPr bwMode="auto">
            <a:xfrm>
              <a:off x="6765082" y="4723079"/>
              <a:ext cx="11196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FAD8443-DB52-4A7F-A842-C1A274064A3B}"/>
                </a:ext>
              </a:extLst>
            </p:cNvPr>
            <p:cNvCxnSpPr>
              <a:cxnSpLocks/>
            </p:cNvCxnSpPr>
            <p:nvPr/>
          </p:nvCxnSpPr>
          <p:spPr bwMode="auto">
            <a:xfrm>
              <a:off x="6765082" y="5210175"/>
              <a:ext cx="111968" cy="0"/>
            </a:xfrm>
            <a:prstGeom prst="line">
              <a:avLst/>
            </a:prstGeom>
            <a:noFill/>
            <a:ln w="28575" cap="flat" cmpd="sng" algn="ctr">
              <a:solidFill>
                <a:schemeClr val="bg1"/>
              </a:solidFill>
              <a:prstDash val="solid"/>
              <a:round/>
              <a:headEnd type="none" w="med" len="med"/>
              <a:tailEnd type="none" w="med" len="med"/>
            </a:ln>
            <a:effectLst/>
          </p:spPr>
        </p:cxnSp>
      </p:grpSp>
      <p:sp>
        <p:nvSpPr>
          <p:cNvPr id="26" name="TextBox 25">
            <a:extLst>
              <a:ext uri="{FF2B5EF4-FFF2-40B4-BE49-F238E27FC236}">
                <a16:creationId xmlns:a16="http://schemas.microsoft.com/office/drawing/2014/main" id="{42946161-FFD9-4E16-862B-70ED826D4B5E}"/>
              </a:ext>
            </a:extLst>
          </p:cNvPr>
          <p:cNvSpPr txBox="1"/>
          <p:nvPr/>
        </p:nvSpPr>
        <p:spPr bwMode="auto">
          <a:xfrm>
            <a:off x="6832405" y="276140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 name="TextBox 26">
            <a:extLst>
              <a:ext uri="{FF2B5EF4-FFF2-40B4-BE49-F238E27FC236}">
                <a16:creationId xmlns:a16="http://schemas.microsoft.com/office/drawing/2014/main" id="{2C138E83-C99A-46EC-B1E7-E9E72121AEA0}"/>
              </a:ext>
            </a:extLst>
          </p:cNvPr>
          <p:cNvSpPr txBox="1"/>
          <p:nvPr/>
        </p:nvSpPr>
        <p:spPr bwMode="auto">
          <a:xfrm>
            <a:off x="6769874" y="3218702"/>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8" name="TextBox 27">
            <a:extLst>
              <a:ext uri="{FF2B5EF4-FFF2-40B4-BE49-F238E27FC236}">
                <a16:creationId xmlns:a16="http://schemas.microsoft.com/office/drawing/2014/main" id="{1868A254-E560-4802-961C-52A2E0F4BC44}"/>
              </a:ext>
            </a:extLst>
          </p:cNvPr>
          <p:cNvSpPr txBox="1"/>
          <p:nvPr/>
        </p:nvSpPr>
        <p:spPr bwMode="auto">
          <a:xfrm>
            <a:off x="6761873" y="3730496"/>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9" name="TextBox 28">
            <a:extLst>
              <a:ext uri="{FF2B5EF4-FFF2-40B4-BE49-F238E27FC236}">
                <a16:creationId xmlns:a16="http://schemas.microsoft.com/office/drawing/2014/main" id="{512A613F-48D8-4D17-8462-DB1723184E93}"/>
              </a:ext>
            </a:extLst>
          </p:cNvPr>
          <p:cNvSpPr txBox="1"/>
          <p:nvPr/>
        </p:nvSpPr>
        <p:spPr bwMode="auto">
          <a:xfrm>
            <a:off x="6769874" y="4200229"/>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0" name="TextBox 29">
            <a:extLst>
              <a:ext uri="{FF2B5EF4-FFF2-40B4-BE49-F238E27FC236}">
                <a16:creationId xmlns:a16="http://schemas.microsoft.com/office/drawing/2014/main" id="{7E090A3A-7C56-45F4-952D-EE66213B8B6D}"/>
              </a:ext>
            </a:extLst>
          </p:cNvPr>
          <p:cNvSpPr txBox="1"/>
          <p:nvPr/>
        </p:nvSpPr>
        <p:spPr bwMode="auto">
          <a:xfrm>
            <a:off x="6768941" y="4707103"/>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1" name="TextBox 30">
            <a:extLst>
              <a:ext uri="{FF2B5EF4-FFF2-40B4-BE49-F238E27FC236}">
                <a16:creationId xmlns:a16="http://schemas.microsoft.com/office/drawing/2014/main" id="{C870283F-A4E4-4838-9AD4-F12510C4B91C}"/>
              </a:ext>
            </a:extLst>
          </p:cNvPr>
          <p:cNvSpPr txBox="1"/>
          <p:nvPr/>
        </p:nvSpPr>
        <p:spPr bwMode="auto">
          <a:xfrm>
            <a:off x="6776942" y="5176836"/>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2" name="TextBox 31">
            <a:extLst>
              <a:ext uri="{FF2B5EF4-FFF2-40B4-BE49-F238E27FC236}">
                <a16:creationId xmlns:a16="http://schemas.microsoft.com/office/drawing/2014/main" id="{79C65F59-90B4-4C5B-869C-D2DE9B0D5297}"/>
              </a:ext>
            </a:extLst>
          </p:cNvPr>
          <p:cNvSpPr txBox="1"/>
          <p:nvPr/>
        </p:nvSpPr>
        <p:spPr bwMode="auto">
          <a:xfrm>
            <a:off x="6998317" y="542547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 name="TextBox 32">
            <a:extLst>
              <a:ext uri="{FF2B5EF4-FFF2-40B4-BE49-F238E27FC236}">
                <a16:creationId xmlns:a16="http://schemas.microsoft.com/office/drawing/2014/main" id="{FFBD2C7C-CBE2-4B9E-BB5F-758C2D4062D8}"/>
              </a:ext>
            </a:extLst>
          </p:cNvPr>
          <p:cNvSpPr txBox="1"/>
          <p:nvPr/>
        </p:nvSpPr>
        <p:spPr bwMode="auto">
          <a:xfrm>
            <a:off x="7935119" y="543257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4" name="TextBox 33">
            <a:extLst>
              <a:ext uri="{FF2B5EF4-FFF2-40B4-BE49-F238E27FC236}">
                <a16:creationId xmlns:a16="http://schemas.microsoft.com/office/drawing/2014/main" id="{F15DBD84-C8E9-4B8C-978E-983A29F7B249}"/>
              </a:ext>
            </a:extLst>
          </p:cNvPr>
          <p:cNvSpPr txBox="1"/>
          <p:nvPr/>
        </p:nvSpPr>
        <p:spPr bwMode="auto">
          <a:xfrm>
            <a:off x="8787810" y="54269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5" name="TextBox 34">
            <a:extLst>
              <a:ext uri="{FF2B5EF4-FFF2-40B4-BE49-F238E27FC236}">
                <a16:creationId xmlns:a16="http://schemas.microsoft.com/office/drawing/2014/main" id="{89465665-D7F5-44E9-A46E-33BF11BB4241}"/>
              </a:ext>
            </a:extLst>
          </p:cNvPr>
          <p:cNvSpPr txBox="1"/>
          <p:nvPr/>
        </p:nvSpPr>
        <p:spPr bwMode="auto">
          <a:xfrm>
            <a:off x="9703119" y="54340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6" name="TextBox 35">
            <a:extLst>
              <a:ext uri="{FF2B5EF4-FFF2-40B4-BE49-F238E27FC236}">
                <a16:creationId xmlns:a16="http://schemas.microsoft.com/office/drawing/2014/main" id="{77BB3F8C-570A-41C3-9D92-51F46524825F}"/>
              </a:ext>
            </a:extLst>
          </p:cNvPr>
          <p:cNvSpPr txBox="1"/>
          <p:nvPr/>
        </p:nvSpPr>
        <p:spPr bwMode="auto">
          <a:xfrm>
            <a:off x="10619416" y="54266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7" name="TextBox 36">
            <a:extLst>
              <a:ext uri="{FF2B5EF4-FFF2-40B4-BE49-F238E27FC236}">
                <a16:creationId xmlns:a16="http://schemas.microsoft.com/office/drawing/2014/main" id="{A5E17E57-228E-4610-A611-C6E8AC558B94}"/>
              </a:ext>
            </a:extLst>
          </p:cNvPr>
          <p:cNvSpPr txBox="1"/>
          <p:nvPr/>
        </p:nvSpPr>
        <p:spPr bwMode="auto">
          <a:xfrm>
            <a:off x="8497833" y="5748681"/>
            <a:ext cx="13356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in Study</a:t>
            </a:r>
          </a:p>
        </p:txBody>
      </p:sp>
      <p:sp>
        <p:nvSpPr>
          <p:cNvPr id="38" name="TextBox 37">
            <a:extLst>
              <a:ext uri="{FF2B5EF4-FFF2-40B4-BE49-F238E27FC236}">
                <a16:creationId xmlns:a16="http://schemas.microsoft.com/office/drawing/2014/main" id="{5DCEA492-A755-453E-AB24-4E05A8965814}"/>
              </a:ext>
            </a:extLst>
          </p:cNvPr>
          <p:cNvSpPr txBox="1"/>
          <p:nvPr/>
        </p:nvSpPr>
        <p:spPr bwMode="auto">
          <a:xfrm rot="16200000">
            <a:off x="4872435" y="4054691"/>
            <a:ext cx="35450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Change in HDV RNA (log</a:t>
            </a:r>
            <a:r>
              <a:rPr kumimoji="0" lang="en-US" sz="18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9" name="TextBox 38">
            <a:extLst>
              <a:ext uri="{FF2B5EF4-FFF2-40B4-BE49-F238E27FC236}">
                <a16:creationId xmlns:a16="http://schemas.microsoft.com/office/drawing/2014/main" id="{68708729-B74B-4630-A778-C70927126B5B}"/>
              </a:ext>
            </a:extLst>
          </p:cNvPr>
          <p:cNvSpPr txBox="1"/>
          <p:nvPr/>
        </p:nvSpPr>
        <p:spPr bwMode="auto">
          <a:xfrm>
            <a:off x="10962680" y="3281412"/>
            <a:ext cx="6447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a:t>
            </a:r>
          </a:p>
        </p:txBody>
      </p:sp>
      <p:sp>
        <p:nvSpPr>
          <p:cNvPr id="40" name="TextBox 39">
            <a:extLst>
              <a:ext uri="{FF2B5EF4-FFF2-40B4-BE49-F238E27FC236}">
                <a16:creationId xmlns:a16="http://schemas.microsoft.com/office/drawing/2014/main" id="{E1ABD1A9-565D-4F5D-B8EF-7DA26BB2F24E}"/>
              </a:ext>
            </a:extLst>
          </p:cNvPr>
          <p:cNvSpPr txBox="1"/>
          <p:nvPr/>
        </p:nvSpPr>
        <p:spPr bwMode="auto">
          <a:xfrm>
            <a:off x="10960566" y="4298170"/>
            <a:ext cx="6447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6</a:t>
            </a:r>
          </a:p>
        </p:txBody>
      </p:sp>
      <p:sp>
        <p:nvSpPr>
          <p:cNvPr id="41" name="TextBox 40">
            <a:extLst>
              <a:ext uri="{FF2B5EF4-FFF2-40B4-BE49-F238E27FC236}">
                <a16:creationId xmlns:a16="http://schemas.microsoft.com/office/drawing/2014/main" id="{E95D79B0-A08D-4D42-B054-2213C7BB9451}"/>
              </a:ext>
            </a:extLst>
          </p:cNvPr>
          <p:cNvSpPr txBox="1"/>
          <p:nvPr/>
        </p:nvSpPr>
        <p:spPr bwMode="auto">
          <a:xfrm>
            <a:off x="10960566" y="4862401"/>
            <a:ext cx="761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a:t>
            </a:r>
          </a:p>
        </p:txBody>
      </p:sp>
      <p:cxnSp>
        <p:nvCxnSpPr>
          <p:cNvPr id="43" name="Straight Connector 42">
            <a:extLst>
              <a:ext uri="{FF2B5EF4-FFF2-40B4-BE49-F238E27FC236}">
                <a16:creationId xmlns:a16="http://schemas.microsoft.com/office/drawing/2014/main" id="{5EB6991C-BBB5-493D-A1C0-FF8F23E3E738}"/>
              </a:ext>
            </a:extLst>
          </p:cNvPr>
          <p:cNvCxnSpPr>
            <a:cxnSpLocks/>
          </p:cNvCxnSpPr>
          <p:nvPr/>
        </p:nvCxnSpPr>
        <p:spPr bwMode="auto">
          <a:xfrm>
            <a:off x="7174242" y="2925193"/>
            <a:ext cx="3595716" cy="1514"/>
          </a:xfrm>
          <a:prstGeom prst="line">
            <a:avLst/>
          </a:prstGeom>
          <a:noFill/>
          <a:ln w="28575" cap="flat" cmpd="sng" algn="ctr">
            <a:solidFill>
              <a:schemeClr val="bg1"/>
            </a:solidFill>
            <a:prstDash val="sysDash"/>
            <a:round/>
            <a:headEnd type="none" w="med" len="med"/>
            <a:tailEnd type="none" w="med" len="med"/>
          </a:ln>
          <a:effectLst/>
        </p:spPr>
      </p:cxnSp>
      <p:sp>
        <p:nvSpPr>
          <p:cNvPr id="45" name="TextBox 44">
            <a:extLst>
              <a:ext uri="{FF2B5EF4-FFF2-40B4-BE49-F238E27FC236}">
                <a16:creationId xmlns:a16="http://schemas.microsoft.com/office/drawing/2014/main" id="{490DE9A5-3AF7-4E61-8097-35E250CCD36C}"/>
              </a:ext>
            </a:extLst>
          </p:cNvPr>
          <p:cNvSpPr txBox="1"/>
          <p:nvPr/>
        </p:nvSpPr>
        <p:spPr bwMode="auto">
          <a:xfrm>
            <a:off x="7928570" y="1448694"/>
            <a:ext cx="288899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Efficacy Endpoint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&gt;2 Log</a:t>
            </a:r>
            <a:r>
              <a:rPr kumimoji="0" lang="en-US" sz="1600" b="1"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Decline in HDV RNA</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&lt;2 log</a:t>
            </a:r>
            <a:r>
              <a:rPr kumimoji="0" lang="en-US" sz="16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decline</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&gt;2 log</a:t>
            </a:r>
            <a:r>
              <a:rPr kumimoji="0" lang="en-US" sz="16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decline</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Undetectable or BLQ</a:t>
            </a:r>
          </a:p>
        </p:txBody>
      </p:sp>
      <p:grpSp>
        <p:nvGrpSpPr>
          <p:cNvPr id="77" name="Group 76">
            <a:extLst>
              <a:ext uri="{FF2B5EF4-FFF2-40B4-BE49-F238E27FC236}">
                <a16:creationId xmlns:a16="http://schemas.microsoft.com/office/drawing/2014/main" id="{70D7FFEB-48EF-4231-A8D7-F6B8FFBDF96D}"/>
              </a:ext>
            </a:extLst>
          </p:cNvPr>
          <p:cNvGrpSpPr/>
          <p:nvPr/>
        </p:nvGrpSpPr>
        <p:grpSpPr>
          <a:xfrm>
            <a:off x="7653593" y="2110413"/>
            <a:ext cx="286159" cy="478119"/>
            <a:chOff x="8948993" y="2110413"/>
            <a:chExt cx="286159" cy="478119"/>
          </a:xfrm>
        </p:grpSpPr>
        <p:cxnSp>
          <p:nvCxnSpPr>
            <p:cNvPr id="47" name="Straight Connector 46">
              <a:extLst>
                <a:ext uri="{FF2B5EF4-FFF2-40B4-BE49-F238E27FC236}">
                  <a16:creationId xmlns:a16="http://schemas.microsoft.com/office/drawing/2014/main" id="{671D3929-9125-43D2-BED1-C188B7243DFE}"/>
                </a:ext>
              </a:extLst>
            </p:cNvPr>
            <p:cNvCxnSpPr/>
            <p:nvPr/>
          </p:nvCxnSpPr>
          <p:spPr bwMode="auto">
            <a:xfrm>
              <a:off x="8948993" y="2110413"/>
              <a:ext cx="274977" cy="0"/>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91A98DE-95EC-439B-83CC-E6392295F4DE}"/>
                </a:ext>
              </a:extLst>
            </p:cNvPr>
            <p:cNvCxnSpPr/>
            <p:nvPr/>
          </p:nvCxnSpPr>
          <p:spPr bwMode="auto">
            <a:xfrm>
              <a:off x="8956788" y="2341670"/>
              <a:ext cx="274977" cy="0"/>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B782FB7-7C07-468F-BE00-D4A7D9580B4F}"/>
                </a:ext>
              </a:extLst>
            </p:cNvPr>
            <p:cNvCxnSpPr/>
            <p:nvPr/>
          </p:nvCxnSpPr>
          <p:spPr bwMode="auto">
            <a:xfrm>
              <a:off x="8960175" y="2588532"/>
              <a:ext cx="274977" cy="0"/>
            </a:xfrm>
            <a:prstGeom prst="line">
              <a:avLst/>
            </a:prstGeom>
            <a:noFill/>
            <a:ln w="28575" cap="flat" cmpd="sng" algn="ctr">
              <a:solidFill>
                <a:schemeClr val="accent4"/>
              </a:solidFill>
              <a:prstDash val="solid"/>
              <a:round/>
              <a:headEnd type="none" w="med" len="med"/>
              <a:tailEnd type="none" w="med" len="med"/>
            </a:ln>
            <a:effectLst/>
          </p:spPr>
        </p:cxnSp>
      </p:grpSp>
      <p:sp>
        <p:nvSpPr>
          <p:cNvPr id="50" name="Freeform: Shape 49">
            <a:extLst>
              <a:ext uri="{FF2B5EF4-FFF2-40B4-BE49-F238E27FC236}">
                <a16:creationId xmlns:a16="http://schemas.microsoft.com/office/drawing/2014/main" id="{368B3891-3F3B-417B-8C9C-31245E1E2F4E}"/>
              </a:ext>
            </a:extLst>
          </p:cNvPr>
          <p:cNvSpPr/>
          <p:nvPr/>
        </p:nvSpPr>
        <p:spPr bwMode="auto">
          <a:xfrm>
            <a:off x="7153210" y="2915764"/>
            <a:ext cx="3676261" cy="1051249"/>
          </a:xfrm>
          <a:custGeom>
            <a:avLst/>
            <a:gdLst>
              <a:gd name="connsiteX0" fmla="*/ 0 w 3676261"/>
              <a:gd name="connsiteY0" fmla="*/ 0 h 1051249"/>
              <a:gd name="connsiteX1" fmla="*/ 646923 w 3676261"/>
              <a:gd name="connsiteY1" fmla="*/ 1038808 h 1051249"/>
              <a:gd name="connsiteX2" fmla="*/ 1244082 w 3676261"/>
              <a:gd name="connsiteY2" fmla="*/ 945502 h 1051249"/>
              <a:gd name="connsiteX3" fmla="*/ 1853682 w 3676261"/>
              <a:gd name="connsiteY3" fmla="*/ 1051249 h 1051249"/>
              <a:gd name="connsiteX4" fmla="*/ 2469502 w 3676261"/>
              <a:gd name="connsiteY4" fmla="*/ 989045 h 1051249"/>
              <a:gd name="connsiteX5" fmla="*/ 3060441 w 3676261"/>
              <a:gd name="connsiteY5" fmla="*/ 740229 h 1051249"/>
              <a:gd name="connsiteX6" fmla="*/ 3676261 w 3676261"/>
              <a:gd name="connsiteY6" fmla="*/ 572278 h 1051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6261" h="1051249">
                <a:moveTo>
                  <a:pt x="0" y="0"/>
                </a:moveTo>
                <a:lnTo>
                  <a:pt x="646923" y="1038808"/>
                </a:lnTo>
                <a:lnTo>
                  <a:pt x="1244082" y="945502"/>
                </a:lnTo>
                <a:lnTo>
                  <a:pt x="1853682" y="1051249"/>
                </a:lnTo>
                <a:lnTo>
                  <a:pt x="2469502" y="989045"/>
                </a:lnTo>
                <a:lnTo>
                  <a:pt x="3060441" y="740229"/>
                </a:lnTo>
                <a:lnTo>
                  <a:pt x="3676261" y="572278"/>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Freeform: Shape 50">
            <a:extLst>
              <a:ext uri="{FF2B5EF4-FFF2-40B4-BE49-F238E27FC236}">
                <a16:creationId xmlns:a16="http://schemas.microsoft.com/office/drawing/2014/main" id="{466DAA14-55B7-4AF0-B580-73F46CD33277}"/>
              </a:ext>
            </a:extLst>
          </p:cNvPr>
          <p:cNvSpPr/>
          <p:nvPr/>
        </p:nvSpPr>
        <p:spPr bwMode="auto">
          <a:xfrm>
            <a:off x="7159431" y="2903323"/>
            <a:ext cx="3676261" cy="1965649"/>
          </a:xfrm>
          <a:custGeom>
            <a:avLst/>
            <a:gdLst>
              <a:gd name="connsiteX0" fmla="*/ 0 w 3676261"/>
              <a:gd name="connsiteY0" fmla="*/ 0 h 1965649"/>
              <a:gd name="connsiteX1" fmla="*/ 603379 w 3676261"/>
              <a:gd name="connsiteY1" fmla="*/ 1088572 h 1965649"/>
              <a:gd name="connsiteX2" fmla="*/ 1250302 w 3676261"/>
              <a:gd name="connsiteY2" fmla="*/ 1468017 h 1965649"/>
              <a:gd name="connsiteX3" fmla="*/ 1847461 w 3676261"/>
              <a:gd name="connsiteY3" fmla="*/ 1797698 h 1965649"/>
              <a:gd name="connsiteX4" fmla="*/ 2463281 w 3676261"/>
              <a:gd name="connsiteY4" fmla="*/ 1965649 h 1965649"/>
              <a:gd name="connsiteX5" fmla="*/ 3066661 w 3676261"/>
              <a:gd name="connsiteY5" fmla="*/ 1965649 h 1965649"/>
              <a:gd name="connsiteX6" fmla="*/ 3676261 w 3676261"/>
              <a:gd name="connsiteY6" fmla="*/ 1586204 h 196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6261" h="1965649">
                <a:moveTo>
                  <a:pt x="0" y="0"/>
                </a:moveTo>
                <a:lnTo>
                  <a:pt x="603379" y="1088572"/>
                </a:lnTo>
                <a:lnTo>
                  <a:pt x="1250302" y="1468017"/>
                </a:lnTo>
                <a:lnTo>
                  <a:pt x="1847461" y="1797698"/>
                </a:lnTo>
                <a:lnTo>
                  <a:pt x="2463281" y="1965649"/>
                </a:lnTo>
                <a:lnTo>
                  <a:pt x="3066661" y="1965649"/>
                </a:lnTo>
                <a:lnTo>
                  <a:pt x="3676261" y="1586204"/>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Freeform: Shape 51">
            <a:extLst>
              <a:ext uri="{FF2B5EF4-FFF2-40B4-BE49-F238E27FC236}">
                <a16:creationId xmlns:a16="http://schemas.microsoft.com/office/drawing/2014/main" id="{D2C58DFD-9757-4E93-9C45-243A608F2295}"/>
              </a:ext>
            </a:extLst>
          </p:cNvPr>
          <p:cNvSpPr/>
          <p:nvPr/>
        </p:nvSpPr>
        <p:spPr bwMode="auto">
          <a:xfrm>
            <a:off x="7159431" y="2934425"/>
            <a:ext cx="3676261" cy="2114939"/>
          </a:xfrm>
          <a:custGeom>
            <a:avLst/>
            <a:gdLst>
              <a:gd name="connsiteX0" fmla="*/ 0 w 3676261"/>
              <a:gd name="connsiteY0" fmla="*/ 0 h 2114939"/>
              <a:gd name="connsiteX1" fmla="*/ 634481 w 3676261"/>
              <a:gd name="connsiteY1" fmla="*/ 945502 h 2114939"/>
              <a:gd name="connsiteX2" fmla="*/ 1225420 w 3676261"/>
              <a:gd name="connsiteY2" fmla="*/ 1511560 h 2114939"/>
              <a:gd name="connsiteX3" fmla="*/ 1835020 w 3676261"/>
              <a:gd name="connsiteY3" fmla="*/ 1841241 h 2114939"/>
              <a:gd name="connsiteX4" fmla="*/ 2469502 w 3676261"/>
              <a:gd name="connsiteY4" fmla="*/ 1903445 h 2114939"/>
              <a:gd name="connsiteX5" fmla="*/ 3079102 w 3676261"/>
              <a:gd name="connsiteY5" fmla="*/ 2114939 h 2114939"/>
              <a:gd name="connsiteX6" fmla="*/ 3676261 w 3676261"/>
              <a:gd name="connsiteY6" fmla="*/ 2114939 h 211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6261" h="2114939">
                <a:moveTo>
                  <a:pt x="0" y="0"/>
                </a:moveTo>
                <a:lnTo>
                  <a:pt x="634481" y="945502"/>
                </a:lnTo>
                <a:lnTo>
                  <a:pt x="1225420" y="1511560"/>
                </a:lnTo>
                <a:lnTo>
                  <a:pt x="1835020" y="1841241"/>
                </a:lnTo>
                <a:lnTo>
                  <a:pt x="2469502" y="1903445"/>
                </a:lnTo>
                <a:lnTo>
                  <a:pt x="3079102" y="2114939"/>
                </a:lnTo>
                <a:lnTo>
                  <a:pt x="3676261" y="2114939"/>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1" name="Group 60">
            <a:extLst>
              <a:ext uri="{FF2B5EF4-FFF2-40B4-BE49-F238E27FC236}">
                <a16:creationId xmlns:a16="http://schemas.microsoft.com/office/drawing/2014/main" id="{5C7EEE43-309F-48E0-A04C-6C2B234C0745}"/>
              </a:ext>
            </a:extLst>
          </p:cNvPr>
          <p:cNvGrpSpPr/>
          <p:nvPr/>
        </p:nvGrpSpPr>
        <p:grpSpPr>
          <a:xfrm>
            <a:off x="7080352" y="2855248"/>
            <a:ext cx="3825313" cy="1165272"/>
            <a:chOff x="6788252" y="2701345"/>
            <a:chExt cx="3825313" cy="1165272"/>
          </a:xfrm>
        </p:grpSpPr>
        <p:sp>
          <p:nvSpPr>
            <p:cNvPr id="53" name="Isosceles Triangle 52">
              <a:extLst>
                <a:ext uri="{FF2B5EF4-FFF2-40B4-BE49-F238E27FC236}">
                  <a16:creationId xmlns:a16="http://schemas.microsoft.com/office/drawing/2014/main" id="{2FA3ADE4-837B-4D81-97A6-D2EE4A25604F}"/>
                </a:ext>
              </a:extLst>
            </p:cNvPr>
            <p:cNvSpPr/>
            <p:nvPr/>
          </p:nvSpPr>
          <p:spPr bwMode="auto">
            <a:xfrm>
              <a:off x="6788252" y="2701345"/>
              <a:ext cx="151999" cy="131034"/>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Isosceles Triangle 53">
              <a:extLst>
                <a:ext uri="{FF2B5EF4-FFF2-40B4-BE49-F238E27FC236}">
                  <a16:creationId xmlns:a16="http://schemas.microsoft.com/office/drawing/2014/main" id="{0BE7C707-D3AE-4A02-8DB7-1C527564E804}"/>
                </a:ext>
              </a:extLst>
            </p:cNvPr>
            <p:cNvSpPr/>
            <p:nvPr/>
          </p:nvSpPr>
          <p:spPr bwMode="auto">
            <a:xfrm>
              <a:off x="7434798" y="3712271"/>
              <a:ext cx="151999" cy="131034"/>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Isosceles Triangle 54">
              <a:extLst>
                <a:ext uri="{FF2B5EF4-FFF2-40B4-BE49-F238E27FC236}">
                  <a16:creationId xmlns:a16="http://schemas.microsoft.com/office/drawing/2014/main" id="{AFBFDF8A-3814-4AD5-94C9-E6A57DEC3CA6}"/>
                </a:ext>
              </a:extLst>
            </p:cNvPr>
            <p:cNvSpPr/>
            <p:nvPr/>
          </p:nvSpPr>
          <p:spPr bwMode="auto">
            <a:xfrm>
              <a:off x="8014511" y="3640534"/>
              <a:ext cx="151999" cy="131034"/>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Isosceles Triangle 55">
              <a:extLst>
                <a:ext uri="{FF2B5EF4-FFF2-40B4-BE49-F238E27FC236}">
                  <a16:creationId xmlns:a16="http://schemas.microsoft.com/office/drawing/2014/main" id="{8B0BF552-86F0-4025-A699-DCBCA0DE3176}"/>
                </a:ext>
              </a:extLst>
            </p:cNvPr>
            <p:cNvSpPr/>
            <p:nvPr/>
          </p:nvSpPr>
          <p:spPr bwMode="auto">
            <a:xfrm>
              <a:off x="8629062" y="3735583"/>
              <a:ext cx="151999" cy="131034"/>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Isosceles Triangle 56">
              <a:extLst>
                <a:ext uri="{FF2B5EF4-FFF2-40B4-BE49-F238E27FC236}">
                  <a16:creationId xmlns:a16="http://schemas.microsoft.com/office/drawing/2014/main" id="{C697E03E-9D6A-4E0A-917E-AA6EB5A96AA0}"/>
                </a:ext>
              </a:extLst>
            </p:cNvPr>
            <p:cNvSpPr/>
            <p:nvPr/>
          </p:nvSpPr>
          <p:spPr bwMode="auto">
            <a:xfrm>
              <a:off x="9247132" y="3681167"/>
              <a:ext cx="151999" cy="131034"/>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Isosceles Triangle 57">
              <a:extLst>
                <a:ext uri="{FF2B5EF4-FFF2-40B4-BE49-F238E27FC236}">
                  <a16:creationId xmlns:a16="http://schemas.microsoft.com/office/drawing/2014/main" id="{E061CE0C-6CF3-4298-B9C6-A72F5F403167}"/>
                </a:ext>
              </a:extLst>
            </p:cNvPr>
            <p:cNvSpPr/>
            <p:nvPr/>
          </p:nvSpPr>
          <p:spPr bwMode="auto">
            <a:xfrm>
              <a:off x="9848293" y="3438612"/>
              <a:ext cx="151999" cy="131034"/>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Isosceles Triangle 58">
              <a:extLst>
                <a:ext uri="{FF2B5EF4-FFF2-40B4-BE49-F238E27FC236}">
                  <a16:creationId xmlns:a16="http://schemas.microsoft.com/office/drawing/2014/main" id="{EF81B3B9-76E3-4AF3-8A51-1FD99FB87590}"/>
                </a:ext>
              </a:extLst>
            </p:cNvPr>
            <p:cNvSpPr/>
            <p:nvPr/>
          </p:nvSpPr>
          <p:spPr bwMode="auto">
            <a:xfrm>
              <a:off x="10461566" y="3261649"/>
              <a:ext cx="151999" cy="131034"/>
            </a:xfrm>
            <a:prstGeom prst="triangl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8" name="Group 67">
            <a:extLst>
              <a:ext uri="{FF2B5EF4-FFF2-40B4-BE49-F238E27FC236}">
                <a16:creationId xmlns:a16="http://schemas.microsoft.com/office/drawing/2014/main" id="{8FC27088-D2E0-4002-9CD9-12C05B7C779A}"/>
              </a:ext>
            </a:extLst>
          </p:cNvPr>
          <p:cNvGrpSpPr/>
          <p:nvPr/>
        </p:nvGrpSpPr>
        <p:grpSpPr>
          <a:xfrm>
            <a:off x="7113515" y="2882715"/>
            <a:ext cx="3762957" cy="2040182"/>
            <a:chOff x="6821415" y="2728812"/>
            <a:chExt cx="3762957" cy="2040182"/>
          </a:xfrm>
        </p:grpSpPr>
        <p:sp>
          <p:nvSpPr>
            <p:cNvPr id="60" name="Rectangle 59">
              <a:extLst>
                <a:ext uri="{FF2B5EF4-FFF2-40B4-BE49-F238E27FC236}">
                  <a16:creationId xmlns:a16="http://schemas.microsoft.com/office/drawing/2014/main" id="{78B5C812-362A-487E-BD09-E24D2C039909}"/>
                </a:ext>
              </a:extLst>
            </p:cNvPr>
            <p:cNvSpPr/>
            <p:nvPr/>
          </p:nvSpPr>
          <p:spPr bwMode="auto">
            <a:xfrm>
              <a:off x="6821415" y="2728812"/>
              <a:ext cx="107848" cy="10784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0C982F3C-D3ED-49B0-8EE3-A8B3525D7696}"/>
                </a:ext>
              </a:extLst>
            </p:cNvPr>
            <p:cNvSpPr/>
            <p:nvPr/>
          </p:nvSpPr>
          <p:spPr bwMode="auto">
            <a:xfrm>
              <a:off x="7425025" y="3783083"/>
              <a:ext cx="107848" cy="10784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2E2074EB-A425-4316-A261-F2B2006655F1}"/>
                </a:ext>
              </a:extLst>
            </p:cNvPr>
            <p:cNvSpPr/>
            <p:nvPr/>
          </p:nvSpPr>
          <p:spPr bwMode="auto">
            <a:xfrm>
              <a:off x="8033533" y="4134828"/>
              <a:ext cx="107848" cy="10784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CD34A012-0AE3-46EB-906A-2BF90CF830C1}"/>
                </a:ext>
              </a:extLst>
            </p:cNvPr>
            <p:cNvSpPr/>
            <p:nvPr/>
          </p:nvSpPr>
          <p:spPr bwMode="auto">
            <a:xfrm>
              <a:off x="8651926" y="4472324"/>
              <a:ext cx="107848" cy="10784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8D468EE6-2FCA-41B1-9D9F-419E479C35B3}"/>
                </a:ext>
              </a:extLst>
            </p:cNvPr>
            <p:cNvSpPr/>
            <p:nvPr/>
          </p:nvSpPr>
          <p:spPr bwMode="auto">
            <a:xfrm>
              <a:off x="9269207" y="4661146"/>
              <a:ext cx="107848" cy="10784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25B1356F-6BA4-453B-902E-149280D84C4A}"/>
                </a:ext>
              </a:extLst>
            </p:cNvPr>
            <p:cNvSpPr/>
            <p:nvPr/>
          </p:nvSpPr>
          <p:spPr bwMode="auto">
            <a:xfrm>
              <a:off x="9876731" y="4659756"/>
              <a:ext cx="107848" cy="10784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614D9D8E-C1FC-49BC-B067-9BE6586FCCCD}"/>
                </a:ext>
              </a:extLst>
            </p:cNvPr>
            <p:cNvSpPr/>
            <p:nvPr/>
          </p:nvSpPr>
          <p:spPr bwMode="auto">
            <a:xfrm>
              <a:off x="10476524" y="4289719"/>
              <a:ext cx="107848" cy="10784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9" name="Group 68">
            <a:extLst>
              <a:ext uri="{FF2B5EF4-FFF2-40B4-BE49-F238E27FC236}">
                <a16:creationId xmlns:a16="http://schemas.microsoft.com/office/drawing/2014/main" id="{B753DC33-02AF-4546-9120-9FEE37FCFB6B}"/>
              </a:ext>
            </a:extLst>
          </p:cNvPr>
          <p:cNvGrpSpPr/>
          <p:nvPr/>
        </p:nvGrpSpPr>
        <p:grpSpPr>
          <a:xfrm>
            <a:off x="7116471" y="2880496"/>
            <a:ext cx="3762957" cy="2222402"/>
            <a:chOff x="6821415" y="2728812"/>
            <a:chExt cx="3762957" cy="2222402"/>
          </a:xfrm>
          <a:solidFill>
            <a:schemeClr val="accent4"/>
          </a:solidFill>
        </p:grpSpPr>
        <p:sp>
          <p:nvSpPr>
            <p:cNvPr id="70" name="Rectangle 69">
              <a:extLst>
                <a:ext uri="{FF2B5EF4-FFF2-40B4-BE49-F238E27FC236}">
                  <a16:creationId xmlns:a16="http://schemas.microsoft.com/office/drawing/2014/main" id="{B90A928A-6CE3-483A-8C25-AEBABC7C6A0F}"/>
                </a:ext>
              </a:extLst>
            </p:cNvPr>
            <p:cNvSpPr/>
            <p:nvPr/>
          </p:nvSpPr>
          <p:spPr bwMode="auto">
            <a:xfrm>
              <a:off x="6821415" y="2728812"/>
              <a:ext cx="107848" cy="107848"/>
            </a:xfrm>
            <a:prstGeom prst="ellipse">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65407AE7-3EBD-406C-911E-D5914DB36D73}"/>
                </a:ext>
              </a:extLst>
            </p:cNvPr>
            <p:cNvSpPr/>
            <p:nvPr/>
          </p:nvSpPr>
          <p:spPr bwMode="auto">
            <a:xfrm>
              <a:off x="7425025" y="3659715"/>
              <a:ext cx="107848" cy="107848"/>
            </a:xfrm>
            <a:prstGeom prst="ellipse">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6EC19BFC-4F2D-42AC-8DEB-1A9BB18DF579}"/>
                </a:ext>
              </a:extLst>
            </p:cNvPr>
            <p:cNvSpPr/>
            <p:nvPr/>
          </p:nvSpPr>
          <p:spPr bwMode="auto">
            <a:xfrm>
              <a:off x="8033533" y="4246984"/>
              <a:ext cx="107848" cy="107848"/>
            </a:xfrm>
            <a:prstGeom prst="ellipse">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3910E269-73F0-43A0-9182-B02C71BD2597}"/>
                </a:ext>
              </a:extLst>
            </p:cNvPr>
            <p:cNvSpPr/>
            <p:nvPr/>
          </p:nvSpPr>
          <p:spPr bwMode="auto">
            <a:xfrm>
              <a:off x="8651926" y="4564958"/>
              <a:ext cx="107848" cy="107848"/>
            </a:xfrm>
            <a:prstGeom prst="ellipse">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672ACD2C-BB22-4003-B61B-E6E9FF54752D}"/>
                </a:ext>
              </a:extLst>
            </p:cNvPr>
            <p:cNvSpPr/>
            <p:nvPr/>
          </p:nvSpPr>
          <p:spPr bwMode="auto">
            <a:xfrm>
              <a:off x="9269207" y="4636266"/>
              <a:ext cx="107848" cy="107848"/>
            </a:xfrm>
            <a:prstGeom prst="ellipse">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FC35D68C-C32E-408C-AF6A-E8C692764490}"/>
                </a:ext>
              </a:extLst>
            </p:cNvPr>
            <p:cNvSpPr/>
            <p:nvPr/>
          </p:nvSpPr>
          <p:spPr bwMode="auto">
            <a:xfrm>
              <a:off x="9876731" y="4834798"/>
              <a:ext cx="107848" cy="107848"/>
            </a:xfrm>
            <a:prstGeom prst="ellipse">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BE588A11-1695-4DB9-96AF-601B4BCECD3B}"/>
                </a:ext>
              </a:extLst>
            </p:cNvPr>
            <p:cNvSpPr/>
            <p:nvPr/>
          </p:nvSpPr>
          <p:spPr bwMode="auto">
            <a:xfrm>
              <a:off x="10476524" y="4843366"/>
              <a:ext cx="107848" cy="107848"/>
            </a:xfrm>
            <a:prstGeom prst="ellipse">
              <a:avLst/>
            </a:prstGeom>
            <a:grp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1" name="Group 80">
            <a:extLst>
              <a:ext uri="{FF2B5EF4-FFF2-40B4-BE49-F238E27FC236}">
                <a16:creationId xmlns:a16="http://schemas.microsoft.com/office/drawing/2014/main" id="{88391033-B093-4FAF-8E95-58EDE568C1D0}"/>
              </a:ext>
            </a:extLst>
          </p:cNvPr>
          <p:cNvGrpSpPr/>
          <p:nvPr/>
        </p:nvGrpSpPr>
        <p:grpSpPr>
          <a:xfrm>
            <a:off x="9392911" y="6207927"/>
            <a:ext cx="2488502" cy="454909"/>
            <a:chOff x="9392911" y="6207927"/>
            <a:chExt cx="2488502" cy="454909"/>
          </a:xfrm>
        </p:grpSpPr>
        <p:pic>
          <p:nvPicPr>
            <p:cNvPr id="82" name="Picture 81" descr="A picture containing text, ax, wheel&#10;&#10;Description automatically generated">
              <a:extLst>
                <a:ext uri="{FF2B5EF4-FFF2-40B4-BE49-F238E27FC236}">
                  <a16:creationId xmlns:a16="http://schemas.microsoft.com/office/drawing/2014/main" id="{04793C5A-04FA-48CC-AB7D-961FD867DF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3" name="Rectangle 82">
              <a:extLst>
                <a:ext uri="{FF2B5EF4-FFF2-40B4-BE49-F238E27FC236}">
                  <a16:creationId xmlns:a16="http://schemas.microsoft.com/office/drawing/2014/main" id="{C2DA2A8C-AE99-4B12-8A27-BC6943BE835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310039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a:extLst>
              <a:ext uri="{FF2B5EF4-FFF2-40B4-BE49-F238E27FC236}">
                <a16:creationId xmlns:a16="http://schemas.microsoft.com/office/drawing/2014/main" id="{125F2530-95B5-4227-9956-B678B5F0C4FD}"/>
              </a:ext>
            </a:extLst>
          </p:cNvPr>
          <p:cNvSpPr txBox="1">
            <a:spLocks/>
          </p:cNvSpPr>
          <p:nvPr/>
        </p:nvSpPr>
        <p:spPr>
          <a:xfrm>
            <a:off x="1314450" y="1600200"/>
            <a:ext cx="9029700" cy="4419600"/>
          </a:xfrm>
          <a:prstGeom prst="rect">
            <a:avLst/>
          </a:prstGeom>
        </p:spPr>
        <p:txBody>
          <a:bodyPr/>
          <a:lst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273050" marR="0" lvl="0" indent="-273050" algn="l" defTabSz="914400" rtl="0" eaLnBrk="0" fontAlgn="base" latinLnBrk="0" hangingPunct="0">
              <a:lnSpc>
                <a:spcPct val="100000"/>
              </a:lnSpc>
              <a:spcBef>
                <a:spcPts val="0"/>
              </a:spcBef>
              <a:spcAft>
                <a:spcPts val="2000"/>
              </a:spcAft>
              <a:buClr>
                <a:srgbClr val="0BD0D9"/>
              </a:buClr>
              <a:buSzPct val="95000"/>
              <a:buFont typeface="Wingdings 2" panose="05020102010507070707" pitchFamily="18" charset="2"/>
              <a:buChar char=""/>
              <a:tabLst/>
              <a:defRPr/>
            </a:pPr>
            <a:endParaRPr kumimoji="0" lang="en-US" sz="2800" b="0" i="0" u="none" strike="noStrike" kern="1200" cap="none" spc="0" normalizeH="0" baseline="0" noProof="0" dirty="0">
              <a:ln>
                <a:noFill/>
              </a:ln>
              <a:solidFill>
                <a:srgbClr val="455560">
                  <a:lumMod val="25000"/>
                </a:srgbClr>
              </a:solidFill>
              <a:effectLst/>
              <a:uLnTx/>
              <a:uFillTx/>
              <a:latin typeface="Calibri"/>
              <a:ea typeface="+mn-ea"/>
              <a:cs typeface="+mn-cs"/>
            </a:endParaRPr>
          </a:p>
        </p:txBody>
      </p:sp>
      <p:sp>
        <p:nvSpPr>
          <p:cNvPr id="2" name="Title 1">
            <a:extLst>
              <a:ext uri="{FF2B5EF4-FFF2-40B4-BE49-F238E27FC236}">
                <a16:creationId xmlns:a16="http://schemas.microsoft.com/office/drawing/2014/main" id="{61417317-2BFA-EF5C-0086-65A3554BCD38}"/>
              </a:ext>
            </a:extLst>
          </p:cNvPr>
          <p:cNvSpPr>
            <a:spLocks noGrp="1"/>
          </p:cNvSpPr>
          <p:nvPr>
            <p:ph type="title"/>
          </p:nvPr>
        </p:nvSpPr>
        <p:spPr/>
        <p:txBody>
          <a:bodyPr/>
          <a:lstStyle/>
          <a:p>
            <a:r>
              <a:rPr lang="en-US" dirty="0"/>
              <a:t>Key Take-home Points</a:t>
            </a:r>
          </a:p>
        </p:txBody>
      </p:sp>
      <p:sp>
        <p:nvSpPr>
          <p:cNvPr id="4" name="Content Placeholder 3">
            <a:extLst>
              <a:ext uri="{FF2B5EF4-FFF2-40B4-BE49-F238E27FC236}">
                <a16:creationId xmlns:a16="http://schemas.microsoft.com/office/drawing/2014/main" id="{84CBDE93-D9F9-DC11-48E6-65D221BE4C76}"/>
              </a:ext>
            </a:extLst>
          </p:cNvPr>
          <p:cNvSpPr>
            <a:spLocks noGrp="1"/>
          </p:cNvSpPr>
          <p:nvPr>
            <p:ph sz="half" idx="1"/>
          </p:nvPr>
        </p:nvSpPr>
        <p:spPr>
          <a:xfrm>
            <a:off x="601820" y="1510730"/>
            <a:ext cx="5098589" cy="4678738"/>
          </a:xfrm>
        </p:spPr>
        <p:txBody>
          <a:bodyPr/>
          <a:lstStyle/>
          <a:p>
            <a:pPr>
              <a:spcBef>
                <a:spcPts val="0"/>
              </a:spcBef>
              <a:spcAft>
                <a:spcPts val="2000"/>
              </a:spcAft>
            </a:pPr>
            <a:r>
              <a:rPr lang="en-US" sz="2400" dirty="0">
                <a:solidFill>
                  <a:schemeClr val="bg2">
                    <a:lumMod val="25000"/>
                  </a:schemeClr>
                </a:solidFill>
                <a:latin typeface="+mj-lt"/>
              </a:rPr>
              <a:t>HDV infects 9-60 million people globally</a:t>
            </a:r>
          </a:p>
          <a:p>
            <a:pPr>
              <a:spcBef>
                <a:spcPts val="0"/>
              </a:spcBef>
              <a:spcAft>
                <a:spcPts val="2000"/>
              </a:spcAft>
            </a:pPr>
            <a:r>
              <a:rPr lang="en-US" sz="2400" dirty="0">
                <a:solidFill>
                  <a:schemeClr val="bg2">
                    <a:lumMod val="25000"/>
                  </a:schemeClr>
                </a:solidFill>
                <a:latin typeface="+mj-lt"/>
              </a:rPr>
              <a:t>4.5%-13% of HBV carriers are coinfected with HDV</a:t>
            </a:r>
          </a:p>
          <a:p>
            <a:pPr>
              <a:spcBef>
                <a:spcPts val="0"/>
              </a:spcBef>
              <a:spcAft>
                <a:spcPts val="2000"/>
              </a:spcAft>
            </a:pPr>
            <a:r>
              <a:rPr lang="en-US" sz="2400" dirty="0">
                <a:solidFill>
                  <a:schemeClr val="bg2">
                    <a:lumMod val="25000"/>
                  </a:schemeClr>
                </a:solidFill>
                <a:latin typeface="+mj-lt"/>
              </a:rPr>
              <a:t>Among viral hepatitis, HDV is the most severe</a:t>
            </a:r>
          </a:p>
          <a:p>
            <a:pPr lvl="1">
              <a:spcBef>
                <a:spcPts val="0"/>
              </a:spcBef>
              <a:spcAft>
                <a:spcPts val="2000"/>
              </a:spcAft>
            </a:pPr>
            <a:r>
              <a:rPr lang="en-US" sz="2200" dirty="0">
                <a:solidFill>
                  <a:schemeClr val="bg2">
                    <a:lumMod val="25000"/>
                  </a:schemeClr>
                </a:solidFill>
                <a:latin typeface="+mj-lt"/>
              </a:rPr>
              <a:t>HDV is associated with increased risk for cirrhosis/HCC compared with HBV monoinfection</a:t>
            </a:r>
          </a:p>
          <a:p>
            <a:endParaRPr lang="en-US" sz="2400" dirty="0"/>
          </a:p>
        </p:txBody>
      </p:sp>
      <p:sp>
        <p:nvSpPr>
          <p:cNvPr id="13" name="Content Placeholder 12">
            <a:extLst>
              <a:ext uri="{FF2B5EF4-FFF2-40B4-BE49-F238E27FC236}">
                <a16:creationId xmlns:a16="http://schemas.microsoft.com/office/drawing/2014/main" id="{B8FBB338-F6F6-3270-639A-BD9FC4E73280}"/>
              </a:ext>
            </a:extLst>
          </p:cNvPr>
          <p:cNvSpPr>
            <a:spLocks noGrp="1"/>
          </p:cNvSpPr>
          <p:nvPr>
            <p:ph sz="half" idx="2"/>
          </p:nvPr>
        </p:nvSpPr>
        <p:spPr>
          <a:xfrm>
            <a:off x="5700409" y="1510730"/>
            <a:ext cx="5781795" cy="4679462"/>
          </a:xfrm>
        </p:spPr>
        <p:txBody>
          <a:bodyPr/>
          <a:lstStyle/>
          <a:p>
            <a:pPr>
              <a:spcBef>
                <a:spcPts val="0"/>
              </a:spcBef>
              <a:spcAft>
                <a:spcPts val="2000"/>
              </a:spcAft>
            </a:pPr>
            <a:r>
              <a:rPr lang="en-US" sz="2400" dirty="0">
                <a:solidFill>
                  <a:schemeClr val="bg2">
                    <a:lumMod val="25000"/>
                  </a:schemeClr>
                </a:solidFill>
                <a:latin typeface="+mj-lt"/>
              </a:rPr>
              <a:t>HBsAg positive individuals should be screened for HDV with anti-HDV or </a:t>
            </a:r>
            <a:br>
              <a:rPr lang="en-US" sz="2400" dirty="0">
                <a:solidFill>
                  <a:schemeClr val="bg2">
                    <a:lumMod val="25000"/>
                  </a:schemeClr>
                </a:solidFill>
                <a:latin typeface="+mj-lt"/>
              </a:rPr>
            </a:br>
            <a:r>
              <a:rPr lang="en-US" sz="2400" dirty="0">
                <a:solidFill>
                  <a:schemeClr val="bg2">
                    <a:lumMod val="25000"/>
                  </a:schemeClr>
                </a:solidFill>
                <a:latin typeface="+mj-lt"/>
              </a:rPr>
              <a:t>HDV antigen</a:t>
            </a:r>
          </a:p>
          <a:p>
            <a:pPr lvl="1">
              <a:spcBef>
                <a:spcPts val="0"/>
              </a:spcBef>
              <a:spcAft>
                <a:spcPts val="2000"/>
              </a:spcAft>
            </a:pPr>
            <a:r>
              <a:rPr lang="en-US" sz="2200" dirty="0">
                <a:solidFill>
                  <a:schemeClr val="bg2">
                    <a:lumMod val="25000"/>
                  </a:schemeClr>
                </a:solidFill>
                <a:latin typeface="+mj-lt"/>
              </a:rPr>
              <a:t>Anti-HDV–positive patients should have HDV PCR testing with an HDV RNA</a:t>
            </a:r>
          </a:p>
          <a:p>
            <a:pPr lvl="1">
              <a:spcBef>
                <a:spcPts val="0"/>
              </a:spcBef>
              <a:spcAft>
                <a:spcPts val="2000"/>
              </a:spcAft>
            </a:pPr>
            <a:r>
              <a:rPr lang="en-US" sz="2200" dirty="0">
                <a:solidFill>
                  <a:schemeClr val="bg2">
                    <a:lumMod val="25000"/>
                  </a:schemeClr>
                </a:solidFill>
                <a:latin typeface="+mj-lt"/>
              </a:rPr>
              <a:t>HDV PCR–positive individuals are at high risk for clinical complications and should be considered for treatment and liver cancer surveillance </a:t>
            </a:r>
          </a:p>
          <a:p>
            <a:pPr>
              <a:spcBef>
                <a:spcPts val="0"/>
              </a:spcBef>
              <a:spcAft>
                <a:spcPts val="2000"/>
              </a:spcAft>
            </a:pPr>
            <a:r>
              <a:rPr lang="en-US" sz="2400" dirty="0">
                <a:solidFill>
                  <a:schemeClr val="bg2">
                    <a:lumMod val="25000"/>
                  </a:schemeClr>
                </a:solidFill>
                <a:latin typeface="+mj-lt"/>
              </a:rPr>
              <a:t>PegIFN-</a:t>
            </a:r>
            <a:r>
              <a:rPr lang="el-GR" sz="2400" dirty="0">
                <a:solidFill>
                  <a:schemeClr val="bg2">
                    <a:lumMod val="25000"/>
                  </a:schemeClr>
                </a:solidFill>
                <a:latin typeface="+mj-lt"/>
              </a:rPr>
              <a:t>α</a:t>
            </a:r>
            <a:r>
              <a:rPr lang="en-US" sz="2400" dirty="0">
                <a:solidFill>
                  <a:schemeClr val="bg2">
                    <a:lumMod val="25000"/>
                  </a:schemeClr>
                </a:solidFill>
                <a:latin typeface="+mj-lt"/>
              </a:rPr>
              <a:t> is the current standard of care, but new therapies expected soon</a:t>
            </a:r>
          </a:p>
          <a:p>
            <a:endParaRPr lang="en-US" sz="2400" dirty="0"/>
          </a:p>
        </p:txBody>
      </p:sp>
    </p:spTree>
    <p:extLst>
      <p:ext uri="{BB962C8B-B14F-4D97-AF65-F5344CB8AC3E}">
        <p14:creationId xmlns:p14="http://schemas.microsoft.com/office/powerpoint/2010/main" val="5979911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u="sng" dirty="0">
                <a:solidFill>
                  <a:srgbClr val="E1471D"/>
                </a:solidFill>
                <a:hlinkClick r:id="rId3">
                  <a:extLst>
                    <a:ext uri="{A12FA001-AC4F-418D-AE19-62706E023703}">
                      <ahyp:hlinkClr xmlns:ahyp="http://schemas.microsoft.com/office/drawing/2018/hyperlinkcolor" val="tx"/>
                    </a:ext>
                  </a:extLst>
                </a:hlinkClick>
              </a:rPr>
              <a:t>clinicaloptions.com</a:t>
            </a:r>
            <a:r>
              <a:rPr lang="en-US" sz="2400" b="1" u="sng" dirty="0">
                <a:solidFill>
                  <a:srgbClr val="E1471D"/>
                </a:solidFill>
              </a:rPr>
              <a:t>/hepatitis</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HDV!</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accent6"/>
              </a:buClr>
              <a:defRPr/>
            </a:pPr>
            <a:r>
              <a:rPr lang="en-US" sz="2200" dirty="0">
                <a:solidFill>
                  <a:srgbClr val="E1471D"/>
                </a:solidFill>
              </a:rPr>
              <a:t>Clinical focus module </a:t>
            </a:r>
            <a:r>
              <a:rPr lang="en-US" sz="2200" b="0" dirty="0"/>
              <a:t>on foundational information on HDV</a:t>
            </a:r>
            <a:endParaRPr lang="en-US" sz="2200" dirty="0">
              <a:solidFill>
                <a:srgbClr val="E1471D"/>
              </a:solidFill>
            </a:endParaRPr>
          </a:p>
          <a:p>
            <a:pPr eaLnBrk="1" hangingPunct="1">
              <a:buClr>
                <a:schemeClr val="accent6"/>
              </a:buClr>
              <a:defRPr/>
            </a:pPr>
            <a:r>
              <a:rPr lang="en-US" sz="2200" dirty="0">
                <a:solidFill>
                  <a:srgbClr val="E1471D"/>
                </a:solidFill>
              </a:rPr>
              <a:t>Clinical case vlogs </a:t>
            </a:r>
            <a:r>
              <a:rPr lang="en-US" sz="2200" b="0" dirty="0"/>
              <a:t>highlighting considerations in screening, diagnosing and managing HDV</a:t>
            </a:r>
          </a:p>
          <a:p>
            <a:pPr>
              <a:buClr>
                <a:schemeClr val="accent6"/>
              </a:buClr>
              <a:defRPr/>
            </a:pPr>
            <a:r>
              <a:rPr lang="en-US" sz="2200" dirty="0" err="1">
                <a:solidFill>
                  <a:srgbClr val="E1471D"/>
                </a:solidFill>
              </a:rPr>
              <a:t>ClinicalThoughts</a:t>
            </a:r>
            <a:r>
              <a:rPr lang="en-US" sz="2200" dirty="0">
                <a:solidFill>
                  <a:srgbClr val="E1471D"/>
                </a:solidFill>
              </a:rPr>
              <a:t> commentaries </a:t>
            </a:r>
            <a:r>
              <a:rPr lang="en-US" sz="2200" b="0" dirty="0"/>
              <a:t>on key updates in the field </a:t>
            </a:r>
          </a:p>
          <a:p>
            <a:pPr>
              <a:buClr>
                <a:schemeClr val="accent6"/>
              </a:buClr>
              <a:defRPr/>
            </a:pPr>
            <a:r>
              <a:rPr lang="en-US" sz="2200" dirty="0">
                <a:solidFill>
                  <a:srgbClr val="E1471D"/>
                </a:solidFill>
              </a:rPr>
              <a:t>Live webinars </a:t>
            </a:r>
            <a:r>
              <a:rPr lang="en-US" sz="2200" b="0" dirty="0"/>
              <a:t>and </a:t>
            </a:r>
            <a:r>
              <a:rPr lang="en-US" sz="2200" dirty="0">
                <a:solidFill>
                  <a:srgbClr val="E1471D"/>
                </a:solidFill>
              </a:rPr>
              <a:t>podcasts </a:t>
            </a:r>
            <a:r>
              <a:rPr lang="en-US" sz="2200" b="0" dirty="0"/>
              <a:t>with your questions answered by expert faculty </a:t>
            </a:r>
            <a:endParaRPr lang="en-US" sz="2200" dirty="0">
              <a:solidFill>
                <a:srgbClr val="E1471D"/>
              </a:solidFill>
            </a:endParaRPr>
          </a:p>
          <a:p>
            <a:pPr>
              <a:buClr>
                <a:schemeClr val="accent6"/>
              </a:buClr>
              <a:defRPr/>
            </a:pPr>
            <a:r>
              <a:rPr lang="en-US" sz="2200" dirty="0">
                <a:solidFill>
                  <a:srgbClr val="E1471D"/>
                </a:solidFill>
              </a:rPr>
              <a:t>Pocket Guides </a:t>
            </a:r>
            <a:r>
              <a:rPr lang="en-US" sz="2200" b="0" dirty="0"/>
              <a:t>and</a:t>
            </a:r>
            <a:r>
              <a:rPr lang="en-US" sz="2200" dirty="0">
                <a:solidFill>
                  <a:srgbClr val="E1471D"/>
                </a:solidFill>
              </a:rPr>
              <a:t> Downloadable Slidesets </a:t>
            </a:r>
            <a:r>
              <a:rPr lang="en-US" sz="2200" b="0" dirty="0"/>
              <a:t>to share with your colleagues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44fe61e2-57e7-4b9e-ba85-66037b1b4d65">E3WMEMYUK6S7-2091511505-8</_dlc_DocId>
    <_dlc_DocIdUrl xmlns="44fe61e2-57e7-4b9e-ba85-66037b1b4d65">
      <Url>https://intranet.clinicaloptions.com/mews/hepatitis/HEP_2022_Delta_Core_Curriculum_TM_(PRP5322)/Clinical_Focus_Module/_layouts/15/DocIdRedir.aspx?ID=E3WMEMYUK6S7-2091511505-8</Url>
      <Description>E3WMEMYUK6S7-2091511505-8</Description>
    </_dlc_DocIdUrl>
    <Document_x0020_Category xmlns="5425aaef-14c0-4759-bdbd-3b4f87571951">Downloadable Slides</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BA4988B7CA2154D97ED208159BDC9EE" ma:contentTypeVersion="1" ma:contentTypeDescription="Create a new document." ma:contentTypeScope="" ma:versionID="9f8804e57e1082beb4ef79d332ad2d78">
  <xsd:schema xmlns:xsd="http://www.w3.org/2001/XMLSchema" xmlns:xs="http://www.w3.org/2001/XMLSchema" xmlns:p="http://schemas.microsoft.com/office/2006/metadata/properties" xmlns:ns2="44fe61e2-57e7-4b9e-ba85-66037b1b4d65" xmlns:ns3="5425aaef-14c0-4759-bdbd-3b4f87571951" targetNamespace="http://schemas.microsoft.com/office/2006/metadata/properties" ma:root="true" ma:fieldsID="2e1f64ed1e6e14ebdef6c93e45f1b6e4" ns2:_="" ns3:_="">
    <xsd:import namespace="44fe61e2-57e7-4b9e-ba85-66037b1b4d65"/>
    <xsd:import namespace="5425aaef-14c0-4759-bdbd-3b4f8757195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fe61e2-57e7-4b9e-ba85-66037b1b4d6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425aaef-14c0-4759-bdbd-3b4f8757195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xsd:enumeration value="Online Figures/Tables"/>
          <xsd:enumeration value="Permissions"/>
          <xsd:enumeration value="Outcomes - Questions"/>
          <xsd:enumeration value="Downloadab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1341540-C604-445A-94F5-9092206AA495}">
  <ds:schemaRefs>
    <ds:schemaRef ds:uri="http://schemas.microsoft.com/sharepoint/v3/contenttype/forms"/>
  </ds:schemaRefs>
</ds:datastoreItem>
</file>

<file path=customXml/itemProps2.xml><?xml version="1.0" encoding="utf-8"?>
<ds:datastoreItem xmlns:ds="http://schemas.openxmlformats.org/officeDocument/2006/customXml" ds:itemID="{A779A0FC-4555-475B-99FA-2C4EA036B4E4}">
  <ds:schemaRefs>
    <ds:schemaRef ds:uri="http://www.w3.org/XML/1998/namespace"/>
    <ds:schemaRef ds:uri="http://schemas.openxmlformats.org/package/2006/metadata/core-properties"/>
    <ds:schemaRef ds:uri="http://schemas.microsoft.com/office/infopath/2007/PartnerControls"/>
    <ds:schemaRef ds:uri="http://purl.org/dc/elements/1.1/"/>
    <ds:schemaRef ds:uri="http://schemas.microsoft.com/office/2006/documentManagement/types"/>
    <ds:schemaRef ds:uri="http://purl.org/dc/dcmitype/"/>
    <ds:schemaRef ds:uri="http://purl.org/dc/terms/"/>
    <ds:schemaRef ds:uri="5425aaef-14c0-4759-bdbd-3b4f87571951"/>
    <ds:schemaRef ds:uri="44fe61e2-57e7-4b9e-ba85-66037b1b4d65"/>
    <ds:schemaRef ds:uri="http://schemas.microsoft.com/office/2006/metadata/properties"/>
  </ds:schemaRefs>
</ds:datastoreItem>
</file>

<file path=customXml/itemProps3.xml><?xml version="1.0" encoding="utf-8"?>
<ds:datastoreItem xmlns:ds="http://schemas.openxmlformats.org/officeDocument/2006/customXml" ds:itemID="{105D2C81-ABE3-4CFA-B0DD-EE3BD603A1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fe61e2-57e7-4b9e-ba85-66037b1b4d65"/>
    <ds:schemaRef ds:uri="5425aaef-14c0-4759-bdbd-3b4f875719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41FE77F9-6BA7-4E46-B468-ADE91EBDAEF5}">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25365</TotalTime>
  <Words>3182</Words>
  <Application>Microsoft Office PowerPoint</Application>
  <PresentationFormat>Widescreen</PresentationFormat>
  <Paragraphs>460</Paragraphs>
  <Slides>28</Slides>
  <Notes>25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28</vt:i4>
      </vt:variant>
    </vt:vector>
  </HeadingPairs>
  <TitlesOfParts>
    <vt:vector size="37" baseType="lpstr">
      <vt:lpstr>Arial</vt:lpstr>
      <vt:lpstr>Calibri</vt:lpstr>
      <vt:lpstr>Segoe UI</vt:lpstr>
      <vt:lpstr>Times</vt:lpstr>
      <vt:lpstr>Trebuchet MS</vt:lpstr>
      <vt:lpstr>Wingdings</vt:lpstr>
      <vt:lpstr>Wingdings 2</vt:lpstr>
      <vt:lpstr>2022_CCO_Template</vt:lpstr>
      <vt:lpstr>2017_HTAA_Diabetes</vt:lpstr>
      <vt:lpstr>Hepatitis Delta in Focus:  A Foundational Overview of HDV</vt:lpstr>
      <vt:lpstr>About These Slides</vt:lpstr>
      <vt:lpstr>Faculty</vt:lpstr>
      <vt:lpstr>Disclosures</vt:lpstr>
      <vt:lpstr>Screening for HBV and HDV</vt:lpstr>
      <vt:lpstr>HBV Screening: AASLD and CDC Guidelines</vt:lpstr>
      <vt:lpstr>Algorithm for the Evaluation of HBV</vt:lpstr>
      <vt:lpstr>AASLD Recommendations for HDV Testing in  Clinical Practice1</vt:lpstr>
      <vt:lpstr>Disease Burden and  Impact of Liver Disease Progression</vt:lpstr>
      <vt:lpstr>Proportion of People With HBV Who Have HDV</vt:lpstr>
      <vt:lpstr>Populations at High Risk for HDV Infection</vt:lpstr>
      <vt:lpstr>HDV Coinfection vs Superinfection With HBV</vt:lpstr>
      <vt:lpstr>HDV vs HBV: Disease Progression</vt:lpstr>
      <vt:lpstr>Testing and Diagnosis</vt:lpstr>
      <vt:lpstr>HDV Testing: Comparison of Guidelines</vt:lpstr>
      <vt:lpstr>Algorithm for the Evaluation of HDV</vt:lpstr>
      <vt:lpstr>Treatment</vt:lpstr>
      <vt:lpstr>HDV Treatment: PegIFN-α</vt:lpstr>
      <vt:lpstr>10-Yr Follow-up of PegIFN-α for Chronic HDV Treatment: Viral Response and Clinical Outcomes</vt:lpstr>
      <vt:lpstr>Therapeutic Targets for HDV Infection</vt:lpstr>
      <vt:lpstr>Bulevirtide Monotherapy in HDV: Efficacy</vt:lpstr>
      <vt:lpstr>Bulevirtide Monotherapy in HDV:  Combined Response in Patients Receiving Low Dose</vt:lpstr>
      <vt:lpstr>Bulevirtide ± PegIFN-α2a for Chronic HDV Infection: Study Design</vt:lpstr>
      <vt:lpstr>Bulevirtide ± PegIFN-α2a for Chronic HDV Infection: On-Treatment Primary Combined Endpoint</vt:lpstr>
      <vt:lpstr>French ANRS Cohort: Real-world Efficacy and Safety of Bulevirtide ± IFN up to 48 Wk in Chronic HDV</vt:lpstr>
      <vt:lpstr>LIFT-HDV: Lonafarnib, Ritonavir, and PegIFN-λ for Chronic HDV Infection</vt:lpstr>
      <vt:lpstr>Key Take-home Points</vt:lpstr>
      <vt:lpstr>Go Online for More CCO  Coverage of HDV!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Hepatitis Delta in Focus: A Foundational Overview of HDV</dc:title>
  <dc:creator>Nancy Reau</dc:creator>
  <cp:lastModifiedBy>Jacqueline Meredith</cp:lastModifiedBy>
  <cp:revision>20</cp:revision>
  <dcterms:created xsi:type="dcterms:W3CDTF">2022-10-12T02:50:09Z</dcterms:created>
  <dcterms:modified xsi:type="dcterms:W3CDTF">2022-11-17T15:46:18Z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0x010100EBA4988B7CA2154D97ED208159BDC9EE</vt:lpwstr>
  </property>
  <property fmtid="{D5CDD505-2E9C-101B-9397-08002B2CF9AE}" pid="3" name="_dlc_DocIdItemGuid">
    <vt:lpwstr>0ca0b39c-892a-4d58-a65c-9cfa6fe1488c</vt:lpwstr>
  </property>
</Properties>
</file>