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sldIdLst>
    <p:sldId id="563" r:id="rId5"/>
    <p:sldId id="558" r:id="rId6"/>
    <p:sldId id="559" r:id="rId7"/>
    <p:sldId id="569" r:id="rId8"/>
    <p:sldId id="548" r:id="rId9"/>
    <p:sldId id="565" r:id="rId10"/>
    <p:sldId id="567" r:id="rId11"/>
    <p:sldId id="568" r:id="rId12"/>
    <p:sldId id="564" r:id="rId13"/>
    <p:sldId id="552" r:id="rId14"/>
    <p:sldId id="56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elanie Couton" initials="MAC" lastIdx="1" clrIdx="6"/>
  <p:cmAuthor id="1" name="LT Fowler" initials="LF" lastIdx="4" clrIdx="0">
    <p:extLst>
      <p:ext uri="{19B8F6BF-5375-455C-9EA6-DF929625EA0E}">
        <p15:presenceInfo xmlns:p15="http://schemas.microsoft.com/office/powerpoint/2012/main" userId="S::lfowler@practicingclinicians.com::bdc4c4d6-9ded-467c-b80c-330a0ea8ffe4" providerId="AD"/>
      </p:ext>
    </p:extLst>
  </p:cmAuthor>
  <p:cmAuthor id="8" name="Mindy Tanzola" initials="MT" lastIdx="2" clrIdx="7">
    <p:extLst>
      <p:ext uri="{19B8F6BF-5375-455C-9EA6-DF929625EA0E}">
        <p15:presenceInfo xmlns:p15="http://schemas.microsoft.com/office/powerpoint/2012/main" userId="S::mindy@scienceink.com::e94da788-77e6-4b26-ae6d-484e8c0095ed" providerId="AD"/>
      </p:ext>
    </p:extLst>
  </p:cmAuthor>
  <p:cmAuthor id="2" name="Megan Capel" initials="MC" lastIdx="6" clrIdx="1"/>
  <p:cmAuthor id="9" name="Gordon Kelley" initials="GK" lastIdx="7" clrIdx="8">
    <p:extLst>
      <p:ext uri="{19B8F6BF-5375-455C-9EA6-DF929625EA0E}">
        <p15:presenceInfo xmlns:p15="http://schemas.microsoft.com/office/powerpoint/2012/main" userId="S::gkelley@clinicaloptions.com::7e3d11cf-7436-4611-80d7-51121a63678e" providerId="AD"/>
      </p:ext>
    </p:extLst>
  </p:cmAuthor>
  <p:cmAuthor id="3" name="Andrea Boecler" initials="AB" lastIdx="3" clrIdx="2">
    <p:extLst>
      <p:ext uri="{19B8F6BF-5375-455C-9EA6-DF929625EA0E}">
        <p15:presenceInfo xmlns:p15="http://schemas.microsoft.com/office/powerpoint/2012/main" userId="S::aboecler@clinicaloptions.com::28e82037-1239-4052-943b-ae184e0bc2af" providerId="AD"/>
      </p:ext>
    </p:extLst>
  </p:cmAuthor>
  <p:cmAuthor id="10" name="Shara Pantry" initials="SP" lastIdx="6" clrIdx="9">
    <p:extLst>
      <p:ext uri="{19B8F6BF-5375-455C-9EA6-DF929625EA0E}">
        <p15:presenceInfo xmlns:p15="http://schemas.microsoft.com/office/powerpoint/2012/main" userId="S::spantry@clinicaloptions.com::b31b0cc1-a6e1-4e53-95b1-b758f73efb3c" providerId="AD"/>
      </p:ext>
    </p:extLst>
  </p:cmAuthor>
  <p:cmAuthor id="4" name="Timothy Quill" initials="TQ" lastIdx="3" clrIdx="3">
    <p:extLst>
      <p:ext uri="{19B8F6BF-5375-455C-9EA6-DF929625EA0E}">
        <p15:presenceInfo xmlns:p15="http://schemas.microsoft.com/office/powerpoint/2012/main" userId="S::tquill@clinicaloptions.com::b1dc6efb-2995-45e7-a306-57a2c67aa886" providerId="AD"/>
      </p:ext>
    </p:extLst>
  </p:cmAuthor>
  <p:cmAuthor id="11" name="Dussadee Royal" initials="DR" lastIdx="1" clrIdx="10">
    <p:extLst>
      <p:ext uri="{19B8F6BF-5375-455C-9EA6-DF929625EA0E}">
        <p15:presenceInfo xmlns:p15="http://schemas.microsoft.com/office/powerpoint/2012/main" userId="S::droyal@clinicaloptions.com::51beead8-6fa0-4b98-aeba-37044af35e17" providerId="AD"/>
      </p:ext>
    </p:extLst>
  </p:cmAuthor>
  <p:cmAuthor id="5" name=" " initials="MAC" lastIdx="10" clrIdx="4"/>
  <p:cmAuthor id="6" name="Andrew Bowser" initials="AB"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21D347-8C46-429B-896D-160955CBE931}" v="154" dt="2024-06-06T20:20:25.878"/>
    <p1510:client id="{27BD8916-E1CE-6162-817F-63A8D1D87FDF}" v="1" dt="2024-06-06T20:30:01.036"/>
    <p1510:client id="{A22CD378-94E8-488C-A64B-67C39C5F678A}" v="68" dt="2024-06-06T19:44:13.008"/>
    <p1510:client id="{A889F384-5E41-4744-BC88-54B1D477676A}" v="2" dt="2024-06-06T20:24:31.3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94" autoAdjust="0"/>
    <p:restoredTop sz="87104" autoAdjust="0"/>
  </p:normalViewPr>
  <p:slideViewPr>
    <p:cSldViewPr snapToGrid="0">
      <p:cViewPr varScale="1">
        <p:scale>
          <a:sx n="86" d="100"/>
          <a:sy n="86" d="100"/>
        </p:scale>
        <p:origin x="293" y="58"/>
      </p:cViewPr>
      <p:guideLst/>
    </p:cSldViewPr>
  </p:slideViewPr>
  <p:notesTextViewPr>
    <p:cViewPr>
      <p:scale>
        <a:sx n="1" d="1"/>
        <a:sy n="1" d="1"/>
      </p:scale>
      <p:origin x="0" y="0"/>
    </p:cViewPr>
  </p:notesTextViewPr>
  <p:sorterViewPr>
    <p:cViewPr>
      <p:scale>
        <a:sx n="100" d="100"/>
        <a:sy n="100" d="100"/>
      </p:scale>
      <p:origin x="0" y="-260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4A034-0579-47F9-B6DF-682E6DFFD09C}" type="datetimeFigureOut">
              <a:rPr lang="en-US" smtClean="0"/>
              <a:t>6/6/2024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88DBE-8FB8-49F7-A478-A52A085B60B0}" type="slidenum">
              <a:rPr lang="en-US" smtClean="0"/>
              <a:t>‹#›</a:t>
            </a:fld>
            <a:endParaRPr lang="en-US" dirty="0"/>
          </a:p>
        </p:txBody>
      </p:sp>
    </p:spTree>
    <p:extLst>
      <p:ext uri="{BB962C8B-B14F-4D97-AF65-F5344CB8AC3E}">
        <p14:creationId xmlns:p14="http://schemas.microsoft.com/office/powerpoint/2010/main" val="83723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fld id="{1C788DBE-8FB8-49F7-A478-A52A085B60B0}" type="slidenum">
              <a:rPr lang="en-US" smtClean="0"/>
              <a:t>1</a:t>
            </a:fld>
            <a:endParaRPr lang="en-US" dirty="0"/>
          </a:p>
        </p:txBody>
      </p:sp>
    </p:spTree>
    <p:extLst>
      <p:ext uri="{BB962C8B-B14F-4D97-AF65-F5344CB8AC3E}">
        <p14:creationId xmlns:p14="http://schemas.microsoft.com/office/powerpoint/2010/main" val="1286155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MTD, maximum tolerated dose; NSCLC, non-small-cell lung cancer; PK, pharmacokinetics.</a:t>
            </a:r>
          </a:p>
        </p:txBody>
      </p:sp>
      <p:sp>
        <p:nvSpPr>
          <p:cNvPr id="4" name="Slide Number Placeholder 3"/>
          <p:cNvSpPr>
            <a:spLocks noGrp="1"/>
          </p:cNvSpPr>
          <p:nvPr>
            <p:ph type="sldNum" sz="quarter" idx="5"/>
          </p:nvPr>
        </p:nvSpPr>
        <p:spPr/>
        <p:txBody>
          <a:bodyPr/>
          <a:lstStyle/>
          <a:p>
            <a:fld id="{1C788DBE-8FB8-49F7-A478-A52A085B60B0}" type="slidenum">
              <a:rPr lang="en-US" smtClean="0"/>
              <a:t>3</a:t>
            </a:fld>
            <a:endParaRPr lang="en-US" dirty="0"/>
          </a:p>
        </p:txBody>
      </p:sp>
    </p:spTree>
    <p:extLst>
      <p:ext uri="{BB962C8B-B14F-4D97-AF65-F5344CB8AC3E}">
        <p14:creationId xmlns:p14="http://schemas.microsoft.com/office/powerpoint/2010/main" val="3495314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 line ADC, antibody–drug conjugate; DLT, dose-limiting toxicities; mets, metastases; MTD, maximum tolerated dose; NSCLC, non-small-cell lung cancer; ORR, overall response rate.</a:t>
            </a:r>
          </a:p>
        </p:txBody>
      </p:sp>
      <p:sp>
        <p:nvSpPr>
          <p:cNvPr id="4" name="Slide Number Placeholder 3"/>
          <p:cNvSpPr>
            <a:spLocks noGrp="1"/>
          </p:cNvSpPr>
          <p:nvPr>
            <p:ph type="sldNum" sz="quarter" idx="5"/>
          </p:nvPr>
        </p:nvSpPr>
        <p:spPr/>
        <p:txBody>
          <a:bodyPr/>
          <a:lstStyle/>
          <a:p>
            <a:fld id="{1C788DBE-8FB8-49F7-A478-A52A085B60B0}" type="slidenum">
              <a:rPr lang="en-US" smtClean="0"/>
              <a:t>4</a:t>
            </a:fld>
            <a:endParaRPr lang="en-US" dirty="0"/>
          </a:p>
        </p:txBody>
      </p:sp>
    </p:spTree>
    <p:extLst>
      <p:ext uri="{BB962C8B-B14F-4D97-AF65-F5344CB8AC3E}">
        <p14:creationId xmlns:p14="http://schemas.microsoft.com/office/powerpoint/2010/main" val="3647955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NSCLC, non-small-cell lung cancer; PS, performance status.</a:t>
            </a:r>
          </a:p>
        </p:txBody>
      </p:sp>
      <p:sp>
        <p:nvSpPr>
          <p:cNvPr id="4" name="Slide Number Placeholder 3"/>
          <p:cNvSpPr>
            <a:spLocks noGrp="1"/>
          </p:cNvSpPr>
          <p:nvPr>
            <p:ph type="sldNum" sz="quarter" idx="5"/>
          </p:nvPr>
        </p:nvSpPr>
        <p:spPr/>
        <p:txBody>
          <a:bodyPr/>
          <a:lstStyle/>
          <a:p>
            <a:fld id="{1C788DBE-8FB8-49F7-A478-A52A085B60B0}" type="slidenum">
              <a:rPr lang="en-US" smtClean="0"/>
              <a:t>5</a:t>
            </a:fld>
            <a:endParaRPr lang="en-US" dirty="0"/>
          </a:p>
        </p:txBody>
      </p:sp>
    </p:spTree>
    <p:extLst>
      <p:ext uri="{BB962C8B-B14F-4D97-AF65-F5344CB8AC3E}">
        <p14:creationId xmlns:p14="http://schemas.microsoft.com/office/powerpoint/2010/main" val="1002490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ALT, alanine aminotransferase; AST, aspartate aminotransferase; MTD, maximum tolerated dose; TRAE, treatment-related adverse event.</a:t>
            </a:r>
          </a:p>
        </p:txBody>
      </p:sp>
      <p:sp>
        <p:nvSpPr>
          <p:cNvPr id="4" name="Slide Number Placeholder 3"/>
          <p:cNvSpPr>
            <a:spLocks noGrp="1"/>
          </p:cNvSpPr>
          <p:nvPr>
            <p:ph type="sldNum" sz="quarter" idx="5"/>
          </p:nvPr>
        </p:nvSpPr>
        <p:spPr/>
        <p:txBody>
          <a:bodyPr/>
          <a:lstStyle/>
          <a:p>
            <a:fld id="{1C788DBE-8FB8-49F7-A478-A52A085B60B0}" type="slidenum">
              <a:rPr lang="en-US" smtClean="0"/>
              <a:t>6</a:t>
            </a:fld>
            <a:endParaRPr lang="en-US" dirty="0"/>
          </a:p>
        </p:txBody>
      </p:sp>
    </p:spTree>
    <p:extLst>
      <p:ext uri="{BB962C8B-B14F-4D97-AF65-F5344CB8AC3E}">
        <p14:creationId xmlns:p14="http://schemas.microsoft.com/office/powerpoint/2010/main" val="9368579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DCR, disease control rate; GI, gastrointestinal; NSCLC, non-small-cell lung cancer; ORR, overall response rate; T-DXd, </a:t>
            </a:r>
            <a:r>
              <a:rPr lang="en-US" b="0" i="1" dirty="0">
                <a:solidFill>
                  <a:srgbClr val="4D5156"/>
                </a:solidFill>
                <a:effectLst/>
                <a:latin typeface="Roboto" panose="02000000000000000000" pitchFamily="2" charset="0"/>
              </a:rPr>
              <a:t>trastuzumab deruxtecan.</a:t>
            </a:r>
            <a:endParaRPr lang="en-US" i="1" dirty="0"/>
          </a:p>
        </p:txBody>
      </p:sp>
      <p:sp>
        <p:nvSpPr>
          <p:cNvPr id="4" name="Slide Number Placeholder 3"/>
          <p:cNvSpPr>
            <a:spLocks noGrp="1"/>
          </p:cNvSpPr>
          <p:nvPr>
            <p:ph type="sldNum" sz="quarter" idx="5"/>
          </p:nvPr>
        </p:nvSpPr>
        <p:spPr/>
        <p:txBody>
          <a:bodyPr/>
          <a:lstStyle/>
          <a:p>
            <a:fld id="{1C788DBE-8FB8-49F7-A478-A52A085B60B0}" type="slidenum">
              <a:rPr lang="en-US" smtClean="0"/>
              <a:t>7</a:t>
            </a:fld>
            <a:endParaRPr lang="en-US" dirty="0"/>
          </a:p>
        </p:txBody>
      </p:sp>
    </p:spTree>
    <p:extLst>
      <p:ext uri="{BB962C8B-B14F-4D97-AF65-F5344CB8AC3E}">
        <p14:creationId xmlns:p14="http://schemas.microsoft.com/office/powerpoint/2010/main" val="11012412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 NR, not reached.</a:t>
            </a:r>
          </a:p>
        </p:txBody>
      </p:sp>
      <p:sp>
        <p:nvSpPr>
          <p:cNvPr id="4" name="Slide Number Placeholder 3"/>
          <p:cNvSpPr>
            <a:spLocks noGrp="1"/>
          </p:cNvSpPr>
          <p:nvPr>
            <p:ph type="sldNum" sz="quarter" idx="5"/>
          </p:nvPr>
        </p:nvSpPr>
        <p:spPr/>
        <p:txBody>
          <a:bodyPr/>
          <a:lstStyle/>
          <a:p>
            <a:fld id="{1C788DBE-8FB8-49F7-A478-A52A085B60B0}" type="slidenum">
              <a:rPr lang="en-US" smtClean="0"/>
              <a:t>8</a:t>
            </a:fld>
            <a:endParaRPr lang="en-US" dirty="0"/>
          </a:p>
        </p:txBody>
      </p:sp>
    </p:spTree>
    <p:extLst>
      <p:ext uri="{BB962C8B-B14F-4D97-AF65-F5344CB8AC3E}">
        <p14:creationId xmlns:p14="http://schemas.microsoft.com/office/powerpoint/2010/main" val="1036256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DCR, disease control rate; NSCLC, non-small-cell lung cancer; ORR, overall response rate; TRAE, treatment-related adverse event.</a:t>
            </a:r>
          </a:p>
        </p:txBody>
      </p:sp>
      <p:sp>
        <p:nvSpPr>
          <p:cNvPr id="4" name="Slide Number Placeholder 3"/>
          <p:cNvSpPr>
            <a:spLocks noGrp="1"/>
          </p:cNvSpPr>
          <p:nvPr>
            <p:ph type="sldNum" sz="quarter" idx="5"/>
          </p:nvPr>
        </p:nvSpPr>
        <p:spPr/>
        <p:txBody>
          <a:bodyPr/>
          <a:lstStyle/>
          <a:p>
            <a:fld id="{1C788DBE-8FB8-49F7-A478-A52A085B60B0}" type="slidenum">
              <a:rPr lang="en-US" smtClean="0"/>
              <a:t>9</a:t>
            </a:fld>
            <a:endParaRPr lang="en-US" dirty="0"/>
          </a:p>
        </p:txBody>
      </p:sp>
    </p:spTree>
    <p:extLst>
      <p:ext uri="{BB962C8B-B14F-4D97-AF65-F5344CB8AC3E}">
        <p14:creationId xmlns:p14="http://schemas.microsoft.com/office/powerpoint/2010/main" val="13328662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MTD, maximum tolerated dose; NSCLC, non-small-cell lung cancer.</a:t>
            </a:r>
          </a:p>
        </p:txBody>
      </p:sp>
      <p:sp>
        <p:nvSpPr>
          <p:cNvPr id="4" name="Slide Number Placeholder 3"/>
          <p:cNvSpPr>
            <a:spLocks noGrp="1"/>
          </p:cNvSpPr>
          <p:nvPr>
            <p:ph type="sldNum" sz="quarter" idx="5"/>
          </p:nvPr>
        </p:nvSpPr>
        <p:spPr/>
        <p:txBody>
          <a:bodyPr/>
          <a:lstStyle/>
          <a:p>
            <a:fld id="{1C788DBE-8FB8-49F7-A478-A52A085B60B0}" type="slidenum">
              <a:rPr lang="en-US" smtClean="0"/>
              <a:t>10</a:t>
            </a:fld>
            <a:endParaRPr lang="en-US" dirty="0"/>
          </a:p>
        </p:txBody>
      </p:sp>
    </p:spTree>
    <p:extLst>
      <p:ext uri="{BB962C8B-B14F-4D97-AF65-F5344CB8AC3E}">
        <p14:creationId xmlns:p14="http://schemas.microsoft.com/office/powerpoint/2010/main" val="41287114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6751987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4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7890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9707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30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261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92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428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7826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9248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0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1999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36878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03723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Beamion LUNG-1 Phase Ia/Ib Study: </a:t>
            </a:r>
            <a:br>
              <a:rPr lang="en-US" altLang="en-US" sz="4000" dirty="0"/>
            </a:br>
            <a:r>
              <a:rPr lang="en-US" altLang="en-US" sz="4000" dirty="0"/>
              <a:t>Updated Results of HER2 TKI Zongertinib in Patients With Advanced NSCLC or Other Solid Tumors With </a:t>
            </a:r>
            <a:r>
              <a:rPr lang="en-US" altLang="en-US" sz="4000" i="1" dirty="0"/>
              <a:t>HER2 </a:t>
            </a:r>
            <a:r>
              <a:rPr lang="en-US" altLang="en-US" sz="4000" dirty="0"/>
              <a:t>Aberrations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400731"/>
            <a:ext cx="758524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Inc.; and </a:t>
            </a:r>
            <a:r>
              <a:rPr lang="en-US" sz="1200" dirty="0">
                <a:solidFill>
                  <a:srgbClr val="000000"/>
                </a:solidFill>
                <a:latin typeface="Calibri" panose="020F0502020204030204" pitchFamily="34" charset="0"/>
                <a:cs typeface="Arial" panose="020B0604020202020204" pitchFamily="34" charset="0"/>
              </a:rPr>
              <a:t>Gilead Sciences, Inc</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5845107"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2024</a:t>
            </a:r>
            <a:r>
              <a:rPr kumimoji="0" lang="en-US" sz="1600" b="0" i="0" u="none" strike="noStrike" kern="0" cap="none" spc="0" normalizeH="0" baseline="0" noProof="0" dirty="0">
                <a:ln>
                  <a:noFill/>
                </a:ln>
                <a:solidFill>
                  <a:srgbClr val="455560"/>
                </a:solidFill>
                <a:effectLst/>
                <a:uLnTx/>
                <a:uFillTx/>
                <a:latin typeface="Calibri"/>
                <a:ea typeface="+mn-ea"/>
                <a:cs typeface="Calibri"/>
              </a:rPr>
              <a:t> </a:t>
            </a:r>
            <a:r>
              <a:rPr kumimoji="0" lang="en-US" sz="1600" b="0" i="1" u="none" strike="noStrike" kern="0" cap="none" spc="0" normalizeH="0" baseline="0" noProof="0" dirty="0">
                <a:ln>
                  <a:noFill/>
                </a:ln>
                <a:solidFill>
                  <a:srgbClr val="455560"/>
                </a:solidFill>
                <a:effectLst/>
                <a:uLnTx/>
                <a:uFillTx/>
                <a:latin typeface="Calibri"/>
                <a:ea typeface="+mn-ea"/>
                <a:cs typeface="Calibri"/>
              </a:rPr>
              <a:t>American Society of Clinical Oncology Annual Meeting, May 31 - June 4, 2024</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6135728"/>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extLst>
      <p:ext uri="{BB962C8B-B14F-4D97-AF65-F5344CB8AC3E}">
        <p14:creationId xmlns:p14="http://schemas.microsoft.com/office/powerpoint/2010/main" val="3914735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Beamion LUNG-1: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4" y="1218475"/>
            <a:ext cx="10877529" cy="5084134"/>
          </a:xfrm>
        </p:spPr>
        <p:txBody>
          <a:bodyPr/>
          <a:lstStyle/>
          <a:p>
            <a:r>
              <a:rPr lang="en-US" altLang="en-US" sz="2600" dirty="0"/>
              <a:t>There is an unmet need for improved treatment of </a:t>
            </a:r>
            <a:r>
              <a:rPr lang="en-US" altLang="en-US" sz="2600" i="1" dirty="0"/>
              <a:t>HER2 </a:t>
            </a:r>
            <a:r>
              <a:rPr lang="en-US" altLang="en-US" sz="2600" dirty="0"/>
              <a:t>mutation–positive solid tumors, including NSCLC</a:t>
            </a:r>
            <a:r>
              <a:rPr lang="en-US" altLang="en-US" sz="2600" baseline="30000" dirty="0"/>
              <a:t>1</a:t>
            </a:r>
          </a:p>
          <a:p>
            <a:pPr lvl="1"/>
            <a:r>
              <a:rPr lang="en-US" altLang="en-US" sz="2400" i="1" dirty="0"/>
              <a:t>HER2</a:t>
            </a:r>
            <a:r>
              <a:rPr lang="en-US" altLang="en-US" sz="2400" dirty="0"/>
              <a:t>-activating mutations present in 2%-4% of NSCLC tumors; 50% are exon 20 insertion mutations</a:t>
            </a:r>
            <a:endParaRPr lang="en-US" altLang="en-US" sz="2400" i="1" dirty="0"/>
          </a:p>
          <a:p>
            <a:r>
              <a:rPr lang="en-US" altLang="en-US" sz="2600" dirty="0"/>
              <a:t>Zongertinib (BI 1810631): novel HER2-targeting TKI that binds covalently and selectively to mutated HER2, including exon 20 insertion mutations</a:t>
            </a:r>
            <a:r>
              <a:rPr lang="en-US" altLang="en-US" sz="2600" baseline="30000" dirty="0"/>
              <a:t>1</a:t>
            </a:r>
            <a:endParaRPr lang="en-US" altLang="en-US" sz="2600" dirty="0"/>
          </a:p>
          <a:p>
            <a:pPr lvl="1"/>
            <a:r>
              <a:rPr lang="en-US" altLang="en-US" sz="2400" dirty="0"/>
              <a:t>Does not impede wild-type EGFR signaling, unlike other inhibitors of mutated HER2</a:t>
            </a:r>
            <a:r>
              <a:rPr lang="en-US" altLang="en-US" sz="2400" baseline="30000" dirty="0"/>
              <a:t>1</a:t>
            </a:r>
            <a:r>
              <a:rPr lang="en-US" altLang="en-US" sz="2400" dirty="0"/>
              <a:t> </a:t>
            </a:r>
          </a:p>
          <a:p>
            <a:r>
              <a:rPr lang="en-US" altLang="en-US" sz="2600" dirty="0"/>
              <a:t>Current update from the phase Ia/Ib Beamion LUNG-1 study reports early safety and preliminary efficacy of zongertinib in patients with solid tumors with </a:t>
            </a:r>
            <a:r>
              <a:rPr lang="en-US" altLang="en-US" sz="2600" i="1" dirty="0"/>
              <a:t>HER2 </a:t>
            </a:r>
            <a:r>
              <a:rPr lang="en-US" altLang="en-US" sz="2600" dirty="0"/>
              <a:t>aberrations, including NSCLC</a:t>
            </a:r>
            <a:r>
              <a:rPr lang="en-US" altLang="en-US" sz="2600" baseline="30000" dirty="0"/>
              <a:t>2</a:t>
            </a:r>
            <a:endParaRPr lang="en-US" altLang="en-US" sz="26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Heymach. Clin Lung Cancer. 2023;24:e65. 2. Heymach. ASCO 2024. Abstr 8514.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513047"/>
            <a:ext cx="10877529" cy="44656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altLang="en-US" sz="1800" kern="0" dirty="0">
                <a:solidFill>
                  <a:srgbClr val="000000"/>
                </a:solidFill>
              </a:rPr>
              <a:t>O</a:t>
            </a: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pen-label, dose-escalation and dose- expansion</a:t>
            </a:r>
            <a:r>
              <a:rPr lang="en-US" altLang="en-US" sz="1800" kern="0" dirty="0">
                <a:solidFill>
                  <a:srgbClr val="000000"/>
                </a:solidFill>
              </a:rPr>
              <a:t> </a:t>
            </a: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phase Ia/</a:t>
            </a:r>
            <a:r>
              <a:rPr lang="en-US" altLang="en-US" sz="1800" kern="0" dirty="0">
                <a:solidFill>
                  <a:srgbClr val="000000"/>
                </a:solidFill>
              </a:rPr>
              <a:t>Ib</a:t>
            </a: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trial in patients (data cutoff: September 15, 2023) </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Beamion LUNG-1:</a:t>
            </a:r>
            <a:r>
              <a:rPr lang="en-US" altLang="en-US" dirty="0"/>
              <a:t> 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947340" y="2317833"/>
            <a:ext cx="294279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Patients </a:t>
            </a:r>
            <a:r>
              <a:rPr lang="en-GB" altLang="en-US" sz="1600" dirty="0">
                <a:solidFill>
                  <a:srgbClr val="000000"/>
                </a:solidFill>
                <a:latin typeface="Calibri" panose="020F0502020204030204" pitchFamily="34" charset="0"/>
                <a:cs typeface="Arial" panose="020B0604020202020204" pitchFamily="34" charset="0"/>
              </a:rPr>
              <a:t>with advanced solid tumors with </a:t>
            </a:r>
            <a:r>
              <a:rPr lang="en-GB" altLang="en-US" sz="1600" i="1" dirty="0">
                <a:solidFill>
                  <a:srgbClr val="000000"/>
                </a:solidFill>
                <a:latin typeface="Calibri" panose="020F0502020204030204" pitchFamily="34" charset="0"/>
                <a:cs typeface="Arial" panose="020B0604020202020204" pitchFamily="34" charset="0"/>
              </a:rPr>
              <a:t>HER2</a:t>
            </a:r>
            <a:r>
              <a:rPr lang="en-GB" altLang="en-US" sz="1600" dirty="0">
                <a:solidFill>
                  <a:srgbClr val="000000"/>
                </a:solidFill>
                <a:latin typeface="Calibri" panose="020F0502020204030204" pitchFamily="34" charset="0"/>
                <a:cs typeface="Arial" panose="020B0604020202020204" pitchFamily="34" charset="0"/>
              </a:rPr>
              <a:t> aberrations without standard treatment options </a:t>
            </a:r>
          </a:p>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600" dirty="0">
                <a:solidFill>
                  <a:srgbClr val="000000"/>
                </a:solidFill>
                <a:latin typeface="Calibri" panose="020F0502020204030204" pitchFamily="34" charset="0"/>
                <a:cs typeface="Arial" panose="020B0604020202020204" pitchFamily="34" charset="0"/>
              </a:rPr>
              <a:t>(N = 83)</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5241068" y="2023293"/>
            <a:ext cx="4132932" cy="92046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None/>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Zongertinib </a:t>
            </a:r>
            <a:r>
              <a:rPr lang="en-US" altLang="en-US" sz="1600" dirty="0">
                <a:solidFill>
                  <a:srgbClr val="FFFFFF"/>
                </a:solidFill>
                <a:latin typeface="Calibri" panose="020F0502020204030204" pitchFamily="34" charset="0"/>
                <a:cs typeface="Arial" panose="020B0604020202020204" pitchFamily="34" charset="0"/>
              </a:rPr>
              <a:t>BID</a:t>
            </a:r>
            <a:r>
              <a:rPr lang="en-US" altLang="en-US" sz="1600" b="1" dirty="0">
                <a:solidFill>
                  <a:srgbClr val="FFFFFF"/>
                </a:solidFill>
                <a:latin typeface="Calibri" panose="020F0502020204030204" pitchFamily="34" charset="0"/>
                <a:cs typeface="Arial" panose="020B0604020202020204" pitchFamily="34" charset="0"/>
              </a:rPr>
              <a:t>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(3-wk cycles)</a:t>
            </a:r>
            <a:r>
              <a:rPr lang="en-US" altLang="en-US" sz="1600" dirty="0">
                <a:solidFill>
                  <a:srgbClr val="FFFFFF"/>
                </a:solidFill>
                <a:latin typeface="Calibri" panose="020F0502020204030204" pitchFamily="34" charset="0"/>
                <a:cs typeface="Arial" panose="020B0604020202020204" pitchFamily="34" charset="0"/>
              </a:rPr>
              <a:t> </a:t>
            </a:r>
            <a:endParaRPr lang="en-US" altLang="en-US" sz="1600" b="1" dirty="0">
              <a:solidFill>
                <a:srgbClr val="FFFFFF"/>
              </a:solidFill>
              <a:latin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15 mg → 30 mg → 60 mg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100 mg → 150 mg</a:t>
            </a: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a:off x="4021993" y="2966062"/>
            <a:ext cx="8229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Heymach. ASCO 2024. Abstr 8514. </a:t>
            </a:r>
            <a:r>
              <a:rPr lang="en-US" altLang="en-US" sz="1200" dirty="0">
                <a:solidFill>
                  <a:srgbClr val="455560"/>
                </a:solidFill>
                <a:latin typeface="Calibri" panose="020F0502020204030204" pitchFamily="34" charset="0"/>
                <a:cs typeface="Arial" panose="020B0604020202020204" pitchFamily="34" charset="0"/>
              </a:rPr>
              <a:t>NCT04886804.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Text Box 45">
            <a:extLst>
              <a:ext uri="{FF2B5EF4-FFF2-40B4-BE49-F238E27FC236}">
                <a16:creationId xmlns:a16="http://schemas.microsoft.com/office/drawing/2014/main" id="{128C4FE0-946D-859E-B3B0-D7A797D51DBF}"/>
              </a:ext>
            </a:extLst>
          </p:cNvPr>
          <p:cNvSpPr txBox="1">
            <a:spLocks noChangeArrowheads="1"/>
          </p:cNvSpPr>
          <p:nvPr/>
        </p:nvSpPr>
        <p:spPr bwMode="auto">
          <a:xfrm>
            <a:off x="1047958" y="1985145"/>
            <a:ext cx="27415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Phase Ia: </a:t>
            </a:r>
            <a:r>
              <a:rPr lang="en-GB" altLang="en-US" sz="1600" b="1" dirty="0">
                <a:solidFill>
                  <a:srgbClr val="000000"/>
                </a:solidFill>
                <a:latin typeface="Calibri" panose="020F0502020204030204" pitchFamily="34" charset="0"/>
                <a:cs typeface="Arial" panose="020B0604020202020204" pitchFamily="34" charset="0"/>
              </a:rPr>
              <a:t>Dose Escalation</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p:txBody>
      </p:sp>
      <p:sp>
        <p:nvSpPr>
          <p:cNvPr id="6" name="Text Box 45">
            <a:extLst>
              <a:ext uri="{FF2B5EF4-FFF2-40B4-BE49-F238E27FC236}">
                <a16:creationId xmlns:a16="http://schemas.microsoft.com/office/drawing/2014/main" id="{BCD49712-AB4C-347F-B3F6-7AF72FDA4BCF}"/>
              </a:ext>
            </a:extLst>
          </p:cNvPr>
          <p:cNvSpPr txBox="1">
            <a:spLocks noChangeArrowheads="1"/>
          </p:cNvSpPr>
          <p:nvPr/>
        </p:nvSpPr>
        <p:spPr bwMode="auto">
          <a:xfrm>
            <a:off x="9433620" y="2192702"/>
            <a:ext cx="243021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Primary endpoint: </a:t>
            </a:r>
            <a:b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b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MTD, DLTs</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600" b="1" dirty="0">
                <a:solidFill>
                  <a:srgbClr val="000000"/>
                </a:solidFill>
                <a:latin typeface="Calibri" panose="020F0502020204030204" pitchFamily="34" charset="0"/>
                <a:cs typeface="Arial" panose="020B0604020202020204" pitchFamily="34" charset="0"/>
              </a:rPr>
              <a:t> Secondary endpoint: </a:t>
            </a:r>
            <a:r>
              <a:rPr lang="en-GB" altLang="en-US" sz="1600" dirty="0">
                <a:solidFill>
                  <a:srgbClr val="000000"/>
                </a:solidFill>
                <a:latin typeface="Calibri" panose="020F0502020204030204" pitchFamily="34" charset="0"/>
                <a:cs typeface="Arial" panose="020B0604020202020204" pitchFamily="34" charset="0"/>
              </a:rPr>
              <a:t>ORR</a:t>
            </a:r>
            <a:endParaRPr kumimoji="0" lang="en-US"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p:txBody>
      </p:sp>
      <p:sp>
        <p:nvSpPr>
          <p:cNvPr id="7" name="Text Box 45">
            <a:extLst>
              <a:ext uri="{FF2B5EF4-FFF2-40B4-BE49-F238E27FC236}">
                <a16:creationId xmlns:a16="http://schemas.microsoft.com/office/drawing/2014/main" id="{6A75C947-4F8E-2E77-F40E-654A0CFC145A}"/>
              </a:ext>
            </a:extLst>
          </p:cNvPr>
          <p:cNvSpPr txBox="1">
            <a:spLocks noChangeArrowheads="1"/>
          </p:cNvSpPr>
          <p:nvPr/>
        </p:nvSpPr>
        <p:spPr bwMode="auto">
          <a:xfrm>
            <a:off x="578310" y="4947517"/>
            <a:ext cx="23757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a:t>
            </a:r>
            <a:b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a:t>
            </a:r>
            <a:r>
              <a:rPr kumimoji="0" lang="en-GB" altLang="en-US" sz="160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-mutated</a:t>
            </a:r>
            <a:r>
              <a:rPr kumimoji="0" lang="en-GB" altLang="en-US" sz="16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GB" altLang="en-US" sz="160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NSCLC </a:t>
            </a:r>
            <a:br>
              <a:rPr kumimoji="0" lang="en-GB" altLang="en-US" sz="160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 </a:t>
            </a:r>
            <a:r>
              <a:rPr kumimoji="0" lang="en-GB" altLang="en-US" sz="16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a:t>
            </a:r>
            <a:r>
              <a:rPr kumimoji="0" lang="en-GB" altLang="en-US" sz="160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TKD mutation</a:t>
            </a:r>
          </a:p>
        </p:txBody>
      </p:sp>
      <p:sp>
        <p:nvSpPr>
          <p:cNvPr id="8" name="Rectangle 49">
            <a:extLst>
              <a:ext uri="{FF2B5EF4-FFF2-40B4-BE49-F238E27FC236}">
                <a16:creationId xmlns:a16="http://schemas.microsoft.com/office/drawing/2014/main" id="{AE270076-538C-FD71-F4E2-22CCDFE509A0}"/>
              </a:ext>
            </a:extLst>
          </p:cNvPr>
          <p:cNvSpPr>
            <a:spLocks noChangeArrowheads="1"/>
          </p:cNvSpPr>
          <p:nvPr/>
        </p:nvSpPr>
        <p:spPr bwMode="auto">
          <a:xfrm>
            <a:off x="7225987" y="4704084"/>
            <a:ext cx="2148013" cy="92333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Zongertinib</a:t>
            </a:r>
            <a:r>
              <a:rPr lang="en-US" altLang="en-US" sz="1800" b="1" dirty="0">
                <a:solidFill>
                  <a:srgbClr val="FFFFFF"/>
                </a:solidFill>
                <a:latin typeface="Calibri" panose="020F0502020204030204" pitchFamily="34" charset="0"/>
                <a:cs typeface="Arial" panose="020B0604020202020204" pitchFamily="34" charset="0"/>
              </a:rPr>
              <a:t> </a:t>
            </a:r>
          </a:p>
        </p:txBody>
      </p:sp>
      <p:sp>
        <p:nvSpPr>
          <p:cNvPr id="9" name="Line 54">
            <a:extLst>
              <a:ext uri="{FF2B5EF4-FFF2-40B4-BE49-F238E27FC236}">
                <a16:creationId xmlns:a16="http://schemas.microsoft.com/office/drawing/2014/main" id="{D28127AA-5D59-A25F-7FE6-F4D939301FB4}"/>
              </a:ext>
            </a:extLst>
          </p:cNvPr>
          <p:cNvSpPr>
            <a:spLocks noChangeShapeType="1"/>
          </p:cNvSpPr>
          <p:nvPr/>
        </p:nvSpPr>
        <p:spPr bwMode="auto">
          <a:xfrm>
            <a:off x="6512374" y="5165749"/>
            <a:ext cx="6400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Text Box 45">
            <a:extLst>
              <a:ext uri="{FF2B5EF4-FFF2-40B4-BE49-F238E27FC236}">
                <a16:creationId xmlns:a16="http://schemas.microsoft.com/office/drawing/2014/main" id="{CE2CE761-85A7-10E3-6285-34CD14EF0847}"/>
              </a:ext>
            </a:extLst>
          </p:cNvPr>
          <p:cNvSpPr txBox="1">
            <a:spLocks noChangeArrowheads="1"/>
          </p:cNvSpPr>
          <p:nvPr/>
        </p:nvSpPr>
        <p:spPr bwMode="auto">
          <a:xfrm>
            <a:off x="9433620" y="4981083"/>
            <a:ext cx="21480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Primary endpoint: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ORR</a:t>
            </a:r>
          </a:p>
        </p:txBody>
      </p:sp>
      <p:sp>
        <p:nvSpPr>
          <p:cNvPr id="14" name="TextBox 13">
            <a:extLst>
              <a:ext uri="{FF2B5EF4-FFF2-40B4-BE49-F238E27FC236}">
                <a16:creationId xmlns:a16="http://schemas.microsoft.com/office/drawing/2014/main" id="{5C0DA2B6-DC53-830B-B263-0E8BCC2BD740}"/>
              </a:ext>
            </a:extLst>
          </p:cNvPr>
          <p:cNvSpPr txBox="1"/>
          <p:nvPr/>
        </p:nvSpPr>
        <p:spPr bwMode="auto">
          <a:xfrm>
            <a:off x="289423" y="4322371"/>
            <a:ext cx="29534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Aft>
                <a:spcPct val="0"/>
              </a:spcAft>
            </a:pPr>
            <a: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Phase Ib</a:t>
            </a:r>
            <a:r>
              <a:rPr lang="en-US" altLang="en-US" sz="1600" b="1" dirty="0">
                <a:solidFill>
                  <a:srgbClr val="000000"/>
                </a:solidFill>
                <a:latin typeface="Calibri" panose="020F0502020204030204" pitchFamily="34" charset="0"/>
                <a:cs typeface="Arial" panose="020B0604020202020204" pitchFamily="34" charset="0"/>
              </a:rPr>
              <a:t>: </a:t>
            </a:r>
          </a:p>
          <a:p>
            <a:pPr algn="ctr">
              <a:spcAft>
                <a:spcPct val="0"/>
              </a:spcAft>
            </a:pPr>
            <a:r>
              <a:rPr lang="en-US" sz="1600" b="1" dirty="0">
                <a:solidFill>
                  <a:schemeClr val="bg1"/>
                </a:solidFill>
                <a:latin typeface="Calibri" panose="020F0502020204030204" pitchFamily="34" charset="0"/>
              </a:rPr>
              <a:t>Ongoing Dose Expansion</a:t>
            </a:r>
          </a:p>
        </p:txBody>
      </p:sp>
      <p:sp>
        <p:nvSpPr>
          <p:cNvPr id="15" name="Rectangle 49">
            <a:extLst>
              <a:ext uri="{FF2B5EF4-FFF2-40B4-BE49-F238E27FC236}">
                <a16:creationId xmlns:a16="http://schemas.microsoft.com/office/drawing/2014/main" id="{092D7800-917B-59BB-1738-B08087F05DB9}"/>
              </a:ext>
            </a:extLst>
          </p:cNvPr>
          <p:cNvSpPr>
            <a:spLocks noChangeArrowheads="1"/>
          </p:cNvSpPr>
          <p:nvPr/>
        </p:nvSpPr>
        <p:spPr bwMode="auto">
          <a:xfrm>
            <a:off x="5241068" y="3057197"/>
            <a:ext cx="4132932" cy="856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Zongertinib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QD (3-wk cycles)</a:t>
            </a:r>
            <a:r>
              <a:rPr lang="en-US" altLang="en-US" sz="1600" dirty="0">
                <a:solidFill>
                  <a:srgbClr val="FFFFFF"/>
                </a:solidFill>
                <a:latin typeface="Calibri" panose="020F0502020204030204" pitchFamily="34" charset="0"/>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60 mg → 120mg → 180 mg → </a:t>
            </a:r>
          </a:p>
          <a:p>
            <a:pPr algn="ctr" eaLnBrk="0" fontAlgn="base" hangingPunct="0">
              <a:lnSpc>
                <a:spcPct val="100000"/>
              </a:lnSpc>
              <a:spcBef>
                <a:spcPct val="0"/>
              </a:spcBef>
              <a:spcAft>
                <a:spcPct val="0"/>
              </a:spcAft>
              <a:buClrTx/>
              <a:buNone/>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240 mg → 300 mg → 360 mg</a:t>
            </a:r>
          </a:p>
        </p:txBody>
      </p:sp>
      <p:sp>
        <p:nvSpPr>
          <p:cNvPr id="16" name="TextBox 15">
            <a:extLst>
              <a:ext uri="{FF2B5EF4-FFF2-40B4-BE49-F238E27FC236}">
                <a16:creationId xmlns:a16="http://schemas.microsoft.com/office/drawing/2014/main" id="{4013BBCC-0C0B-A265-19EB-1AEDF0C48E9C}"/>
              </a:ext>
            </a:extLst>
          </p:cNvPr>
          <p:cNvSpPr txBox="1"/>
          <p:nvPr/>
        </p:nvSpPr>
        <p:spPr bwMode="auto">
          <a:xfrm>
            <a:off x="3103343" y="4067630"/>
            <a:ext cx="3410107" cy="2200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600"/>
              </a:spcBef>
              <a:spcAft>
                <a:spcPct val="0"/>
              </a:spcAft>
              <a:buClrTx/>
              <a:buFontTx/>
              <a:buNone/>
            </a:pPr>
            <a:r>
              <a:rPr lang="en-US" sz="1600" b="1" u="sng" dirty="0">
                <a:solidFill>
                  <a:schemeClr val="bg1"/>
                </a:solidFill>
                <a:latin typeface="Calibri" panose="020F0502020204030204" pitchFamily="34" charset="0"/>
              </a:rPr>
              <a:t>Cohorts</a:t>
            </a:r>
          </a:p>
          <a:p>
            <a:pPr>
              <a:lnSpc>
                <a:spcPct val="100000"/>
              </a:lnSpc>
              <a:spcBef>
                <a:spcPts val="600"/>
              </a:spcBef>
              <a:spcAft>
                <a:spcPct val="0"/>
              </a:spcAft>
              <a:buClrTx/>
              <a:buFontTx/>
              <a:buNone/>
            </a:pPr>
            <a:r>
              <a:rPr lang="en-US" sz="1600" dirty="0">
                <a:solidFill>
                  <a:schemeClr val="bg1"/>
                </a:solidFill>
                <a:latin typeface="Calibri" panose="020F0502020204030204" pitchFamily="34" charset="0"/>
              </a:rPr>
              <a:t>1: Pretreated NSCLC</a:t>
            </a:r>
          </a:p>
          <a:p>
            <a:pPr>
              <a:lnSpc>
                <a:spcPct val="100000"/>
              </a:lnSpc>
              <a:spcBef>
                <a:spcPts val="600"/>
              </a:spcBef>
              <a:spcAft>
                <a:spcPct val="0"/>
              </a:spcAft>
              <a:buClrTx/>
              <a:buFontTx/>
              <a:buNone/>
            </a:pPr>
            <a:r>
              <a:rPr lang="en-US" sz="1600" dirty="0">
                <a:solidFill>
                  <a:schemeClr val="bg1"/>
                </a:solidFill>
                <a:latin typeface="Calibri" panose="020F0502020204030204" pitchFamily="34" charset="0"/>
              </a:rPr>
              <a:t>2: 1L NSCLC</a:t>
            </a:r>
          </a:p>
          <a:p>
            <a:pPr marL="233363" indent="-233363">
              <a:lnSpc>
                <a:spcPct val="100000"/>
              </a:lnSpc>
              <a:spcBef>
                <a:spcPts val="600"/>
              </a:spcBef>
              <a:spcAft>
                <a:spcPct val="0"/>
              </a:spcAft>
              <a:buClrTx/>
              <a:buFontTx/>
              <a:buNone/>
            </a:pPr>
            <a:r>
              <a:rPr lang="en-US" sz="1600" dirty="0">
                <a:solidFill>
                  <a:schemeClr val="bg1"/>
                </a:solidFill>
                <a:latin typeface="Calibri" panose="020F0502020204030204" pitchFamily="34" charset="0"/>
              </a:rPr>
              <a:t>3: Pretreated SQ NSCLC (or NSCLC with a non-TKD mutation)</a:t>
            </a:r>
          </a:p>
          <a:p>
            <a:pPr>
              <a:lnSpc>
                <a:spcPct val="100000"/>
              </a:lnSpc>
              <a:spcBef>
                <a:spcPts val="600"/>
              </a:spcBef>
              <a:spcAft>
                <a:spcPct val="0"/>
              </a:spcAft>
              <a:buClrTx/>
              <a:buFontTx/>
              <a:buNone/>
            </a:pPr>
            <a:r>
              <a:rPr lang="en-US" sz="1600" dirty="0">
                <a:solidFill>
                  <a:schemeClr val="bg1"/>
                </a:solidFill>
                <a:latin typeface="Calibri" panose="020F0502020204030204" pitchFamily="34" charset="0"/>
              </a:rPr>
              <a:t>4: NSCLC with active brain mets</a:t>
            </a:r>
          </a:p>
          <a:p>
            <a:pPr>
              <a:lnSpc>
                <a:spcPct val="100000"/>
              </a:lnSpc>
              <a:spcBef>
                <a:spcPts val="600"/>
              </a:spcBef>
              <a:spcAft>
                <a:spcPct val="0"/>
              </a:spcAft>
              <a:buClrTx/>
              <a:buFontTx/>
              <a:buNone/>
            </a:pPr>
            <a:r>
              <a:rPr lang="en-US" sz="1600" dirty="0">
                <a:solidFill>
                  <a:schemeClr val="bg1"/>
                </a:solidFill>
                <a:latin typeface="Calibri" panose="020F0502020204030204" pitchFamily="34" charset="0"/>
              </a:rPr>
              <a:t>5: NSCLC with prior HER2-directed ADC </a:t>
            </a:r>
          </a:p>
        </p:txBody>
      </p:sp>
    </p:spTree>
    <p:extLst>
      <p:ext uri="{BB962C8B-B14F-4D97-AF65-F5344CB8AC3E}">
        <p14:creationId xmlns:p14="http://schemas.microsoft.com/office/powerpoint/2010/main" val="642107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Beamion LUNG-1:</a:t>
            </a:r>
            <a:r>
              <a:rPr lang="en-US" altLang="en-US" dirty="0"/>
              <a:t> </a:t>
            </a:r>
            <a:r>
              <a:rPr lang="en-US" dirty="0"/>
              <a:t>Baseline Characteristics for Patients With </a:t>
            </a:r>
            <a:r>
              <a:rPr lang="en-US" i="1" dirty="0"/>
              <a:t>HER2</a:t>
            </a:r>
            <a:r>
              <a:rPr lang="en-US" dirty="0"/>
              <a:t>-Mutated Solid Tumors (Phase Ia)</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Heymach. ASCO 2024. Abstr 8514.</a:t>
            </a:r>
          </a:p>
        </p:txBody>
      </p:sp>
      <p:graphicFrame>
        <p:nvGraphicFramePr>
          <p:cNvPr id="2" name="Group 3">
            <a:extLst>
              <a:ext uri="{FF2B5EF4-FFF2-40B4-BE49-F238E27FC236}">
                <a16:creationId xmlns:a16="http://schemas.microsoft.com/office/drawing/2014/main" id="{5FB593F4-D880-67FF-3D2B-5F7E0399B532}"/>
              </a:ext>
            </a:extLst>
          </p:cNvPr>
          <p:cNvGraphicFramePr>
            <a:graphicFrameLocks/>
          </p:cNvGraphicFramePr>
          <p:nvPr>
            <p:extLst>
              <p:ext uri="{D42A27DB-BD31-4B8C-83A1-F6EECF244321}">
                <p14:modId xmlns:p14="http://schemas.microsoft.com/office/powerpoint/2010/main" val="312481632"/>
              </p:ext>
            </p:extLst>
          </p:nvPr>
        </p:nvGraphicFramePr>
        <p:xfrm>
          <a:off x="630090" y="1488116"/>
          <a:ext cx="5281008" cy="4663536"/>
        </p:xfrm>
        <a:graphic>
          <a:graphicData uri="http://schemas.openxmlformats.org/drawingml/2006/table">
            <a:tbl>
              <a:tblPr/>
              <a:tblGrid>
                <a:gridCol w="3230028">
                  <a:extLst>
                    <a:ext uri="{9D8B030D-6E8A-4147-A177-3AD203B41FA5}">
                      <a16:colId xmlns:a16="http://schemas.microsoft.com/office/drawing/2014/main" val="20000"/>
                    </a:ext>
                  </a:extLst>
                </a:gridCol>
                <a:gridCol w="2050980">
                  <a:extLst>
                    <a:ext uri="{9D8B030D-6E8A-4147-A177-3AD203B41FA5}">
                      <a16:colId xmlns:a16="http://schemas.microsoft.com/office/drawing/2014/main" val="20001"/>
                    </a:ext>
                  </a:extLst>
                </a:gridCol>
              </a:tblGrid>
              <a:tr h="5898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370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59.0 (31-81)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3370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 (45.8)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10954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 (47.0)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 (42.2)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842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ECOG</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(37.3)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52 (62.7)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96941445"/>
                  </a:ext>
                </a:extLst>
              </a:tr>
              <a:tr h="10954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Previous lines of therapy,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 (38.6)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 (56.6)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24969"/>
                  </a:ext>
                </a:extLst>
              </a:tr>
            </a:tbl>
          </a:graphicData>
        </a:graphic>
      </p:graphicFrame>
      <p:graphicFrame>
        <p:nvGraphicFramePr>
          <p:cNvPr id="3" name="Group 3">
            <a:extLst>
              <a:ext uri="{FF2B5EF4-FFF2-40B4-BE49-F238E27FC236}">
                <a16:creationId xmlns:a16="http://schemas.microsoft.com/office/drawing/2014/main" id="{FDAE3C62-2AAE-15E6-F70E-467B828D0880}"/>
              </a:ext>
            </a:extLst>
          </p:cNvPr>
          <p:cNvGraphicFramePr>
            <a:graphicFrameLocks/>
          </p:cNvGraphicFramePr>
          <p:nvPr>
            <p:extLst>
              <p:ext uri="{D42A27DB-BD31-4B8C-83A1-F6EECF244321}">
                <p14:modId xmlns:p14="http://schemas.microsoft.com/office/powerpoint/2010/main" val="3307594193"/>
              </p:ext>
            </p:extLst>
          </p:nvPr>
        </p:nvGraphicFramePr>
        <p:xfrm>
          <a:off x="6252634" y="1488116"/>
          <a:ext cx="5229570" cy="4624023"/>
        </p:xfrm>
        <a:graphic>
          <a:graphicData uri="http://schemas.openxmlformats.org/drawingml/2006/table">
            <a:tbl>
              <a:tblPr/>
              <a:tblGrid>
                <a:gridCol w="3513666">
                  <a:extLst>
                    <a:ext uri="{9D8B030D-6E8A-4147-A177-3AD203B41FA5}">
                      <a16:colId xmlns:a16="http://schemas.microsoft.com/office/drawing/2014/main" val="20000"/>
                    </a:ext>
                  </a:extLst>
                </a:gridCol>
                <a:gridCol w="1715904">
                  <a:extLst>
                    <a:ext uri="{9D8B030D-6E8A-4147-A177-3AD203B41FA5}">
                      <a16:colId xmlns:a16="http://schemas.microsoft.com/office/drawing/2014/main" val="20001"/>
                    </a:ext>
                  </a:extLst>
                </a:gridCol>
              </a:tblGrid>
              <a:tr h="6275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 (N =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9722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Diagnosis,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NSCLC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Breast cancer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Colorectal cancer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Esophageal cancer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Other tumors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 (51.8)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(10.8)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(18.1)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1972231">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HER2</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aberration, n/N tested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Mutation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Amplification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Overexpression*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Rearrangement involving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1" u="none" strike="noStrike" cap="none" normalizeH="0" baseline="0" dirty="0">
                          <a:ln>
                            <a:noFill/>
                          </a:ln>
                          <a:solidFill>
                            <a:schemeClr val="bg2">
                              <a:lumMod val="10000"/>
                            </a:schemeClr>
                          </a:solidFill>
                          <a:effectLst/>
                          <a:latin typeface="Calibri" panose="020F0502020204030204" pitchFamily="34" charset="0"/>
                        </a:rPr>
                        <a:t>HER2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or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NGR1</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42/75 (56.0)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9/11 (81.8)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24/28 (85.7)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12/75 (16.0)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bl>
          </a:graphicData>
        </a:graphic>
      </p:graphicFrame>
      <p:sp>
        <p:nvSpPr>
          <p:cNvPr id="5" name="TextBox 4">
            <a:extLst>
              <a:ext uri="{FF2B5EF4-FFF2-40B4-BE49-F238E27FC236}">
                <a16:creationId xmlns:a16="http://schemas.microsoft.com/office/drawing/2014/main" id="{F1DAA381-BA62-E361-D2AE-00CDCB743D5C}"/>
              </a:ext>
            </a:extLst>
          </p:cNvPr>
          <p:cNvSpPr txBox="1"/>
          <p:nvPr/>
        </p:nvSpPr>
        <p:spPr bwMode="auto">
          <a:xfrm>
            <a:off x="6252634" y="6119238"/>
            <a:ext cx="15231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*IHC 1+, 2+, or 3+.</a:t>
            </a: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Beamion LUNG-1:</a:t>
            </a:r>
            <a:r>
              <a:rPr lang="en-US" altLang="en-US" dirty="0"/>
              <a:t> </a:t>
            </a:r>
            <a:r>
              <a:rPr lang="en-US" dirty="0"/>
              <a:t>Dose Escalation and Safety in </a:t>
            </a:r>
            <a:br>
              <a:rPr lang="en-US" dirty="0"/>
            </a:br>
            <a:r>
              <a:rPr lang="en-US" dirty="0"/>
              <a:t>Patients With </a:t>
            </a:r>
            <a:r>
              <a:rPr lang="en-US" i="1" dirty="0"/>
              <a:t>HER2</a:t>
            </a:r>
            <a:r>
              <a:rPr lang="en-US" dirty="0"/>
              <a:t>-Mutated Solid Tumors (</a:t>
            </a:r>
            <a:r>
              <a:rPr lang="en-US" altLang="en-US" dirty="0"/>
              <a:t>Phase Ia)</a:t>
            </a:r>
          </a:p>
        </p:txBody>
      </p:sp>
      <p:sp>
        <p:nvSpPr>
          <p:cNvPr id="9" name="Content Placeholder 8">
            <a:extLst>
              <a:ext uri="{FF2B5EF4-FFF2-40B4-BE49-F238E27FC236}">
                <a16:creationId xmlns:a16="http://schemas.microsoft.com/office/drawing/2014/main" id="{A2A63507-1EC6-AF16-7662-B37BA21E040E}"/>
              </a:ext>
            </a:extLst>
          </p:cNvPr>
          <p:cNvSpPr>
            <a:spLocks noGrp="1"/>
          </p:cNvSpPr>
          <p:nvPr>
            <p:ph sz="half" idx="1"/>
          </p:nvPr>
        </p:nvSpPr>
        <p:spPr>
          <a:xfrm>
            <a:off x="609759" y="5035031"/>
            <a:ext cx="5309278" cy="1401318"/>
          </a:xfrm>
        </p:spPr>
        <p:txBody>
          <a:bodyPr/>
          <a:lstStyle/>
          <a:p>
            <a:pPr>
              <a:spcBef>
                <a:spcPts val="0"/>
              </a:spcBef>
            </a:pPr>
            <a:r>
              <a:rPr lang="en-US" sz="1600" dirty="0"/>
              <a:t>1 grade 4 TRAE: thrombocytopenia at 240 mg QD</a:t>
            </a:r>
          </a:p>
          <a:p>
            <a:pPr>
              <a:spcBef>
                <a:spcPts val="0"/>
              </a:spcBef>
            </a:pPr>
            <a:r>
              <a:rPr lang="en-US" sz="1600" dirty="0"/>
              <a:t>No grade 5 TRAEs</a:t>
            </a:r>
          </a:p>
          <a:p>
            <a:pPr>
              <a:spcBef>
                <a:spcPts val="0"/>
              </a:spcBef>
            </a:pPr>
            <a:r>
              <a:rPr lang="en-US" sz="1600" dirty="0"/>
              <a:t>MTD not reached with either BID or QD schedule</a:t>
            </a:r>
          </a:p>
          <a:p>
            <a:pPr>
              <a:spcBef>
                <a:spcPts val="0"/>
              </a:spcBef>
            </a:pPr>
            <a:r>
              <a:rPr lang="en-US" sz="1600" dirty="0"/>
              <a:t>120/240 mg QD doses taken to optimization</a:t>
            </a:r>
          </a:p>
          <a:p>
            <a:pPr>
              <a:spcBef>
                <a:spcPts val="600"/>
              </a:spcBef>
            </a:pPr>
            <a:endParaRPr lang="en-US" sz="1600" dirty="0"/>
          </a:p>
          <a:p>
            <a:pPr>
              <a:spcBef>
                <a:spcPts val="600"/>
              </a:spcBef>
            </a:pPr>
            <a:endParaRPr lang="en-US" sz="16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Heymach. ASCO 2024. Abstr 8514.</a:t>
            </a:r>
          </a:p>
        </p:txBody>
      </p:sp>
      <p:graphicFrame>
        <p:nvGraphicFramePr>
          <p:cNvPr id="2" name="Group 3">
            <a:extLst>
              <a:ext uri="{FF2B5EF4-FFF2-40B4-BE49-F238E27FC236}">
                <a16:creationId xmlns:a16="http://schemas.microsoft.com/office/drawing/2014/main" id="{5FB593F4-D880-67FF-3D2B-5F7E0399B532}"/>
              </a:ext>
            </a:extLst>
          </p:cNvPr>
          <p:cNvGraphicFramePr>
            <a:graphicFrameLocks/>
          </p:cNvGraphicFramePr>
          <p:nvPr>
            <p:extLst>
              <p:ext uri="{D42A27DB-BD31-4B8C-83A1-F6EECF244321}">
                <p14:modId xmlns:p14="http://schemas.microsoft.com/office/powerpoint/2010/main" val="1292203295"/>
              </p:ext>
            </p:extLst>
          </p:nvPr>
        </p:nvGraphicFramePr>
        <p:xfrm>
          <a:off x="6226914" y="1452726"/>
          <a:ext cx="5281009" cy="4694144"/>
        </p:xfrm>
        <a:graphic>
          <a:graphicData uri="http://schemas.openxmlformats.org/drawingml/2006/table">
            <a:tbl>
              <a:tblPr/>
              <a:tblGrid>
                <a:gridCol w="2100889">
                  <a:extLst>
                    <a:ext uri="{9D8B030D-6E8A-4147-A177-3AD203B41FA5}">
                      <a16:colId xmlns:a16="http://schemas.microsoft.com/office/drawing/2014/main" val="20000"/>
                    </a:ext>
                  </a:extLst>
                </a:gridCol>
                <a:gridCol w="1590060">
                  <a:extLst>
                    <a:ext uri="{9D8B030D-6E8A-4147-A177-3AD203B41FA5}">
                      <a16:colId xmlns:a16="http://schemas.microsoft.com/office/drawing/2014/main" val="20001"/>
                    </a:ext>
                  </a:extLst>
                </a:gridCol>
                <a:gridCol w="1590060">
                  <a:extLst>
                    <a:ext uri="{9D8B030D-6E8A-4147-A177-3AD203B41FA5}">
                      <a16:colId xmlns:a16="http://schemas.microsoft.com/office/drawing/2014/main" val="3263747059"/>
                    </a:ext>
                  </a:extLst>
                </a:gridCol>
              </a:tblGrid>
              <a:tr h="25633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TRAE,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All Patients (N =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256080298"/>
                  </a:ext>
                </a:extLst>
              </a:tr>
              <a:tr h="256333">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Grades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563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563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2563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563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96941445"/>
                  </a:ext>
                </a:extLst>
              </a:tr>
              <a:tr h="2563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ALT increased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24969"/>
                  </a:ext>
                </a:extLst>
              </a:tr>
              <a:tr h="2563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5038461"/>
                  </a:ext>
                </a:extLst>
              </a:tr>
              <a:tr h="2563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43618549"/>
                  </a:ext>
                </a:extLst>
              </a:tr>
              <a:tr h="2563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97317"/>
                  </a:ext>
                </a:extLst>
              </a:tr>
              <a:tr h="2563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Dysgeusia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38954019"/>
                  </a:ext>
                </a:extLst>
              </a:tr>
              <a:tr h="2563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Paronychia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21345262"/>
                  </a:ext>
                </a:extLst>
              </a:tr>
              <a:tr h="2563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Dry skin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20015226"/>
                  </a:ext>
                </a:extLst>
              </a:tr>
              <a:tr h="2563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34726541"/>
                  </a:ext>
                </a:extLst>
              </a:tr>
            </a:tbl>
          </a:graphicData>
        </a:graphic>
      </p:graphicFrame>
      <p:graphicFrame>
        <p:nvGraphicFramePr>
          <p:cNvPr id="4" name="Group 3">
            <a:extLst>
              <a:ext uri="{FF2B5EF4-FFF2-40B4-BE49-F238E27FC236}">
                <a16:creationId xmlns:a16="http://schemas.microsoft.com/office/drawing/2014/main" id="{5E6F13EC-9A77-36E8-6166-E8825A7A44F1}"/>
              </a:ext>
            </a:extLst>
          </p:cNvPr>
          <p:cNvGraphicFramePr>
            <a:graphicFrameLocks/>
          </p:cNvGraphicFramePr>
          <p:nvPr>
            <p:extLst>
              <p:ext uri="{D42A27DB-BD31-4B8C-83A1-F6EECF244321}">
                <p14:modId xmlns:p14="http://schemas.microsoft.com/office/powerpoint/2010/main" val="2232962122"/>
              </p:ext>
            </p:extLst>
          </p:nvPr>
        </p:nvGraphicFramePr>
        <p:xfrm>
          <a:off x="609759" y="1452726"/>
          <a:ext cx="5337547" cy="3322432"/>
        </p:xfrm>
        <a:graphic>
          <a:graphicData uri="http://schemas.openxmlformats.org/drawingml/2006/table">
            <a:tbl>
              <a:tblPr/>
              <a:tblGrid>
                <a:gridCol w="1588692">
                  <a:extLst>
                    <a:ext uri="{9D8B030D-6E8A-4147-A177-3AD203B41FA5}">
                      <a16:colId xmlns:a16="http://schemas.microsoft.com/office/drawing/2014/main" val="20000"/>
                    </a:ext>
                  </a:extLst>
                </a:gridCol>
                <a:gridCol w="3748855">
                  <a:extLst>
                    <a:ext uri="{9D8B030D-6E8A-4147-A177-3AD203B41FA5}">
                      <a16:colId xmlns:a16="http://schemas.microsoft.com/office/drawing/2014/main" val="20001"/>
                    </a:ext>
                  </a:extLst>
                </a:gridCol>
              </a:tblGrid>
              <a:tr h="5126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Dose Level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Dose-Limiting Toxicities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(Coprimary Endpoint)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256080298"/>
                  </a:ext>
                </a:extLst>
              </a:tr>
              <a:tr h="2563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mg BID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2 edema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563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150 mg BID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2 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2563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180 mg QD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2 elevated AST, elevated bilirubin</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 elevated ALT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563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240 mg QD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 diarrhea*</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4 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96941445"/>
                  </a:ext>
                </a:extLst>
              </a:tr>
              <a:tr h="2563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300 mg QD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4 neutropenia*</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4 hypokalemia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24969"/>
                  </a:ext>
                </a:extLst>
              </a:tr>
              <a:tr h="2563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360 mg QD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 decreased platelet count*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5038461"/>
                  </a:ext>
                </a:extLst>
              </a:tr>
            </a:tbl>
          </a:graphicData>
        </a:graphic>
      </p:graphicFrame>
      <p:sp>
        <p:nvSpPr>
          <p:cNvPr id="5" name="Text Box 11">
            <a:extLst>
              <a:ext uri="{FF2B5EF4-FFF2-40B4-BE49-F238E27FC236}">
                <a16:creationId xmlns:a16="http://schemas.microsoft.com/office/drawing/2014/main" id="{FD3C19C7-344D-1EC3-1890-ABA949EDF8B3}"/>
              </a:ext>
            </a:extLst>
          </p:cNvPr>
          <p:cNvSpPr txBox="1">
            <a:spLocks noChangeArrowheads="1"/>
          </p:cNvSpPr>
          <p:nvPr/>
        </p:nvSpPr>
        <p:spPr bwMode="auto">
          <a:xfrm>
            <a:off x="609759" y="4727254"/>
            <a:ext cx="23971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*MTD period.</a:t>
            </a:r>
          </a:p>
        </p:txBody>
      </p:sp>
    </p:spTree>
    <p:extLst>
      <p:ext uri="{BB962C8B-B14F-4D97-AF65-F5344CB8AC3E}">
        <p14:creationId xmlns:p14="http://schemas.microsoft.com/office/powerpoint/2010/main" val="1901900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60" y="286410"/>
            <a:ext cx="10872444" cy="1103313"/>
          </a:xfrm>
        </p:spPr>
        <p:txBody>
          <a:bodyPr/>
          <a:lstStyle/>
          <a:p>
            <a:r>
              <a:rPr lang="en-US" dirty="0"/>
              <a:t>Beamion LUNG-1: Antitumor Activity in </a:t>
            </a:r>
            <a:r>
              <a:rPr lang="en-US" i="1" dirty="0"/>
              <a:t>HER2</a:t>
            </a:r>
            <a:r>
              <a:rPr lang="en-US" dirty="0"/>
              <a:t>-Mutated Solid Tumors (Phase Ia)</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Heymach. ASCO 2024. Abstr 8514. Reproduced with permission.</a:t>
            </a:r>
          </a:p>
        </p:txBody>
      </p:sp>
      <p:graphicFrame>
        <p:nvGraphicFramePr>
          <p:cNvPr id="3" name="Group 3">
            <a:extLst>
              <a:ext uri="{FF2B5EF4-FFF2-40B4-BE49-F238E27FC236}">
                <a16:creationId xmlns:a16="http://schemas.microsoft.com/office/drawing/2014/main" id="{E0D5A2BC-89C0-26A5-C52A-4C15BE670F98}"/>
              </a:ext>
            </a:extLst>
          </p:cNvPr>
          <p:cNvGraphicFramePr>
            <a:graphicFrameLocks/>
          </p:cNvGraphicFramePr>
          <p:nvPr>
            <p:extLst>
              <p:ext uri="{D42A27DB-BD31-4B8C-83A1-F6EECF244321}">
                <p14:modId xmlns:p14="http://schemas.microsoft.com/office/powerpoint/2010/main" val="2553558150"/>
              </p:ext>
            </p:extLst>
          </p:nvPr>
        </p:nvGraphicFramePr>
        <p:xfrm>
          <a:off x="6472761" y="2340973"/>
          <a:ext cx="5301727" cy="3535744"/>
        </p:xfrm>
        <a:graphic>
          <a:graphicData uri="http://schemas.openxmlformats.org/drawingml/2006/table">
            <a:tbl>
              <a:tblPr/>
              <a:tblGrid>
                <a:gridCol w="3414671">
                  <a:extLst>
                    <a:ext uri="{9D8B030D-6E8A-4147-A177-3AD203B41FA5}">
                      <a16:colId xmlns:a16="http://schemas.microsoft.com/office/drawing/2014/main" val="20000"/>
                    </a:ext>
                  </a:extLst>
                </a:gridCol>
                <a:gridCol w="898598">
                  <a:extLst>
                    <a:ext uri="{9D8B030D-6E8A-4147-A177-3AD203B41FA5}">
                      <a16:colId xmlns:a16="http://schemas.microsoft.com/office/drawing/2014/main" val="20001"/>
                    </a:ext>
                  </a:extLst>
                </a:gridCol>
                <a:gridCol w="988458">
                  <a:extLst>
                    <a:ext uri="{9D8B030D-6E8A-4147-A177-3AD203B41FA5}">
                      <a16:colId xmlns:a16="http://schemas.microsoft.com/office/drawing/2014/main" val="954919794"/>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Responses,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34879">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Best confirmed tumor response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All patients (n = 74)</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NSCLC (n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700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Unconfirmed response by prior treatment</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T-DXd (n = 14)</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anti-HER2 treatment (n =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924969"/>
                  </a:ext>
                </a:extLst>
              </a:tr>
              <a:tr h="7050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Unconfirmed response by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1" u="none" strike="noStrike" cap="none" normalizeH="0" baseline="0" dirty="0">
                          <a:ln>
                            <a:noFill/>
                          </a:ln>
                          <a:solidFill>
                            <a:schemeClr val="bg2">
                              <a:lumMod val="10000"/>
                            </a:schemeClr>
                          </a:solidFill>
                          <a:effectLst/>
                          <a:latin typeface="Calibri" panose="020F0502020204030204" pitchFamily="34" charset="0"/>
                        </a:rPr>
                        <a:t>HER2</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mutation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HER2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mutation (n = 41)</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1" u="none" strike="noStrike" cap="none" normalizeH="0" baseline="0" dirty="0">
                          <a:ln>
                            <a:noFill/>
                          </a:ln>
                          <a:solidFill>
                            <a:schemeClr val="bg2">
                              <a:lumMod val="10000"/>
                            </a:schemeClr>
                          </a:solidFill>
                          <a:effectLst/>
                          <a:latin typeface="Calibri" panose="020F0502020204030204" pitchFamily="34" charset="0"/>
                        </a:rPr>
                        <a:t>HER2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TKD (n = 34)</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A775_G776insYVMA (n =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00515072"/>
                  </a:ext>
                </a:extLst>
              </a:tr>
            </a:tbl>
          </a:graphicData>
        </a:graphic>
      </p:graphicFrame>
      <p:sp>
        <p:nvSpPr>
          <p:cNvPr id="4" name="TextBox 3">
            <a:extLst>
              <a:ext uri="{FF2B5EF4-FFF2-40B4-BE49-F238E27FC236}">
                <a16:creationId xmlns:a16="http://schemas.microsoft.com/office/drawing/2014/main" id="{07EF35CC-F075-C1F3-4178-CA84513A8557}"/>
              </a:ext>
            </a:extLst>
          </p:cNvPr>
          <p:cNvSpPr txBox="1"/>
          <p:nvPr/>
        </p:nvSpPr>
        <p:spPr bwMode="auto">
          <a:xfrm rot="16200000">
            <a:off x="-2995360" y="3695579"/>
            <a:ext cx="68875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Best Change From Baseline in Target Lesions (%)</a:t>
            </a:r>
          </a:p>
        </p:txBody>
      </p:sp>
      <p:sp>
        <p:nvSpPr>
          <p:cNvPr id="11" name="TextBox 10">
            <a:extLst>
              <a:ext uri="{FF2B5EF4-FFF2-40B4-BE49-F238E27FC236}">
                <a16:creationId xmlns:a16="http://schemas.microsoft.com/office/drawing/2014/main" id="{631E1079-547C-9229-863D-614D6D5322FE}"/>
              </a:ext>
            </a:extLst>
          </p:cNvPr>
          <p:cNvSpPr txBox="1"/>
          <p:nvPr/>
        </p:nvSpPr>
        <p:spPr bwMode="auto">
          <a:xfrm>
            <a:off x="5557885" y="2780085"/>
            <a:ext cx="14070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Cervix</a:t>
            </a:r>
          </a:p>
        </p:txBody>
      </p:sp>
      <p:grpSp>
        <p:nvGrpSpPr>
          <p:cNvPr id="9301" name="Group 9300">
            <a:extLst>
              <a:ext uri="{FF2B5EF4-FFF2-40B4-BE49-F238E27FC236}">
                <a16:creationId xmlns:a16="http://schemas.microsoft.com/office/drawing/2014/main" id="{CF7B535A-AD23-375C-4E3C-90D7B2CBC1C0}"/>
              </a:ext>
            </a:extLst>
          </p:cNvPr>
          <p:cNvGrpSpPr/>
          <p:nvPr/>
        </p:nvGrpSpPr>
        <p:grpSpPr>
          <a:xfrm>
            <a:off x="467928" y="1538052"/>
            <a:ext cx="6162080" cy="4258885"/>
            <a:chOff x="467928" y="1538052"/>
            <a:chExt cx="6162080" cy="4258885"/>
          </a:xfrm>
        </p:grpSpPr>
        <p:sp>
          <p:nvSpPr>
            <p:cNvPr id="2" name="TextBox 1">
              <a:extLst>
                <a:ext uri="{FF2B5EF4-FFF2-40B4-BE49-F238E27FC236}">
                  <a16:creationId xmlns:a16="http://schemas.microsoft.com/office/drawing/2014/main" id="{FB6CF11A-FDEC-21CE-7C4A-DE3CAA3AAF1C}"/>
                </a:ext>
              </a:extLst>
            </p:cNvPr>
            <p:cNvSpPr txBox="1"/>
            <p:nvPr/>
          </p:nvSpPr>
          <p:spPr bwMode="auto">
            <a:xfrm>
              <a:off x="944445" y="1538052"/>
              <a:ext cx="48420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Antitumor Responses Across Dose Levels</a:t>
              </a:r>
            </a:p>
          </p:txBody>
        </p:sp>
        <p:sp>
          <p:nvSpPr>
            <p:cNvPr id="6" name="TextBox 5">
              <a:extLst>
                <a:ext uri="{FF2B5EF4-FFF2-40B4-BE49-F238E27FC236}">
                  <a16:creationId xmlns:a16="http://schemas.microsoft.com/office/drawing/2014/main" id="{BF50AD83-2EF1-CB10-7537-0E1D9F6FB4C0}"/>
                </a:ext>
              </a:extLst>
            </p:cNvPr>
            <p:cNvSpPr txBox="1"/>
            <p:nvPr/>
          </p:nvSpPr>
          <p:spPr bwMode="auto">
            <a:xfrm>
              <a:off x="3260698" y="2681624"/>
              <a:ext cx="8026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Breast</a:t>
              </a:r>
            </a:p>
          </p:txBody>
        </p:sp>
        <p:sp>
          <p:nvSpPr>
            <p:cNvPr id="7" name="TextBox 6">
              <a:extLst>
                <a:ext uri="{FF2B5EF4-FFF2-40B4-BE49-F238E27FC236}">
                  <a16:creationId xmlns:a16="http://schemas.microsoft.com/office/drawing/2014/main" id="{6EA772C3-B21A-6785-CA61-29F844E7F2E3}"/>
                </a:ext>
              </a:extLst>
            </p:cNvPr>
            <p:cNvSpPr txBox="1"/>
            <p:nvPr/>
          </p:nvSpPr>
          <p:spPr bwMode="auto">
            <a:xfrm>
              <a:off x="3857889" y="2681624"/>
              <a:ext cx="7745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Breast</a:t>
              </a:r>
            </a:p>
          </p:txBody>
        </p:sp>
        <p:sp>
          <p:nvSpPr>
            <p:cNvPr id="8" name="TextBox 7">
              <a:extLst>
                <a:ext uri="{FF2B5EF4-FFF2-40B4-BE49-F238E27FC236}">
                  <a16:creationId xmlns:a16="http://schemas.microsoft.com/office/drawing/2014/main" id="{B3300102-38D5-80BB-4F40-0CDD7C460B03}"/>
                </a:ext>
              </a:extLst>
            </p:cNvPr>
            <p:cNvSpPr txBox="1"/>
            <p:nvPr/>
          </p:nvSpPr>
          <p:spPr bwMode="auto">
            <a:xfrm>
              <a:off x="3540384" y="4680942"/>
              <a:ext cx="14070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Breast</a:t>
              </a:r>
            </a:p>
          </p:txBody>
        </p:sp>
        <p:sp>
          <p:nvSpPr>
            <p:cNvPr id="9" name="TextBox 8">
              <a:extLst>
                <a:ext uri="{FF2B5EF4-FFF2-40B4-BE49-F238E27FC236}">
                  <a16:creationId xmlns:a16="http://schemas.microsoft.com/office/drawing/2014/main" id="{3E14CE2D-C72F-EAD9-019D-AF49E3863C76}"/>
                </a:ext>
              </a:extLst>
            </p:cNvPr>
            <p:cNvSpPr txBox="1"/>
            <p:nvPr/>
          </p:nvSpPr>
          <p:spPr bwMode="auto">
            <a:xfrm>
              <a:off x="4320207" y="5112209"/>
              <a:ext cx="8082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Breast</a:t>
              </a:r>
            </a:p>
          </p:txBody>
        </p:sp>
        <p:sp>
          <p:nvSpPr>
            <p:cNvPr id="10" name="TextBox 9">
              <a:extLst>
                <a:ext uri="{FF2B5EF4-FFF2-40B4-BE49-F238E27FC236}">
                  <a16:creationId xmlns:a16="http://schemas.microsoft.com/office/drawing/2014/main" id="{9308BA84-6FEE-411F-5F89-58DC29805DE0}"/>
                </a:ext>
              </a:extLst>
            </p:cNvPr>
            <p:cNvSpPr txBox="1"/>
            <p:nvPr/>
          </p:nvSpPr>
          <p:spPr bwMode="auto">
            <a:xfrm>
              <a:off x="3707204" y="5015680"/>
              <a:ext cx="7720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Cervix</a:t>
              </a:r>
            </a:p>
          </p:txBody>
        </p:sp>
        <p:sp>
          <p:nvSpPr>
            <p:cNvPr id="12" name="TextBox 11">
              <a:extLst>
                <a:ext uri="{FF2B5EF4-FFF2-40B4-BE49-F238E27FC236}">
                  <a16:creationId xmlns:a16="http://schemas.microsoft.com/office/drawing/2014/main" id="{5339A4B1-2976-4941-0F60-B799E4A0328B}"/>
                </a:ext>
              </a:extLst>
            </p:cNvPr>
            <p:cNvSpPr txBox="1"/>
            <p:nvPr/>
          </p:nvSpPr>
          <p:spPr bwMode="auto">
            <a:xfrm>
              <a:off x="3779942" y="2302287"/>
              <a:ext cx="16870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Esophagus</a:t>
              </a:r>
            </a:p>
          </p:txBody>
        </p:sp>
        <p:sp>
          <p:nvSpPr>
            <p:cNvPr id="13" name="TextBox 12">
              <a:extLst>
                <a:ext uri="{FF2B5EF4-FFF2-40B4-BE49-F238E27FC236}">
                  <a16:creationId xmlns:a16="http://schemas.microsoft.com/office/drawing/2014/main" id="{AF616F7F-AF59-9F98-3E8A-F5255C87A627}"/>
                </a:ext>
              </a:extLst>
            </p:cNvPr>
            <p:cNvSpPr txBox="1"/>
            <p:nvPr/>
          </p:nvSpPr>
          <p:spPr bwMode="auto">
            <a:xfrm>
              <a:off x="4199334" y="1881127"/>
              <a:ext cx="16870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Esophagus</a:t>
              </a:r>
            </a:p>
          </p:txBody>
        </p:sp>
        <p:sp>
          <p:nvSpPr>
            <p:cNvPr id="14" name="TextBox 13">
              <a:extLst>
                <a:ext uri="{FF2B5EF4-FFF2-40B4-BE49-F238E27FC236}">
                  <a16:creationId xmlns:a16="http://schemas.microsoft.com/office/drawing/2014/main" id="{EA6FE592-42E9-FFDA-934D-5339AF3FFC84}"/>
                </a:ext>
              </a:extLst>
            </p:cNvPr>
            <p:cNvSpPr txBox="1"/>
            <p:nvPr/>
          </p:nvSpPr>
          <p:spPr bwMode="auto">
            <a:xfrm>
              <a:off x="4942929" y="2281220"/>
              <a:ext cx="16870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Biliary tract</a:t>
              </a:r>
            </a:p>
          </p:txBody>
        </p:sp>
        <p:sp>
          <p:nvSpPr>
            <p:cNvPr id="15" name="TextBox 14">
              <a:extLst>
                <a:ext uri="{FF2B5EF4-FFF2-40B4-BE49-F238E27FC236}">
                  <a16:creationId xmlns:a16="http://schemas.microsoft.com/office/drawing/2014/main" id="{0C505461-9B7A-2AB9-8745-FFAFE499A988}"/>
                </a:ext>
              </a:extLst>
            </p:cNvPr>
            <p:cNvSpPr txBox="1"/>
            <p:nvPr/>
          </p:nvSpPr>
          <p:spPr bwMode="auto">
            <a:xfrm>
              <a:off x="4658057" y="2689571"/>
              <a:ext cx="16870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Colorectal</a:t>
              </a:r>
            </a:p>
          </p:txBody>
        </p:sp>
        <p:sp>
          <p:nvSpPr>
            <p:cNvPr id="16" name="TextBox 15">
              <a:extLst>
                <a:ext uri="{FF2B5EF4-FFF2-40B4-BE49-F238E27FC236}">
                  <a16:creationId xmlns:a16="http://schemas.microsoft.com/office/drawing/2014/main" id="{D7FB9AA3-AABC-E997-7C3B-817F6083C739}"/>
                </a:ext>
              </a:extLst>
            </p:cNvPr>
            <p:cNvSpPr txBox="1"/>
            <p:nvPr/>
          </p:nvSpPr>
          <p:spPr bwMode="auto">
            <a:xfrm>
              <a:off x="4363675" y="4716725"/>
              <a:ext cx="16870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Vulva</a:t>
              </a:r>
            </a:p>
          </p:txBody>
        </p:sp>
        <p:sp>
          <p:nvSpPr>
            <p:cNvPr id="17" name="TextBox 16">
              <a:extLst>
                <a:ext uri="{FF2B5EF4-FFF2-40B4-BE49-F238E27FC236}">
                  <a16:creationId xmlns:a16="http://schemas.microsoft.com/office/drawing/2014/main" id="{064FBAC1-D8EA-C835-0DC5-FFE0FD99CF33}"/>
                </a:ext>
              </a:extLst>
            </p:cNvPr>
            <p:cNvSpPr txBox="1"/>
            <p:nvPr/>
          </p:nvSpPr>
          <p:spPr bwMode="auto">
            <a:xfrm>
              <a:off x="4525384" y="5322127"/>
              <a:ext cx="16870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GI tract</a:t>
              </a:r>
            </a:p>
          </p:txBody>
        </p:sp>
        <p:grpSp>
          <p:nvGrpSpPr>
            <p:cNvPr id="27" name="Group 26">
              <a:extLst>
                <a:ext uri="{FF2B5EF4-FFF2-40B4-BE49-F238E27FC236}">
                  <a16:creationId xmlns:a16="http://schemas.microsoft.com/office/drawing/2014/main" id="{451E4D04-17E7-4006-1D22-25DF67F4B135}"/>
                </a:ext>
              </a:extLst>
            </p:cNvPr>
            <p:cNvGrpSpPr/>
            <p:nvPr/>
          </p:nvGrpSpPr>
          <p:grpSpPr>
            <a:xfrm>
              <a:off x="467928" y="2171547"/>
              <a:ext cx="606256" cy="3625390"/>
              <a:chOff x="429828" y="2171547"/>
              <a:chExt cx="606256" cy="3625390"/>
            </a:xfrm>
          </p:grpSpPr>
          <p:sp>
            <p:nvSpPr>
              <p:cNvPr id="18" name="TextBox 17">
                <a:extLst>
                  <a:ext uri="{FF2B5EF4-FFF2-40B4-BE49-F238E27FC236}">
                    <a16:creationId xmlns:a16="http://schemas.microsoft.com/office/drawing/2014/main" id="{1B3BA3AE-8800-BA96-0466-0FCD445B5F8B}"/>
                  </a:ext>
                </a:extLst>
              </p:cNvPr>
              <p:cNvSpPr txBox="1"/>
              <p:nvPr/>
            </p:nvSpPr>
            <p:spPr bwMode="auto">
              <a:xfrm>
                <a:off x="617380" y="217154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9" name="TextBox 18">
                <a:extLst>
                  <a:ext uri="{FF2B5EF4-FFF2-40B4-BE49-F238E27FC236}">
                    <a16:creationId xmlns:a16="http://schemas.microsoft.com/office/drawing/2014/main" id="{C8A08283-B8E7-967E-A886-246024192C87}"/>
                  </a:ext>
                </a:extLst>
              </p:cNvPr>
              <p:cNvSpPr txBox="1"/>
              <p:nvPr/>
            </p:nvSpPr>
            <p:spPr bwMode="auto">
              <a:xfrm>
                <a:off x="617380" y="25838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0" name="TextBox 19">
                <a:extLst>
                  <a:ext uri="{FF2B5EF4-FFF2-40B4-BE49-F238E27FC236}">
                    <a16:creationId xmlns:a16="http://schemas.microsoft.com/office/drawing/2014/main" id="{AC2F3412-3592-0CF2-1470-E67764E66179}"/>
                  </a:ext>
                </a:extLst>
              </p:cNvPr>
              <p:cNvSpPr txBox="1"/>
              <p:nvPr/>
            </p:nvSpPr>
            <p:spPr bwMode="auto">
              <a:xfrm>
                <a:off x="617380" y="298334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1" name="TextBox 20">
                <a:extLst>
                  <a:ext uri="{FF2B5EF4-FFF2-40B4-BE49-F238E27FC236}">
                    <a16:creationId xmlns:a16="http://schemas.microsoft.com/office/drawing/2014/main" id="{73457C8B-1562-EE9D-9C53-987844B1BE9B}"/>
                  </a:ext>
                </a:extLst>
              </p:cNvPr>
              <p:cNvSpPr txBox="1"/>
              <p:nvPr/>
            </p:nvSpPr>
            <p:spPr bwMode="auto">
              <a:xfrm>
                <a:off x="734399" y="339562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2" name="TextBox 21">
                <a:extLst>
                  <a:ext uri="{FF2B5EF4-FFF2-40B4-BE49-F238E27FC236}">
                    <a16:creationId xmlns:a16="http://schemas.microsoft.com/office/drawing/2014/main" id="{7F37A62A-C136-D095-7AC0-66ABA16C9A85}"/>
                  </a:ext>
                </a:extLst>
              </p:cNvPr>
              <p:cNvSpPr txBox="1"/>
              <p:nvPr/>
            </p:nvSpPr>
            <p:spPr bwMode="auto">
              <a:xfrm>
                <a:off x="546848" y="3800740"/>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3" name="TextBox 22">
                <a:extLst>
                  <a:ext uri="{FF2B5EF4-FFF2-40B4-BE49-F238E27FC236}">
                    <a16:creationId xmlns:a16="http://schemas.microsoft.com/office/drawing/2014/main" id="{5752C315-D239-464A-6CE1-4446F1FC6333}"/>
                  </a:ext>
                </a:extLst>
              </p:cNvPr>
              <p:cNvSpPr txBox="1"/>
              <p:nvPr/>
            </p:nvSpPr>
            <p:spPr bwMode="auto">
              <a:xfrm>
                <a:off x="546846" y="4200254"/>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4" name="TextBox 23">
                <a:extLst>
                  <a:ext uri="{FF2B5EF4-FFF2-40B4-BE49-F238E27FC236}">
                    <a16:creationId xmlns:a16="http://schemas.microsoft.com/office/drawing/2014/main" id="{C0951ADA-FC1B-7223-CBCC-25DA451DB89A}"/>
                  </a:ext>
                </a:extLst>
              </p:cNvPr>
              <p:cNvSpPr txBox="1"/>
              <p:nvPr/>
            </p:nvSpPr>
            <p:spPr bwMode="auto">
              <a:xfrm>
                <a:off x="546846" y="4608587"/>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5" name="TextBox 24">
                <a:extLst>
                  <a:ext uri="{FF2B5EF4-FFF2-40B4-BE49-F238E27FC236}">
                    <a16:creationId xmlns:a16="http://schemas.microsoft.com/office/drawing/2014/main" id="{9C978B48-7742-1BD2-5CC2-AEF309FC53DB}"/>
                  </a:ext>
                </a:extLst>
              </p:cNvPr>
              <p:cNvSpPr txBox="1"/>
              <p:nvPr/>
            </p:nvSpPr>
            <p:spPr bwMode="auto">
              <a:xfrm>
                <a:off x="546846" y="5030961"/>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6" name="TextBox 25">
                <a:extLst>
                  <a:ext uri="{FF2B5EF4-FFF2-40B4-BE49-F238E27FC236}">
                    <a16:creationId xmlns:a16="http://schemas.microsoft.com/office/drawing/2014/main" id="{3EBB8D86-2457-C29C-CF3E-E5E24892BB63}"/>
                  </a:ext>
                </a:extLst>
              </p:cNvPr>
              <p:cNvSpPr txBox="1"/>
              <p:nvPr/>
            </p:nvSpPr>
            <p:spPr bwMode="auto">
              <a:xfrm>
                <a:off x="429828" y="5427605"/>
                <a:ext cx="60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cxnSp>
          <p:nvCxnSpPr>
            <p:cNvPr id="29" name="Straight Connector 28">
              <a:extLst>
                <a:ext uri="{FF2B5EF4-FFF2-40B4-BE49-F238E27FC236}">
                  <a16:creationId xmlns:a16="http://schemas.microsoft.com/office/drawing/2014/main" id="{6B94A7E8-C6EA-B880-0A11-1ACE3D394073}"/>
                </a:ext>
              </a:extLst>
            </p:cNvPr>
            <p:cNvCxnSpPr/>
            <p:nvPr/>
          </p:nvCxnSpPr>
          <p:spPr bwMode="auto">
            <a:xfrm>
              <a:off x="1077760" y="2274307"/>
              <a:ext cx="0" cy="3348883"/>
            </a:xfrm>
            <a:prstGeom prst="line">
              <a:avLst/>
            </a:prstGeom>
            <a:noFill/>
            <a:ln w="28575" cap="flat" cmpd="sng" algn="ctr">
              <a:solidFill>
                <a:schemeClr val="bg1"/>
              </a:solidFill>
              <a:prstDash val="solid"/>
              <a:round/>
              <a:headEnd type="none" w="med" len="med"/>
              <a:tailEnd type="none" w="med" len="med"/>
            </a:ln>
            <a:effectLst/>
          </p:spPr>
        </p:cxnSp>
        <p:grpSp>
          <p:nvGrpSpPr>
            <p:cNvPr id="40" name="Group 39">
              <a:extLst>
                <a:ext uri="{FF2B5EF4-FFF2-40B4-BE49-F238E27FC236}">
                  <a16:creationId xmlns:a16="http://schemas.microsoft.com/office/drawing/2014/main" id="{25727793-FC6C-5DB5-6C8A-E86471B99824}"/>
                </a:ext>
              </a:extLst>
            </p:cNvPr>
            <p:cNvGrpSpPr/>
            <p:nvPr/>
          </p:nvGrpSpPr>
          <p:grpSpPr>
            <a:xfrm>
              <a:off x="998219" y="2356213"/>
              <a:ext cx="83821" cy="3256759"/>
              <a:chOff x="944445" y="2356213"/>
              <a:chExt cx="792480" cy="3256759"/>
            </a:xfrm>
          </p:grpSpPr>
          <p:cxnSp>
            <p:nvCxnSpPr>
              <p:cNvPr id="31" name="Straight Connector 30">
                <a:extLst>
                  <a:ext uri="{FF2B5EF4-FFF2-40B4-BE49-F238E27FC236}">
                    <a16:creationId xmlns:a16="http://schemas.microsoft.com/office/drawing/2014/main" id="{8CAD0ED7-1DC0-AB6E-AE59-E73F121771A0}"/>
                  </a:ext>
                </a:extLst>
              </p:cNvPr>
              <p:cNvCxnSpPr>
                <a:cxnSpLocks/>
              </p:cNvCxnSpPr>
              <p:nvPr/>
            </p:nvCxnSpPr>
            <p:spPr bwMode="auto">
              <a:xfrm>
                <a:off x="944445" y="2356213"/>
                <a:ext cx="79248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FC4AF31B-0E09-6D6A-86D1-02D0872FBB49}"/>
                  </a:ext>
                </a:extLst>
              </p:cNvPr>
              <p:cNvCxnSpPr>
                <a:cxnSpLocks/>
              </p:cNvCxnSpPr>
              <p:nvPr/>
            </p:nvCxnSpPr>
            <p:spPr bwMode="auto">
              <a:xfrm>
                <a:off x="944445" y="2763308"/>
                <a:ext cx="79248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8714FB3-8EEB-28C9-EB63-00C6A9A292BF}"/>
                  </a:ext>
                </a:extLst>
              </p:cNvPr>
              <p:cNvCxnSpPr>
                <a:cxnSpLocks/>
              </p:cNvCxnSpPr>
              <p:nvPr/>
            </p:nvCxnSpPr>
            <p:spPr bwMode="auto">
              <a:xfrm>
                <a:off x="944445" y="3170403"/>
                <a:ext cx="79248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DD0E42F-A81C-1422-FB3A-38AB1E953B8A}"/>
                  </a:ext>
                </a:extLst>
              </p:cNvPr>
              <p:cNvCxnSpPr>
                <a:cxnSpLocks/>
              </p:cNvCxnSpPr>
              <p:nvPr/>
            </p:nvCxnSpPr>
            <p:spPr bwMode="auto">
              <a:xfrm>
                <a:off x="944445" y="3577498"/>
                <a:ext cx="79248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58B05A2-ADB4-2A32-CC48-27A47DC0BE0C}"/>
                  </a:ext>
                </a:extLst>
              </p:cNvPr>
              <p:cNvCxnSpPr>
                <a:cxnSpLocks/>
              </p:cNvCxnSpPr>
              <p:nvPr/>
            </p:nvCxnSpPr>
            <p:spPr bwMode="auto">
              <a:xfrm>
                <a:off x="944445" y="3984593"/>
                <a:ext cx="79248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F1A7AFD-EAD6-079B-4346-735383367AAB}"/>
                  </a:ext>
                </a:extLst>
              </p:cNvPr>
              <p:cNvCxnSpPr>
                <a:cxnSpLocks/>
              </p:cNvCxnSpPr>
              <p:nvPr/>
            </p:nvCxnSpPr>
            <p:spPr bwMode="auto">
              <a:xfrm>
                <a:off x="944445" y="4391688"/>
                <a:ext cx="79248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D6C8E51-FDFC-9C11-85EE-3D25246C126F}"/>
                  </a:ext>
                </a:extLst>
              </p:cNvPr>
              <p:cNvCxnSpPr>
                <a:cxnSpLocks/>
              </p:cNvCxnSpPr>
              <p:nvPr/>
            </p:nvCxnSpPr>
            <p:spPr bwMode="auto">
              <a:xfrm>
                <a:off x="944445" y="4798783"/>
                <a:ext cx="79248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17C43BA2-CD26-4130-5338-FF497E660283}"/>
                  </a:ext>
                </a:extLst>
              </p:cNvPr>
              <p:cNvCxnSpPr>
                <a:cxnSpLocks/>
              </p:cNvCxnSpPr>
              <p:nvPr/>
            </p:nvCxnSpPr>
            <p:spPr bwMode="auto">
              <a:xfrm>
                <a:off x="944445" y="5205878"/>
                <a:ext cx="79248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23881CF3-F276-7835-BF44-406D118B516F}"/>
                  </a:ext>
                </a:extLst>
              </p:cNvPr>
              <p:cNvCxnSpPr>
                <a:cxnSpLocks/>
              </p:cNvCxnSpPr>
              <p:nvPr/>
            </p:nvCxnSpPr>
            <p:spPr bwMode="auto">
              <a:xfrm>
                <a:off x="944445" y="5612972"/>
                <a:ext cx="79248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9" name="Group 48">
              <a:extLst>
                <a:ext uri="{FF2B5EF4-FFF2-40B4-BE49-F238E27FC236}">
                  <a16:creationId xmlns:a16="http://schemas.microsoft.com/office/drawing/2014/main" id="{339B4645-A3CD-0E7E-0EB0-D65B4077D907}"/>
                </a:ext>
              </a:extLst>
            </p:cNvPr>
            <p:cNvGrpSpPr/>
            <p:nvPr/>
          </p:nvGrpSpPr>
          <p:grpSpPr>
            <a:xfrm>
              <a:off x="1466720" y="4575908"/>
              <a:ext cx="1517886" cy="923330"/>
              <a:chOff x="1647620" y="4608587"/>
              <a:chExt cx="1517886" cy="923330"/>
            </a:xfrm>
          </p:grpSpPr>
          <p:sp>
            <p:nvSpPr>
              <p:cNvPr id="5" name="TextBox 4">
                <a:extLst>
                  <a:ext uri="{FF2B5EF4-FFF2-40B4-BE49-F238E27FC236}">
                    <a16:creationId xmlns:a16="http://schemas.microsoft.com/office/drawing/2014/main" id="{4335AB86-E74A-D5AA-E025-7B19643CB161}"/>
                  </a:ext>
                </a:extLst>
              </p:cNvPr>
              <p:cNvSpPr txBox="1"/>
              <p:nvPr/>
            </p:nvSpPr>
            <p:spPr bwMode="auto">
              <a:xfrm>
                <a:off x="1768474" y="4608587"/>
                <a:ext cx="139703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Nonlung</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Lung</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Unknown</a:t>
                </a:r>
              </a:p>
            </p:txBody>
          </p:sp>
          <p:sp>
            <p:nvSpPr>
              <p:cNvPr id="46" name="Rectangle 45">
                <a:extLst>
                  <a:ext uri="{FF2B5EF4-FFF2-40B4-BE49-F238E27FC236}">
                    <a16:creationId xmlns:a16="http://schemas.microsoft.com/office/drawing/2014/main" id="{F214787C-6785-61DE-C3F1-677E55882613}"/>
                  </a:ext>
                </a:extLst>
              </p:cNvPr>
              <p:cNvSpPr/>
              <p:nvPr/>
            </p:nvSpPr>
            <p:spPr bwMode="auto">
              <a:xfrm>
                <a:off x="1647620" y="4710728"/>
                <a:ext cx="166072" cy="1660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45778071-7222-FF3F-CB57-B3F50EE3DB1C}"/>
                  </a:ext>
                </a:extLst>
              </p:cNvPr>
              <p:cNvSpPr/>
              <p:nvPr/>
            </p:nvSpPr>
            <p:spPr bwMode="auto">
              <a:xfrm>
                <a:off x="1647620" y="4987216"/>
                <a:ext cx="166072" cy="16607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7AC34794-6E0E-31EC-8764-2D7B49DA3919}"/>
                  </a:ext>
                </a:extLst>
              </p:cNvPr>
              <p:cNvSpPr/>
              <p:nvPr/>
            </p:nvSpPr>
            <p:spPr bwMode="auto">
              <a:xfrm>
                <a:off x="1647620" y="5259566"/>
                <a:ext cx="166072" cy="16607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0" name="Rectangle 49">
              <a:extLst>
                <a:ext uri="{FF2B5EF4-FFF2-40B4-BE49-F238E27FC236}">
                  <a16:creationId xmlns:a16="http://schemas.microsoft.com/office/drawing/2014/main" id="{8E6F4EDC-B226-902A-9284-0A8928D63D7F}"/>
                </a:ext>
              </a:extLst>
            </p:cNvPr>
            <p:cNvSpPr/>
            <p:nvPr/>
          </p:nvSpPr>
          <p:spPr bwMode="auto">
            <a:xfrm>
              <a:off x="1115443" y="2516981"/>
              <a:ext cx="58513" cy="104460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AD2A184B-E6D6-6B5B-7E9C-8BBEEC8AFE81}"/>
                </a:ext>
              </a:extLst>
            </p:cNvPr>
            <p:cNvSpPr/>
            <p:nvPr/>
          </p:nvSpPr>
          <p:spPr bwMode="auto">
            <a:xfrm>
              <a:off x="1258318" y="2886075"/>
              <a:ext cx="58513" cy="67551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B0E197BE-4A40-1580-87FE-4111224F4809}"/>
                </a:ext>
              </a:extLst>
            </p:cNvPr>
            <p:cNvSpPr/>
            <p:nvPr/>
          </p:nvSpPr>
          <p:spPr bwMode="auto">
            <a:xfrm>
              <a:off x="1334518" y="3098006"/>
              <a:ext cx="58513" cy="4635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7012D73D-5FFE-3E43-B7A4-E88A34DC9315}"/>
                </a:ext>
              </a:extLst>
            </p:cNvPr>
            <p:cNvSpPr/>
            <p:nvPr/>
          </p:nvSpPr>
          <p:spPr bwMode="auto">
            <a:xfrm>
              <a:off x="1415480" y="3152774"/>
              <a:ext cx="58513" cy="40881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9B154C15-884D-E24B-899F-FEDE421A643D}"/>
                </a:ext>
              </a:extLst>
            </p:cNvPr>
            <p:cNvSpPr/>
            <p:nvPr/>
          </p:nvSpPr>
          <p:spPr bwMode="auto">
            <a:xfrm>
              <a:off x="1496442" y="3152774"/>
              <a:ext cx="58513" cy="40881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1EB3A291-3E04-4259-BACE-D2993E2A5662}"/>
                </a:ext>
              </a:extLst>
            </p:cNvPr>
            <p:cNvSpPr/>
            <p:nvPr/>
          </p:nvSpPr>
          <p:spPr bwMode="auto">
            <a:xfrm>
              <a:off x="1575024" y="3193256"/>
              <a:ext cx="58513" cy="36833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01DB1829-D692-DCA2-CFA9-433777400D45}"/>
                </a:ext>
              </a:extLst>
            </p:cNvPr>
            <p:cNvSpPr/>
            <p:nvPr/>
          </p:nvSpPr>
          <p:spPr bwMode="auto">
            <a:xfrm>
              <a:off x="1648842" y="3238500"/>
              <a:ext cx="58513" cy="32308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29A28745-2051-BC3D-81A7-FBC98E4B302F}"/>
                </a:ext>
              </a:extLst>
            </p:cNvPr>
            <p:cNvSpPr/>
            <p:nvPr/>
          </p:nvSpPr>
          <p:spPr bwMode="auto">
            <a:xfrm>
              <a:off x="1727423" y="3255169"/>
              <a:ext cx="58513" cy="30642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37915561-E23A-6BD6-75D4-7CB1AB3C4A5C}"/>
                </a:ext>
              </a:extLst>
            </p:cNvPr>
            <p:cNvSpPr/>
            <p:nvPr/>
          </p:nvSpPr>
          <p:spPr bwMode="auto">
            <a:xfrm>
              <a:off x="1870298" y="3426619"/>
              <a:ext cx="58513" cy="13497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933173EC-BB20-0240-653E-913A0969BF76}"/>
                </a:ext>
              </a:extLst>
            </p:cNvPr>
            <p:cNvSpPr/>
            <p:nvPr/>
          </p:nvSpPr>
          <p:spPr bwMode="auto">
            <a:xfrm>
              <a:off x="2173783" y="3538828"/>
              <a:ext cx="58513" cy="1828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740F065F-42DD-144E-0001-DCBD08E51D6D}"/>
                </a:ext>
              </a:extLst>
            </p:cNvPr>
            <p:cNvSpPr/>
            <p:nvPr/>
          </p:nvSpPr>
          <p:spPr bwMode="auto">
            <a:xfrm>
              <a:off x="1184548" y="2828925"/>
              <a:ext cx="58513" cy="73266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BA7B0D82-4D4C-0D01-6EDC-F7CAC053EC4D}"/>
                </a:ext>
              </a:extLst>
            </p:cNvPr>
            <p:cNvSpPr/>
            <p:nvPr/>
          </p:nvSpPr>
          <p:spPr bwMode="auto">
            <a:xfrm>
              <a:off x="1796877" y="3317081"/>
              <a:ext cx="58513" cy="244510"/>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93A10054-02B7-EF67-21B1-283D60D5C491}"/>
                </a:ext>
              </a:extLst>
            </p:cNvPr>
            <p:cNvSpPr/>
            <p:nvPr/>
          </p:nvSpPr>
          <p:spPr bwMode="auto">
            <a:xfrm>
              <a:off x="1947040" y="3440905"/>
              <a:ext cx="58513" cy="120685"/>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6" name="Rectangle 9215">
              <a:extLst>
                <a:ext uri="{FF2B5EF4-FFF2-40B4-BE49-F238E27FC236}">
                  <a16:creationId xmlns:a16="http://schemas.microsoft.com/office/drawing/2014/main" id="{63A015AD-066A-6205-ABC8-F080AB3B3CBB}"/>
                </a:ext>
              </a:extLst>
            </p:cNvPr>
            <p:cNvSpPr/>
            <p:nvPr/>
          </p:nvSpPr>
          <p:spPr bwMode="auto">
            <a:xfrm>
              <a:off x="2018477" y="3488531"/>
              <a:ext cx="58513" cy="7305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7" name="Rectangle 9216">
              <a:extLst>
                <a:ext uri="{FF2B5EF4-FFF2-40B4-BE49-F238E27FC236}">
                  <a16:creationId xmlns:a16="http://schemas.microsoft.com/office/drawing/2014/main" id="{340D5137-7CC4-11FB-D56C-D13726F671A2}"/>
                </a:ext>
              </a:extLst>
            </p:cNvPr>
            <p:cNvSpPr/>
            <p:nvPr/>
          </p:nvSpPr>
          <p:spPr bwMode="auto">
            <a:xfrm>
              <a:off x="2091875" y="3538828"/>
              <a:ext cx="58513" cy="1828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9" name="Rectangle 9218">
              <a:extLst>
                <a:ext uri="{FF2B5EF4-FFF2-40B4-BE49-F238E27FC236}">
                  <a16:creationId xmlns:a16="http://schemas.microsoft.com/office/drawing/2014/main" id="{D05AB67B-59DA-EF2D-466C-D4B84A00088C}"/>
                </a:ext>
              </a:extLst>
            </p:cNvPr>
            <p:cNvSpPr/>
            <p:nvPr/>
          </p:nvSpPr>
          <p:spPr bwMode="auto">
            <a:xfrm>
              <a:off x="2382194" y="3586407"/>
              <a:ext cx="58513" cy="914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2" name="Rectangle 9221">
              <a:extLst>
                <a:ext uri="{FF2B5EF4-FFF2-40B4-BE49-F238E27FC236}">
                  <a16:creationId xmlns:a16="http://schemas.microsoft.com/office/drawing/2014/main" id="{78BFCC6F-6FB0-559A-0738-614643EF29EB}"/>
                </a:ext>
              </a:extLst>
            </p:cNvPr>
            <p:cNvSpPr/>
            <p:nvPr/>
          </p:nvSpPr>
          <p:spPr bwMode="auto">
            <a:xfrm>
              <a:off x="2460286" y="3586407"/>
              <a:ext cx="58513" cy="914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3" name="Rectangle 9222">
              <a:extLst>
                <a:ext uri="{FF2B5EF4-FFF2-40B4-BE49-F238E27FC236}">
                  <a16:creationId xmlns:a16="http://schemas.microsoft.com/office/drawing/2014/main" id="{4784933A-6B65-0ADE-37EE-9D25C0EA2269}"/>
                </a:ext>
              </a:extLst>
            </p:cNvPr>
            <p:cNvSpPr/>
            <p:nvPr/>
          </p:nvSpPr>
          <p:spPr bwMode="auto">
            <a:xfrm>
              <a:off x="2529427" y="3580289"/>
              <a:ext cx="58513" cy="9636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4" name="Rectangle 9223">
              <a:extLst>
                <a:ext uri="{FF2B5EF4-FFF2-40B4-BE49-F238E27FC236}">
                  <a16:creationId xmlns:a16="http://schemas.microsoft.com/office/drawing/2014/main" id="{EB9BB840-70DB-133D-02D8-C3F9648DB6D8}"/>
                </a:ext>
              </a:extLst>
            </p:cNvPr>
            <p:cNvSpPr/>
            <p:nvPr/>
          </p:nvSpPr>
          <p:spPr bwMode="auto">
            <a:xfrm>
              <a:off x="2681464" y="3580289"/>
              <a:ext cx="58513" cy="17018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5" name="Rectangle 9224">
              <a:extLst>
                <a:ext uri="{FF2B5EF4-FFF2-40B4-BE49-F238E27FC236}">
                  <a16:creationId xmlns:a16="http://schemas.microsoft.com/office/drawing/2014/main" id="{94D4359D-96E8-1EC1-D3C0-5E5FF7391BA4}"/>
                </a:ext>
              </a:extLst>
            </p:cNvPr>
            <p:cNvSpPr/>
            <p:nvPr/>
          </p:nvSpPr>
          <p:spPr bwMode="auto">
            <a:xfrm>
              <a:off x="2824902" y="3580289"/>
              <a:ext cx="58513" cy="19399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6" name="Rectangle 9225">
              <a:extLst>
                <a:ext uri="{FF2B5EF4-FFF2-40B4-BE49-F238E27FC236}">
                  <a16:creationId xmlns:a16="http://schemas.microsoft.com/office/drawing/2014/main" id="{F7133DBC-6B53-48EC-27B6-10488EDEC051}"/>
                </a:ext>
              </a:extLst>
            </p:cNvPr>
            <p:cNvSpPr/>
            <p:nvPr/>
          </p:nvSpPr>
          <p:spPr bwMode="auto">
            <a:xfrm>
              <a:off x="2972540" y="3580289"/>
              <a:ext cx="58513" cy="25352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7" name="Rectangle 9226">
              <a:extLst>
                <a:ext uri="{FF2B5EF4-FFF2-40B4-BE49-F238E27FC236}">
                  <a16:creationId xmlns:a16="http://schemas.microsoft.com/office/drawing/2014/main" id="{03B7F39A-DC3A-0588-19A3-13B409EC9BA9}"/>
                </a:ext>
              </a:extLst>
            </p:cNvPr>
            <p:cNvSpPr/>
            <p:nvPr/>
          </p:nvSpPr>
          <p:spPr bwMode="auto">
            <a:xfrm>
              <a:off x="3051121" y="3580289"/>
              <a:ext cx="58513" cy="27733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8" name="Rectangle 9227">
              <a:extLst>
                <a:ext uri="{FF2B5EF4-FFF2-40B4-BE49-F238E27FC236}">
                  <a16:creationId xmlns:a16="http://schemas.microsoft.com/office/drawing/2014/main" id="{8DBD1CBF-D4C1-3B3B-A32F-CC6EB0A162FD}"/>
                </a:ext>
              </a:extLst>
            </p:cNvPr>
            <p:cNvSpPr/>
            <p:nvPr/>
          </p:nvSpPr>
          <p:spPr bwMode="auto">
            <a:xfrm>
              <a:off x="3193996" y="3580288"/>
              <a:ext cx="58513" cy="32019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9" name="Rectangle 9228">
              <a:extLst>
                <a:ext uri="{FF2B5EF4-FFF2-40B4-BE49-F238E27FC236}">
                  <a16:creationId xmlns:a16="http://schemas.microsoft.com/office/drawing/2014/main" id="{52E72BA9-DCE1-398E-FD21-CD3CB84ACBC7}"/>
                </a:ext>
              </a:extLst>
            </p:cNvPr>
            <p:cNvSpPr/>
            <p:nvPr/>
          </p:nvSpPr>
          <p:spPr bwMode="auto">
            <a:xfrm>
              <a:off x="3270196" y="3580288"/>
              <a:ext cx="58513" cy="38211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0" name="Rectangle 9229">
              <a:extLst>
                <a:ext uri="{FF2B5EF4-FFF2-40B4-BE49-F238E27FC236}">
                  <a16:creationId xmlns:a16="http://schemas.microsoft.com/office/drawing/2014/main" id="{1E18F730-0AEF-365E-54FF-93FDEE79ADCB}"/>
                </a:ext>
              </a:extLst>
            </p:cNvPr>
            <p:cNvSpPr/>
            <p:nvPr/>
          </p:nvSpPr>
          <p:spPr bwMode="auto">
            <a:xfrm>
              <a:off x="3344015" y="3580287"/>
              <a:ext cx="58513" cy="444025"/>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1" name="Rectangle 9230">
              <a:extLst>
                <a:ext uri="{FF2B5EF4-FFF2-40B4-BE49-F238E27FC236}">
                  <a16:creationId xmlns:a16="http://schemas.microsoft.com/office/drawing/2014/main" id="{8B006E28-5F84-B139-5C98-1AFFE2DB29F9}"/>
                </a:ext>
              </a:extLst>
            </p:cNvPr>
            <p:cNvSpPr/>
            <p:nvPr/>
          </p:nvSpPr>
          <p:spPr bwMode="auto">
            <a:xfrm>
              <a:off x="3415452" y="3580287"/>
              <a:ext cx="58513" cy="49165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2" name="Rectangle 9231">
              <a:extLst>
                <a:ext uri="{FF2B5EF4-FFF2-40B4-BE49-F238E27FC236}">
                  <a16:creationId xmlns:a16="http://schemas.microsoft.com/office/drawing/2014/main" id="{6758F596-7601-060D-CEEA-CEAFCDD83D0E}"/>
                </a:ext>
              </a:extLst>
            </p:cNvPr>
            <p:cNvSpPr/>
            <p:nvPr/>
          </p:nvSpPr>
          <p:spPr bwMode="auto">
            <a:xfrm>
              <a:off x="3488054" y="3580287"/>
              <a:ext cx="58513" cy="51308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3" name="Rectangle 9232">
              <a:extLst>
                <a:ext uri="{FF2B5EF4-FFF2-40B4-BE49-F238E27FC236}">
                  <a16:creationId xmlns:a16="http://schemas.microsoft.com/office/drawing/2014/main" id="{59E83F2E-8B03-24CF-92DB-0906C57C118C}"/>
                </a:ext>
              </a:extLst>
            </p:cNvPr>
            <p:cNvSpPr/>
            <p:nvPr/>
          </p:nvSpPr>
          <p:spPr bwMode="auto">
            <a:xfrm>
              <a:off x="3561873" y="3580286"/>
              <a:ext cx="58513" cy="57975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4" name="Rectangle 9233">
              <a:extLst>
                <a:ext uri="{FF2B5EF4-FFF2-40B4-BE49-F238E27FC236}">
                  <a16:creationId xmlns:a16="http://schemas.microsoft.com/office/drawing/2014/main" id="{4B2A8BEF-A431-1105-79D5-6BCDC40F23D5}"/>
                </a:ext>
              </a:extLst>
            </p:cNvPr>
            <p:cNvSpPr/>
            <p:nvPr/>
          </p:nvSpPr>
          <p:spPr bwMode="auto">
            <a:xfrm>
              <a:off x="3635692" y="3580286"/>
              <a:ext cx="58513" cy="613095"/>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5" name="Rectangle 9234">
              <a:extLst>
                <a:ext uri="{FF2B5EF4-FFF2-40B4-BE49-F238E27FC236}">
                  <a16:creationId xmlns:a16="http://schemas.microsoft.com/office/drawing/2014/main" id="{6FA3586D-56B2-F8EA-D75E-1A400C15F272}"/>
                </a:ext>
              </a:extLst>
            </p:cNvPr>
            <p:cNvSpPr/>
            <p:nvPr/>
          </p:nvSpPr>
          <p:spPr bwMode="auto">
            <a:xfrm>
              <a:off x="3778567" y="3580286"/>
              <a:ext cx="58513" cy="64405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6" name="Rectangle 9235">
              <a:extLst>
                <a:ext uri="{FF2B5EF4-FFF2-40B4-BE49-F238E27FC236}">
                  <a16:creationId xmlns:a16="http://schemas.microsoft.com/office/drawing/2014/main" id="{CA60CA17-2550-CD8A-85C8-921A007D88F3}"/>
                </a:ext>
              </a:extLst>
            </p:cNvPr>
            <p:cNvSpPr/>
            <p:nvPr/>
          </p:nvSpPr>
          <p:spPr bwMode="auto">
            <a:xfrm>
              <a:off x="3854767" y="3580286"/>
              <a:ext cx="58513" cy="64881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7" name="Rectangle 9236">
              <a:extLst>
                <a:ext uri="{FF2B5EF4-FFF2-40B4-BE49-F238E27FC236}">
                  <a16:creationId xmlns:a16="http://schemas.microsoft.com/office/drawing/2014/main" id="{A48E2AEF-E06B-9D65-55A1-3CF1B90AA416}"/>
                </a:ext>
              </a:extLst>
            </p:cNvPr>
            <p:cNvSpPr/>
            <p:nvPr/>
          </p:nvSpPr>
          <p:spPr bwMode="auto">
            <a:xfrm>
              <a:off x="4076223" y="3580286"/>
              <a:ext cx="58513" cy="66786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8" name="Rectangle 9237">
              <a:extLst>
                <a:ext uri="{FF2B5EF4-FFF2-40B4-BE49-F238E27FC236}">
                  <a16:creationId xmlns:a16="http://schemas.microsoft.com/office/drawing/2014/main" id="{CABE657F-5E2C-B135-2C56-AE9AEFAC9A94}"/>
                </a:ext>
              </a:extLst>
            </p:cNvPr>
            <p:cNvSpPr/>
            <p:nvPr/>
          </p:nvSpPr>
          <p:spPr bwMode="auto">
            <a:xfrm>
              <a:off x="4142898" y="3580285"/>
              <a:ext cx="58513" cy="69643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9" name="Rectangle 9238">
              <a:extLst>
                <a:ext uri="{FF2B5EF4-FFF2-40B4-BE49-F238E27FC236}">
                  <a16:creationId xmlns:a16="http://schemas.microsoft.com/office/drawing/2014/main" id="{4D4D607B-CC46-EAED-CE6A-0F2FB1F6864E}"/>
                </a:ext>
              </a:extLst>
            </p:cNvPr>
            <p:cNvSpPr/>
            <p:nvPr/>
          </p:nvSpPr>
          <p:spPr bwMode="auto">
            <a:xfrm>
              <a:off x="4290536" y="3580285"/>
              <a:ext cx="58513" cy="72025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0" name="Rectangle 9239">
              <a:extLst>
                <a:ext uri="{FF2B5EF4-FFF2-40B4-BE49-F238E27FC236}">
                  <a16:creationId xmlns:a16="http://schemas.microsoft.com/office/drawing/2014/main" id="{6CEFE088-6EE7-5817-3251-91F0E69E30FE}"/>
                </a:ext>
              </a:extLst>
            </p:cNvPr>
            <p:cNvSpPr/>
            <p:nvPr/>
          </p:nvSpPr>
          <p:spPr bwMode="auto">
            <a:xfrm>
              <a:off x="4361973" y="3580285"/>
              <a:ext cx="58513" cy="74168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1" name="Rectangle 9240">
              <a:extLst>
                <a:ext uri="{FF2B5EF4-FFF2-40B4-BE49-F238E27FC236}">
                  <a16:creationId xmlns:a16="http://schemas.microsoft.com/office/drawing/2014/main" id="{FFB95712-2A7A-E074-98D2-FA60CCAE2650}"/>
                </a:ext>
              </a:extLst>
            </p:cNvPr>
            <p:cNvSpPr/>
            <p:nvPr/>
          </p:nvSpPr>
          <p:spPr bwMode="auto">
            <a:xfrm>
              <a:off x="4578668" y="3580284"/>
              <a:ext cx="58513" cy="79645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2" name="Rectangle 9241">
              <a:extLst>
                <a:ext uri="{FF2B5EF4-FFF2-40B4-BE49-F238E27FC236}">
                  <a16:creationId xmlns:a16="http://schemas.microsoft.com/office/drawing/2014/main" id="{E17C3283-849C-108F-FCB5-1856190ECF70}"/>
                </a:ext>
              </a:extLst>
            </p:cNvPr>
            <p:cNvSpPr/>
            <p:nvPr/>
          </p:nvSpPr>
          <p:spPr bwMode="auto">
            <a:xfrm>
              <a:off x="4654868" y="3580284"/>
              <a:ext cx="58513" cy="80597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3" name="Rectangle 9242">
              <a:extLst>
                <a:ext uri="{FF2B5EF4-FFF2-40B4-BE49-F238E27FC236}">
                  <a16:creationId xmlns:a16="http://schemas.microsoft.com/office/drawing/2014/main" id="{050D6E14-53D0-D59A-5153-75732FA4C375}"/>
                </a:ext>
              </a:extLst>
            </p:cNvPr>
            <p:cNvSpPr/>
            <p:nvPr/>
          </p:nvSpPr>
          <p:spPr bwMode="auto">
            <a:xfrm>
              <a:off x="5088255" y="3580284"/>
              <a:ext cx="58513" cy="106791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4" name="Rectangle 9243">
              <a:extLst>
                <a:ext uri="{FF2B5EF4-FFF2-40B4-BE49-F238E27FC236}">
                  <a16:creationId xmlns:a16="http://schemas.microsoft.com/office/drawing/2014/main" id="{0D940C9F-A8D9-D0C5-07D0-C3E9EEF64743}"/>
                </a:ext>
              </a:extLst>
            </p:cNvPr>
            <p:cNvSpPr/>
            <p:nvPr/>
          </p:nvSpPr>
          <p:spPr bwMode="auto">
            <a:xfrm>
              <a:off x="5235893" y="3580283"/>
              <a:ext cx="58513" cy="121079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5" name="Rectangle 9244">
              <a:extLst>
                <a:ext uri="{FF2B5EF4-FFF2-40B4-BE49-F238E27FC236}">
                  <a16:creationId xmlns:a16="http://schemas.microsoft.com/office/drawing/2014/main" id="{07903059-2D8F-9582-83D0-ACB3D2079A32}"/>
                </a:ext>
              </a:extLst>
            </p:cNvPr>
            <p:cNvSpPr/>
            <p:nvPr/>
          </p:nvSpPr>
          <p:spPr bwMode="auto">
            <a:xfrm>
              <a:off x="5307330" y="3580283"/>
              <a:ext cx="58513" cy="122269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6" name="Rectangle 9245">
              <a:extLst>
                <a:ext uri="{FF2B5EF4-FFF2-40B4-BE49-F238E27FC236}">
                  <a16:creationId xmlns:a16="http://schemas.microsoft.com/office/drawing/2014/main" id="{50170696-A635-76C9-C4D8-6296F05F61A7}"/>
                </a:ext>
              </a:extLst>
            </p:cNvPr>
            <p:cNvSpPr/>
            <p:nvPr/>
          </p:nvSpPr>
          <p:spPr bwMode="auto">
            <a:xfrm>
              <a:off x="5381149" y="3580283"/>
              <a:ext cx="58513" cy="123698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7" name="Rectangle 9246">
              <a:extLst>
                <a:ext uri="{FF2B5EF4-FFF2-40B4-BE49-F238E27FC236}">
                  <a16:creationId xmlns:a16="http://schemas.microsoft.com/office/drawing/2014/main" id="{6FFDFFA9-6365-E873-646B-F5E2ECCC6E11}"/>
                </a:ext>
              </a:extLst>
            </p:cNvPr>
            <p:cNvSpPr/>
            <p:nvPr/>
          </p:nvSpPr>
          <p:spPr bwMode="auto">
            <a:xfrm>
              <a:off x="5459731" y="3580283"/>
              <a:ext cx="58513" cy="154893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8" name="Rectangle 9247">
              <a:extLst>
                <a:ext uri="{FF2B5EF4-FFF2-40B4-BE49-F238E27FC236}">
                  <a16:creationId xmlns:a16="http://schemas.microsoft.com/office/drawing/2014/main" id="{04EA553A-3CAC-4AE6-7AF1-E3CE9D64BEA9}"/>
                </a:ext>
              </a:extLst>
            </p:cNvPr>
            <p:cNvSpPr/>
            <p:nvPr/>
          </p:nvSpPr>
          <p:spPr bwMode="auto">
            <a:xfrm>
              <a:off x="5531168" y="3580282"/>
              <a:ext cx="58513" cy="1634655"/>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9" name="Rectangle 9248">
              <a:extLst>
                <a:ext uri="{FF2B5EF4-FFF2-40B4-BE49-F238E27FC236}">
                  <a16:creationId xmlns:a16="http://schemas.microsoft.com/office/drawing/2014/main" id="{0D6527F8-4066-5CF9-02C8-B89386E495D3}"/>
                </a:ext>
              </a:extLst>
            </p:cNvPr>
            <p:cNvSpPr/>
            <p:nvPr/>
          </p:nvSpPr>
          <p:spPr bwMode="auto">
            <a:xfrm>
              <a:off x="5602606" y="3580283"/>
              <a:ext cx="58513" cy="172038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0" name="Rectangle 9249">
              <a:extLst>
                <a:ext uri="{FF2B5EF4-FFF2-40B4-BE49-F238E27FC236}">
                  <a16:creationId xmlns:a16="http://schemas.microsoft.com/office/drawing/2014/main" id="{1B6E85D7-CD79-9F71-E84C-5E3756352C33}"/>
                </a:ext>
              </a:extLst>
            </p:cNvPr>
            <p:cNvSpPr/>
            <p:nvPr/>
          </p:nvSpPr>
          <p:spPr bwMode="auto">
            <a:xfrm>
              <a:off x="5678806" y="3580283"/>
              <a:ext cx="58513" cy="173704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1" name="Rectangle 9250">
              <a:extLst>
                <a:ext uri="{FF2B5EF4-FFF2-40B4-BE49-F238E27FC236}">
                  <a16:creationId xmlns:a16="http://schemas.microsoft.com/office/drawing/2014/main" id="{C0A7E176-0C93-5638-28D3-397FB328B89B}"/>
                </a:ext>
              </a:extLst>
            </p:cNvPr>
            <p:cNvSpPr/>
            <p:nvPr/>
          </p:nvSpPr>
          <p:spPr bwMode="auto">
            <a:xfrm>
              <a:off x="5747863" y="3580282"/>
              <a:ext cx="58513" cy="175371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2" name="Rectangle 9251">
              <a:extLst>
                <a:ext uri="{FF2B5EF4-FFF2-40B4-BE49-F238E27FC236}">
                  <a16:creationId xmlns:a16="http://schemas.microsoft.com/office/drawing/2014/main" id="{D991FF5F-AA28-9482-E66E-987C4A974CB7}"/>
                </a:ext>
              </a:extLst>
            </p:cNvPr>
            <p:cNvSpPr/>
            <p:nvPr/>
          </p:nvSpPr>
          <p:spPr bwMode="auto">
            <a:xfrm>
              <a:off x="5828825" y="3580282"/>
              <a:ext cx="58513" cy="186563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3" name="Rectangle 9252">
              <a:extLst>
                <a:ext uri="{FF2B5EF4-FFF2-40B4-BE49-F238E27FC236}">
                  <a16:creationId xmlns:a16="http://schemas.microsoft.com/office/drawing/2014/main" id="{D2349228-8F7E-5A47-8D31-22AC5E2C7C95}"/>
                </a:ext>
              </a:extLst>
            </p:cNvPr>
            <p:cNvSpPr/>
            <p:nvPr/>
          </p:nvSpPr>
          <p:spPr bwMode="auto">
            <a:xfrm>
              <a:off x="5900262" y="3580282"/>
              <a:ext cx="58513" cy="204423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4" name="Rectangle 9253">
              <a:extLst>
                <a:ext uri="{FF2B5EF4-FFF2-40B4-BE49-F238E27FC236}">
                  <a16:creationId xmlns:a16="http://schemas.microsoft.com/office/drawing/2014/main" id="{3184D5F4-5EB1-7257-59D8-FDE02A15423A}"/>
                </a:ext>
              </a:extLst>
            </p:cNvPr>
            <p:cNvSpPr/>
            <p:nvPr/>
          </p:nvSpPr>
          <p:spPr bwMode="auto">
            <a:xfrm>
              <a:off x="6038374" y="3580282"/>
              <a:ext cx="58513" cy="204423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5" name="Rectangle 9254">
              <a:extLst>
                <a:ext uri="{FF2B5EF4-FFF2-40B4-BE49-F238E27FC236}">
                  <a16:creationId xmlns:a16="http://schemas.microsoft.com/office/drawing/2014/main" id="{DE9C52C9-FE66-DF7F-0468-6CCC02543FD6}"/>
                </a:ext>
              </a:extLst>
            </p:cNvPr>
            <p:cNvSpPr/>
            <p:nvPr/>
          </p:nvSpPr>
          <p:spPr bwMode="auto">
            <a:xfrm>
              <a:off x="5966937" y="3580282"/>
              <a:ext cx="58513" cy="204423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6" name="Rectangle 9255">
              <a:extLst>
                <a:ext uri="{FF2B5EF4-FFF2-40B4-BE49-F238E27FC236}">
                  <a16:creationId xmlns:a16="http://schemas.microsoft.com/office/drawing/2014/main" id="{D28C5294-C9B6-AD40-665C-4AECAE41BB05}"/>
                </a:ext>
              </a:extLst>
            </p:cNvPr>
            <p:cNvSpPr/>
            <p:nvPr/>
          </p:nvSpPr>
          <p:spPr bwMode="auto">
            <a:xfrm>
              <a:off x="5166837" y="3580284"/>
              <a:ext cx="58513" cy="113459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7" name="Rectangle 9256">
              <a:extLst>
                <a:ext uri="{FF2B5EF4-FFF2-40B4-BE49-F238E27FC236}">
                  <a16:creationId xmlns:a16="http://schemas.microsoft.com/office/drawing/2014/main" id="{E1C88C98-958E-62FB-93CC-AFA09CFFBF43}"/>
                </a:ext>
              </a:extLst>
            </p:cNvPr>
            <p:cNvSpPr/>
            <p:nvPr/>
          </p:nvSpPr>
          <p:spPr bwMode="auto">
            <a:xfrm>
              <a:off x="5014437" y="3580284"/>
              <a:ext cx="58513" cy="105362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8" name="Rectangle 9257">
              <a:extLst>
                <a:ext uri="{FF2B5EF4-FFF2-40B4-BE49-F238E27FC236}">
                  <a16:creationId xmlns:a16="http://schemas.microsoft.com/office/drawing/2014/main" id="{40431E49-B639-B6E4-55E5-07B797BDD503}"/>
                </a:ext>
              </a:extLst>
            </p:cNvPr>
            <p:cNvSpPr/>
            <p:nvPr/>
          </p:nvSpPr>
          <p:spPr bwMode="auto">
            <a:xfrm>
              <a:off x="4947762" y="3580285"/>
              <a:ext cx="58513" cy="101791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9" name="Rectangle 9258">
              <a:extLst>
                <a:ext uri="{FF2B5EF4-FFF2-40B4-BE49-F238E27FC236}">
                  <a16:creationId xmlns:a16="http://schemas.microsoft.com/office/drawing/2014/main" id="{938EDD97-D01E-6575-8C37-1E73389983DD}"/>
                </a:ext>
              </a:extLst>
            </p:cNvPr>
            <p:cNvSpPr/>
            <p:nvPr/>
          </p:nvSpPr>
          <p:spPr bwMode="auto">
            <a:xfrm>
              <a:off x="4871562" y="3580285"/>
              <a:ext cx="58513" cy="92980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0" name="Rectangle 9259">
              <a:extLst>
                <a:ext uri="{FF2B5EF4-FFF2-40B4-BE49-F238E27FC236}">
                  <a16:creationId xmlns:a16="http://schemas.microsoft.com/office/drawing/2014/main" id="{B59490BA-0894-10F7-3565-58E48D2D33DB}"/>
                </a:ext>
              </a:extLst>
            </p:cNvPr>
            <p:cNvSpPr/>
            <p:nvPr/>
          </p:nvSpPr>
          <p:spPr bwMode="auto">
            <a:xfrm>
              <a:off x="4797744" y="3580285"/>
              <a:ext cx="58513" cy="92265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1" name="Rectangle 9260">
              <a:extLst>
                <a:ext uri="{FF2B5EF4-FFF2-40B4-BE49-F238E27FC236}">
                  <a16:creationId xmlns:a16="http://schemas.microsoft.com/office/drawing/2014/main" id="{04D9E56D-CF5E-7E34-39BF-DB589B4ACFF3}"/>
                </a:ext>
              </a:extLst>
            </p:cNvPr>
            <p:cNvSpPr/>
            <p:nvPr/>
          </p:nvSpPr>
          <p:spPr bwMode="auto">
            <a:xfrm>
              <a:off x="4726307" y="3580285"/>
              <a:ext cx="58513" cy="91075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2" name="Rectangle 9261">
              <a:extLst>
                <a:ext uri="{FF2B5EF4-FFF2-40B4-BE49-F238E27FC236}">
                  <a16:creationId xmlns:a16="http://schemas.microsoft.com/office/drawing/2014/main" id="{0060D1C9-D2AF-E90D-8DCA-045E2C0DD28C}"/>
                </a:ext>
              </a:extLst>
            </p:cNvPr>
            <p:cNvSpPr/>
            <p:nvPr/>
          </p:nvSpPr>
          <p:spPr bwMode="auto">
            <a:xfrm>
              <a:off x="4502469" y="3580285"/>
              <a:ext cx="58513" cy="75120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3" name="Rectangle 9262">
              <a:extLst>
                <a:ext uri="{FF2B5EF4-FFF2-40B4-BE49-F238E27FC236}">
                  <a16:creationId xmlns:a16="http://schemas.microsoft.com/office/drawing/2014/main" id="{3C93EDD4-159C-0158-2347-1136931E62AA}"/>
                </a:ext>
              </a:extLst>
            </p:cNvPr>
            <p:cNvSpPr/>
            <p:nvPr/>
          </p:nvSpPr>
          <p:spPr bwMode="auto">
            <a:xfrm>
              <a:off x="4435794" y="3580286"/>
              <a:ext cx="58513" cy="74882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4" name="Rectangle 9263">
              <a:extLst>
                <a:ext uri="{FF2B5EF4-FFF2-40B4-BE49-F238E27FC236}">
                  <a16:creationId xmlns:a16="http://schemas.microsoft.com/office/drawing/2014/main" id="{94900AB0-9D63-FC7C-102D-C3C65061CD02}"/>
                </a:ext>
              </a:extLst>
            </p:cNvPr>
            <p:cNvSpPr/>
            <p:nvPr/>
          </p:nvSpPr>
          <p:spPr bwMode="auto">
            <a:xfrm>
              <a:off x="4216719" y="3580286"/>
              <a:ext cx="58513" cy="71072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5" name="Rectangle 9264">
              <a:extLst>
                <a:ext uri="{FF2B5EF4-FFF2-40B4-BE49-F238E27FC236}">
                  <a16:creationId xmlns:a16="http://schemas.microsoft.com/office/drawing/2014/main" id="{677F867B-DB6D-7620-CC5B-AC8678A243A6}"/>
                </a:ext>
              </a:extLst>
            </p:cNvPr>
            <p:cNvSpPr/>
            <p:nvPr/>
          </p:nvSpPr>
          <p:spPr bwMode="auto">
            <a:xfrm>
              <a:off x="4004787" y="3580287"/>
              <a:ext cx="58513" cy="6559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6" name="Rectangle 9265">
              <a:extLst>
                <a:ext uri="{FF2B5EF4-FFF2-40B4-BE49-F238E27FC236}">
                  <a16:creationId xmlns:a16="http://schemas.microsoft.com/office/drawing/2014/main" id="{F518C230-A980-3101-8739-E06F6745D289}"/>
                </a:ext>
              </a:extLst>
            </p:cNvPr>
            <p:cNvSpPr/>
            <p:nvPr/>
          </p:nvSpPr>
          <p:spPr bwMode="auto">
            <a:xfrm>
              <a:off x="3930820" y="3580287"/>
              <a:ext cx="58513" cy="65595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7" name="Rectangle 9266">
              <a:extLst>
                <a:ext uri="{FF2B5EF4-FFF2-40B4-BE49-F238E27FC236}">
                  <a16:creationId xmlns:a16="http://schemas.microsoft.com/office/drawing/2014/main" id="{32463885-4C23-4345-86AB-C3EACCCE6C06}"/>
                </a:ext>
              </a:extLst>
            </p:cNvPr>
            <p:cNvSpPr/>
            <p:nvPr/>
          </p:nvSpPr>
          <p:spPr bwMode="auto">
            <a:xfrm>
              <a:off x="3714126" y="3580287"/>
              <a:ext cx="58513" cy="62023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8" name="Rectangle 9267">
              <a:extLst>
                <a:ext uri="{FF2B5EF4-FFF2-40B4-BE49-F238E27FC236}">
                  <a16:creationId xmlns:a16="http://schemas.microsoft.com/office/drawing/2014/main" id="{085B01C8-F17F-6577-8BB3-39884479966C}"/>
                </a:ext>
              </a:extLst>
            </p:cNvPr>
            <p:cNvSpPr/>
            <p:nvPr/>
          </p:nvSpPr>
          <p:spPr bwMode="auto">
            <a:xfrm>
              <a:off x="3123576" y="3580287"/>
              <a:ext cx="58513" cy="27733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9" name="Rectangle 9268">
              <a:extLst>
                <a:ext uri="{FF2B5EF4-FFF2-40B4-BE49-F238E27FC236}">
                  <a16:creationId xmlns:a16="http://schemas.microsoft.com/office/drawing/2014/main" id="{34E7EF01-E3DC-93C3-6990-B1B4B48496D1}"/>
                </a:ext>
              </a:extLst>
            </p:cNvPr>
            <p:cNvSpPr/>
            <p:nvPr/>
          </p:nvSpPr>
          <p:spPr bwMode="auto">
            <a:xfrm>
              <a:off x="2897357" y="3580287"/>
              <a:ext cx="58513" cy="21542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0" name="Rectangle 9269">
              <a:extLst>
                <a:ext uri="{FF2B5EF4-FFF2-40B4-BE49-F238E27FC236}">
                  <a16:creationId xmlns:a16="http://schemas.microsoft.com/office/drawing/2014/main" id="{3B018591-AD94-1120-F0A3-51D486728923}"/>
                </a:ext>
              </a:extLst>
            </p:cNvPr>
            <p:cNvSpPr/>
            <p:nvPr/>
          </p:nvSpPr>
          <p:spPr bwMode="auto">
            <a:xfrm>
              <a:off x="2752101" y="3580287"/>
              <a:ext cx="58513" cy="17494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1" name="Rectangle 9270">
              <a:extLst>
                <a:ext uri="{FF2B5EF4-FFF2-40B4-BE49-F238E27FC236}">
                  <a16:creationId xmlns:a16="http://schemas.microsoft.com/office/drawing/2014/main" id="{F5E5F8C5-C749-67A4-C7D8-1991843E4596}"/>
                </a:ext>
              </a:extLst>
            </p:cNvPr>
            <p:cNvSpPr/>
            <p:nvPr/>
          </p:nvSpPr>
          <p:spPr bwMode="auto">
            <a:xfrm>
              <a:off x="2606845" y="3580287"/>
              <a:ext cx="58513" cy="16303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2" name="Straight Connector 41">
              <a:extLst>
                <a:ext uri="{FF2B5EF4-FFF2-40B4-BE49-F238E27FC236}">
                  <a16:creationId xmlns:a16="http://schemas.microsoft.com/office/drawing/2014/main" id="{9AC59542-3FD9-F8D4-6D89-607AC3C2FB75}"/>
                </a:ext>
              </a:extLst>
            </p:cNvPr>
            <p:cNvCxnSpPr>
              <a:cxnSpLocks/>
            </p:cNvCxnSpPr>
            <p:nvPr/>
          </p:nvCxnSpPr>
          <p:spPr bwMode="auto">
            <a:xfrm>
              <a:off x="1074184" y="3571810"/>
              <a:ext cx="5242391"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A4BA40A3-9119-0AE7-3556-FD5BCCECA796}"/>
                </a:ext>
              </a:extLst>
            </p:cNvPr>
            <p:cNvCxnSpPr>
              <a:cxnSpLocks/>
            </p:cNvCxnSpPr>
            <p:nvPr/>
          </p:nvCxnSpPr>
          <p:spPr bwMode="auto">
            <a:xfrm>
              <a:off x="1074184" y="4190664"/>
              <a:ext cx="5242391"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45" name="Straight Connector 44">
              <a:extLst>
                <a:ext uri="{FF2B5EF4-FFF2-40B4-BE49-F238E27FC236}">
                  <a16:creationId xmlns:a16="http://schemas.microsoft.com/office/drawing/2014/main" id="{20AA5F50-63FB-4001-D691-4149CD498493}"/>
                </a:ext>
              </a:extLst>
            </p:cNvPr>
            <p:cNvCxnSpPr>
              <a:cxnSpLocks/>
            </p:cNvCxnSpPr>
            <p:nvPr/>
          </p:nvCxnSpPr>
          <p:spPr bwMode="auto">
            <a:xfrm>
              <a:off x="1074184" y="3179561"/>
              <a:ext cx="5242391"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9273" name="Straight Arrow Connector 9272">
              <a:extLst>
                <a:ext uri="{FF2B5EF4-FFF2-40B4-BE49-F238E27FC236}">
                  <a16:creationId xmlns:a16="http://schemas.microsoft.com/office/drawing/2014/main" id="{392BCCD4-977C-9DF4-9033-8735B708AD32}"/>
                </a:ext>
              </a:extLst>
            </p:cNvPr>
            <p:cNvCxnSpPr/>
            <p:nvPr/>
          </p:nvCxnSpPr>
          <p:spPr bwMode="auto">
            <a:xfrm>
              <a:off x="3734706" y="2960028"/>
              <a:ext cx="0" cy="593017"/>
            </a:xfrm>
            <a:prstGeom prst="straightConnector1">
              <a:avLst/>
            </a:prstGeom>
            <a:noFill/>
            <a:ln w="28575" cap="flat" cmpd="sng" algn="ctr">
              <a:solidFill>
                <a:schemeClr val="bg1"/>
              </a:solidFill>
              <a:prstDash val="solid"/>
              <a:round/>
              <a:headEnd type="none" w="med" len="med"/>
              <a:tailEnd type="triangle"/>
            </a:ln>
            <a:effectLst/>
          </p:spPr>
        </p:cxnSp>
        <p:cxnSp>
          <p:nvCxnSpPr>
            <p:cNvPr id="9274" name="Straight Arrow Connector 9273">
              <a:extLst>
                <a:ext uri="{FF2B5EF4-FFF2-40B4-BE49-F238E27FC236}">
                  <a16:creationId xmlns:a16="http://schemas.microsoft.com/office/drawing/2014/main" id="{4D6DF723-5A82-FF66-C089-31FE72831314}"/>
                </a:ext>
              </a:extLst>
            </p:cNvPr>
            <p:cNvCxnSpPr/>
            <p:nvPr/>
          </p:nvCxnSpPr>
          <p:spPr bwMode="auto">
            <a:xfrm>
              <a:off x="4465050" y="2960028"/>
              <a:ext cx="0" cy="593017"/>
            </a:xfrm>
            <a:prstGeom prst="straightConnector1">
              <a:avLst/>
            </a:prstGeom>
            <a:noFill/>
            <a:ln w="28575" cap="flat" cmpd="sng" algn="ctr">
              <a:solidFill>
                <a:schemeClr val="bg1"/>
              </a:solidFill>
              <a:prstDash val="solid"/>
              <a:round/>
              <a:headEnd type="none" w="med" len="med"/>
              <a:tailEnd type="triangle"/>
            </a:ln>
            <a:effectLst/>
          </p:spPr>
        </p:cxnSp>
        <p:cxnSp>
          <p:nvCxnSpPr>
            <p:cNvPr id="9276" name="Straight Arrow Connector 9275">
              <a:extLst>
                <a:ext uri="{FF2B5EF4-FFF2-40B4-BE49-F238E27FC236}">
                  <a16:creationId xmlns:a16="http://schemas.microsoft.com/office/drawing/2014/main" id="{91CECAE4-34A7-5FC0-AA54-8A0120A6D239}"/>
                </a:ext>
              </a:extLst>
            </p:cNvPr>
            <p:cNvCxnSpPr>
              <a:cxnSpLocks/>
            </p:cNvCxnSpPr>
            <p:nvPr/>
          </p:nvCxnSpPr>
          <p:spPr bwMode="auto">
            <a:xfrm>
              <a:off x="4548282" y="2641600"/>
              <a:ext cx="0" cy="911445"/>
            </a:xfrm>
            <a:prstGeom prst="straightConnector1">
              <a:avLst/>
            </a:prstGeom>
            <a:noFill/>
            <a:ln w="28575" cap="flat" cmpd="sng" algn="ctr">
              <a:solidFill>
                <a:schemeClr val="bg1"/>
              </a:solidFill>
              <a:prstDash val="solid"/>
              <a:round/>
              <a:headEnd type="none" w="med" len="med"/>
              <a:tailEnd type="triangle"/>
            </a:ln>
            <a:effectLst/>
          </p:spPr>
        </p:cxnSp>
        <p:cxnSp>
          <p:nvCxnSpPr>
            <p:cNvPr id="9278" name="Straight Arrow Connector 9277">
              <a:extLst>
                <a:ext uri="{FF2B5EF4-FFF2-40B4-BE49-F238E27FC236}">
                  <a16:creationId xmlns:a16="http://schemas.microsoft.com/office/drawing/2014/main" id="{09C65BA4-07C2-239E-815D-6AFFC0D8FA68}"/>
                </a:ext>
              </a:extLst>
            </p:cNvPr>
            <p:cNvCxnSpPr/>
            <p:nvPr/>
          </p:nvCxnSpPr>
          <p:spPr bwMode="auto">
            <a:xfrm>
              <a:off x="4956475" y="2960028"/>
              <a:ext cx="0" cy="593017"/>
            </a:xfrm>
            <a:prstGeom prst="straightConnector1">
              <a:avLst/>
            </a:prstGeom>
            <a:noFill/>
            <a:ln w="28575" cap="flat" cmpd="sng" algn="ctr">
              <a:solidFill>
                <a:schemeClr val="bg1"/>
              </a:solidFill>
              <a:prstDash val="solid"/>
              <a:round/>
              <a:headEnd type="none" w="med" len="med"/>
              <a:tailEnd type="triangle"/>
            </a:ln>
            <a:effectLst/>
          </p:spPr>
        </p:cxnSp>
        <p:cxnSp>
          <p:nvCxnSpPr>
            <p:cNvPr id="9279" name="Straight Arrow Connector 9278">
              <a:extLst>
                <a:ext uri="{FF2B5EF4-FFF2-40B4-BE49-F238E27FC236}">
                  <a16:creationId xmlns:a16="http://schemas.microsoft.com/office/drawing/2014/main" id="{CE0B977E-5C7F-B8B8-DB80-86F6F78F2E75}"/>
                </a:ext>
              </a:extLst>
            </p:cNvPr>
            <p:cNvCxnSpPr/>
            <p:nvPr/>
          </p:nvCxnSpPr>
          <p:spPr bwMode="auto">
            <a:xfrm>
              <a:off x="4885243" y="2960028"/>
              <a:ext cx="0" cy="593017"/>
            </a:xfrm>
            <a:prstGeom prst="straightConnector1">
              <a:avLst/>
            </a:prstGeom>
            <a:noFill/>
            <a:ln w="28575" cap="flat" cmpd="sng" algn="ctr">
              <a:solidFill>
                <a:schemeClr val="bg1"/>
              </a:solidFill>
              <a:prstDash val="solid"/>
              <a:round/>
              <a:headEnd type="none" w="med" len="med"/>
              <a:tailEnd type="triangle"/>
            </a:ln>
            <a:effectLst/>
          </p:spPr>
        </p:cxnSp>
        <p:cxnSp>
          <p:nvCxnSpPr>
            <p:cNvPr id="9281" name="Straight Connector 9280">
              <a:extLst>
                <a:ext uri="{FF2B5EF4-FFF2-40B4-BE49-F238E27FC236}">
                  <a16:creationId xmlns:a16="http://schemas.microsoft.com/office/drawing/2014/main" id="{17B551BE-6BFF-C4D6-FC60-94C5DB6C7F67}"/>
                </a:ext>
              </a:extLst>
            </p:cNvPr>
            <p:cNvCxnSpPr/>
            <p:nvPr/>
          </p:nvCxnSpPr>
          <p:spPr bwMode="auto">
            <a:xfrm>
              <a:off x="4915681" y="2171547"/>
              <a:ext cx="0" cy="591761"/>
            </a:xfrm>
            <a:prstGeom prst="line">
              <a:avLst/>
            </a:prstGeom>
            <a:noFill/>
            <a:ln w="28575" cap="flat" cmpd="sng" algn="ctr">
              <a:solidFill>
                <a:schemeClr val="bg1"/>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B98E3FDD-93A4-453D-DD0A-401D6BD27742}"/>
                </a:ext>
              </a:extLst>
            </p:cNvPr>
            <p:cNvCxnSpPr>
              <a:cxnSpLocks/>
            </p:cNvCxnSpPr>
            <p:nvPr/>
          </p:nvCxnSpPr>
          <p:spPr bwMode="auto">
            <a:xfrm>
              <a:off x="5190524" y="2597150"/>
              <a:ext cx="0" cy="166158"/>
            </a:xfrm>
            <a:prstGeom prst="line">
              <a:avLst/>
            </a:prstGeom>
            <a:noFill/>
            <a:ln w="28575" cap="flat" cmpd="sng" algn="ctr">
              <a:solidFill>
                <a:schemeClr val="bg1"/>
              </a:solidFill>
              <a:prstDash val="solid"/>
              <a:round/>
              <a:headEnd type="none" w="med" len="med"/>
              <a:tailEnd type="none" w="med" len="med"/>
            </a:ln>
            <a:effectLst/>
          </p:spPr>
        </p:cxnSp>
        <p:cxnSp>
          <p:nvCxnSpPr>
            <p:cNvPr id="9284" name="Straight Arrow Connector 9283">
              <a:extLst>
                <a:ext uri="{FF2B5EF4-FFF2-40B4-BE49-F238E27FC236}">
                  <a16:creationId xmlns:a16="http://schemas.microsoft.com/office/drawing/2014/main" id="{72B6C365-A37E-3FFA-62ED-E62C63DB8067}"/>
                </a:ext>
              </a:extLst>
            </p:cNvPr>
            <p:cNvCxnSpPr/>
            <p:nvPr/>
          </p:nvCxnSpPr>
          <p:spPr bwMode="auto">
            <a:xfrm>
              <a:off x="5185075" y="2960028"/>
              <a:ext cx="0" cy="593017"/>
            </a:xfrm>
            <a:prstGeom prst="straightConnector1">
              <a:avLst/>
            </a:prstGeom>
            <a:noFill/>
            <a:ln w="28575" cap="flat" cmpd="sng" algn="ctr">
              <a:solidFill>
                <a:schemeClr val="bg1"/>
              </a:solidFill>
              <a:prstDash val="solid"/>
              <a:round/>
              <a:headEnd type="none" w="med" len="med"/>
              <a:tailEnd type="triangle"/>
            </a:ln>
            <a:effectLst/>
          </p:spPr>
        </p:cxnSp>
        <p:cxnSp>
          <p:nvCxnSpPr>
            <p:cNvPr id="9285" name="Straight Arrow Connector 9284">
              <a:extLst>
                <a:ext uri="{FF2B5EF4-FFF2-40B4-BE49-F238E27FC236}">
                  <a16:creationId xmlns:a16="http://schemas.microsoft.com/office/drawing/2014/main" id="{92EA19BE-6747-711D-3EC4-5C8073B11484}"/>
                </a:ext>
              </a:extLst>
            </p:cNvPr>
            <p:cNvCxnSpPr>
              <a:cxnSpLocks/>
            </p:cNvCxnSpPr>
            <p:nvPr/>
          </p:nvCxnSpPr>
          <p:spPr bwMode="auto">
            <a:xfrm>
              <a:off x="5997875" y="3092450"/>
              <a:ext cx="0" cy="460595"/>
            </a:xfrm>
            <a:prstGeom prst="straightConnector1">
              <a:avLst/>
            </a:prstGeom>
            <a:noFill/>
            <a:ln w="28575" cap="flat" cmpd="sng" algn="ctr">
              <a:solidFill>
                <a:schemeClr val="bg1"/>
              </a:solidFill>
              <a:prstDash val="solid"/>
              <a:round/>
              <a:headEnd type="none" w="med" len="med"/>
              <a:tailEnd type="triangle"/>
            </a:ln>
            <a:effectLst/>
          </p:spPr>
        </p:cxnSp>
        <p:cxnSp>
          <p:nvCxnSpPr>
            <p:cNvPr id="9287" name="Straight Arrow Connector 9286">
              <a:extLst>
                <a:ext uri="{FF2B5EF4-FFF2-40B4-BE49-F238E27FC236}">
                  <a16:creationId xmlns:a16="http://schemas.microsoft.com/office/drawing/2014/main" id="{353F25AC-B922-1809-FA60-4EB7431FA9F8}"/>
                </a:ext>
              </a:extLst>
            </p:cNvPr>
            <p:cNvCxnSpPr>
              <a:cxnSpLocks/>
            </p:cNvCxnSpPr>
            <p:nvPr/>
          </p:nvCxnSpPr>
          <p:spPr bwMode="auto">
            <a:xfrm flipV="1">
              <a:off x="3960076" y="4246405"/>
              <a:ext cx="0" cy="525620"/>
            </a:xfrm>
            <a:prstGeom prst="straightConnector1">
              <a:avLst/>
            </a:prstGeom>
            <a:noFill/>
            <a:ln w="28575" cap="flat" cmpd="sng" algn="ctr">
              <a:solidFill>
                <a:schemeClr val="bg1"/>
              </a:solidFill>
              <a:prstDash val="solid"/>
              <a:round/>
              <a:headEnd type="none" w="med" len="med"/>
              <a:tailEnd type="triangle"/>
            </a:ln>
            <a:effectLst/>
          </p:spPr>
        </p:cxnSp>
        <p:cxnSp>
          <p:nvCxnSpPr>
            <p:cNvPr id="9291" name="Straight Arrow Connector 9290">
              <a:extLst>
                <a:ext uri="{FF2B5EF4-FFF2-40B4-BE49-F238E27FC236}">
                  <a16:creationId xmlns:a16="http://schemas.microsoft.com/office/drawing/2014/main" id="{647CB1AA-0884-6DC2-B033-774629030299}"/>
                </a:ext>
              </a:extLst>
            </p:cNvPr>
            <p:cNvCxnSpPr>
              <a:cxnSpLocks/>
            </p:cNvCxnSpPr>
            <p:nvPr/>
          </p:nvCxnSpPr>
          <p:spPr bwMode="auto">
            <a:xfrm flipV="1">
              <a:off x="4038806" y="4246405"/>
              <a:ext cx="0" cy="525620"/>
            </a:xfrm>
            <a:prstGeom prst="straightConnector1">
              <a:avLst/>
            </a:prstGeom>
            <a:noFill/>
            <a:ln w="28575" cap="flat" cmpd="sng" algn="ctr">
              <a:solidFill>
                <a:schemeClr val="bg1"/>
              </a:solidFill>
              <a:prstDash val="solid"/>
              <a:round/>
              <a:headEnd type="none" w="med" len="med"/>
              <a:tailEnd type="triangle"/>
            </a:ln>
            <a:effectLst/>
          </p:spPr>
        </p:cxnSp>
        <p:cxnSp>
          <p:nvCxnSpPr>
            <p:cNvPr id="9292" name="Straight Arrow Connector 9291">
              <a:extLst>
                <a:ext uri="{FF2B5EF4-FFF2-40B4-BE49-F238E27FC236}">
                  <a16:creationId xmlns:a16="http://schemas.microsoft.com/office/drawing/2014/main" id="{933B4A7A-22B6-3020-329E-D58599D814AE}"/>
                </a:ext>
              </a:extLst>
            </p:cNvPr>
            <p:cNvCxnSpPr>
              <a:cxnSpLocks/>
            </p:cNvCxnSpPr>
            <p:nvPr/>
          </p:nvCxnSpPr>
          <p:spPr bwMode="auto">
            <a:xfrm flipV="1">
              <a:off x="4253119" y="4329114"/>
              <a:ext cx="0" cy="761999"/>
            </a:xfrm>
            <a:prstGeom prst="straightConnector1">
              <a:avLst/>
            </a:prstGeom>
            <a:noFill/>
            <a:ln w="28575" cap="flat" cmpd="sng" algn="ctr">
              <a:solidFill>
                <a:schemeClr val="bg1"/>
              </a:solidFill>
              <a:prstDash val="solid"/>
              <a:round/>
              <a:headEnd type="none" w="med" len="med"/>
              <a:tailEnd type="triangle"/>
            </a:ln>
            <a:effectLst/>
          </p:spPr>
        </p:cxnSp>
        <p:cxnSp>
          <p:nvCxnSpPr>
            <p:cNvPr id="9294" name="Straight Arrow Connector 9293">
              <a:extLst>
                <a:ext uri="{FF2B5EF4-FFF2-40B4-BE49-F238E27FC236}">
                  <a16:creationId xmlns:a16="http://schemas.microsoft.com/office/drawing/2014/main" id="{85AE8627-4E16-6470-63D4-48CF400435CC}"/>
                </a:ext>
              </a:extLst>
            </p:cNvPr>
            <p:cNvCxnSpPr>
              <a:cxnSpLocks/>
            </p:cNvCxnSpPr>
            <p:nvPr/>
          </p:nvCxnSpPr>
          <p:spPr bwMode="auto">
            <a:xfrm flipV="1">
              <a:off x="4755563" y="4502944"/>
              <a:ext cx="0" cy="283369"/>
            </a:xfrm>
            <a:prstGeom prst="straightConnector1">
              <a:avLst/>
            </a:prstGeom>
            <a:noFill/>
            <a:ln w="28575" cap="flat" cmpd="sng" algn="ctr">
              <a:solidFill>
                <a:schemeClr val="bg1"/>
              </a:solidFill>
              <a:prstDash val="solid"/>
              <a:round/>
              <a:headEnd type="none" w="med" len="med"/>
              <a:tailEnd type="triangle"/>
            </a:ln>
            <a:effectLst/>
          </p:spPr>
        </p:cxnSp>
        <p:cxnSp>
          <p:nvCxnSpPr>
            <p:cNvPr id="9296" name="Straight Arrow Connector 9295">
              <a:extLst>
                <a:ext uri="{FF2B5EF4-FFF2-40B4-BE49-F238E27FC236}">
                  <a16:creationId xmlns:a16="http://schemas.microsoft.com/office/drawing/2014/main" id="{0CE960D1-D47A-2012-521E-7C4940D059D9}"/>
                </a:ext>
              </a:extLst>
            </p:cNvPr>
            <p:cNvCxnSpPr>
              <a:cxnSpLocks/>
            </p:cNvCxnSpPr>
            <p:nvPr/>
          </p:nvCxnSpPr>
          <p:spPr bwMode="auto">
            <a:xfrm flipV="1">
              <a:off x="4836526" y="4502944"/>
              <a:ext cx="0" cy="283369"/>
            </a:xfrm>
            <a:prstGeom prst="straightConnector1">
              <a:avLst/>
            </a:prstGeom>
            <a:noFill/>
            <a:ln w="28575" cap="flat" cmpd="sng" algn="ctr">
              <a:solidFill>
                <a:schemeClr val="bg1"/>
              </a:solidFill>
              <a:prstDash val="solid"/>
              <a:round/>
              <a:headEnd type="none" w="med" len="med"/>
              <a:tailEnd type="triangle"/>
            </a:ln>
            <a:effectLst/>
          </p:spPr>
        </p:cxnSp>
        <p:cxnSp>
          <p:nvCxnSpPr>
            <p:cNvPr id="9297" name="Straight Arrow Connector 9296">
              <a:extLst>
                <a:ext uri="{FF2B5EF4-FFF2-40B4-BE49-F238E27FC236}">
                  <a16:creationId xmlns:a16="http://schemas.microsoft.com/office/drawing/2014/main" id="{7B083250-17CB-6FA0-5742-28EDC0ABA40A}"/>
                </a:ext>
              </a:extLst>
            </p:cNvPr>
            <p:cNvCxnSpPr>
              <a:cxnSpLocks/>
            </p:cNvCxnSpPr>
            <p:nvPr/>
          </p:nvCxnSpPr>
          <p:spPr bwMode="auto">
            <a:xfrm flipV="1">
              <a:off x="5042873" y="4651568"/>
              <a:ext cx="0" cy="787207"/>
            </a:xfrm>
            <a:prstGeom prst="straightConnector1">
              <a:avLst/>
            </a:prstGeom>
            <a:noFill/>
            <a:ln w="28575" cap="flat" cmpd="sng" algn="ctr">
              <a:solidFill>
                <a:schemeClr val="bg1"/>
              </a:solidFill>
              <a:prstDash val="solid"/>
              <a:round/>
              <a:headEnd type="none" w="med" len="med"/>
              <a:tailEnd type="triangle"/>
            </a:ln>
            <a:effectLst/>
          </p:spPr>
        </p:cxnSp>
        <p:cxnSp>
          <p:nvCxnSpPr>
            <p:cNvPr id="9300" name="Straight Connector 9299">
              <a:extLst>
                <a:ext uri="{FF2B5EF4-FFF2-40B4-BE49-F238E27FC236}">
                  <a16:creationId xmlns:a16="http://schemas.microsoft.com/office/drawing/2014/main" id="{9AB48F39-E061-0454-3C91-93ED56AAFE91}"/>
                </a:ext>
              </a:extLst>
            </p:cNvPr>
            <p:cNvCxnSpPr>
              <a:cxnSpLocks/>
            </p:cNvCxnSpPr>
            <p:nvPr/>
          </p:nvCxnSpPr>
          <p:spPr bwMode="auto">
            <a:xfrm>
              <a:off x="4831161" y="5015680"/>
              <a:ext cx="0" cy="166158"/>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455173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Beamion LUNG-1: Secondary Outcomes in </a:t>
            </a:r>
            <a:br>
              <a:rPr lang="en-US" dirty="0"/>
            </a:br>
            <a:r>
              <a:rPr lang="en-US" i="1" dirty="0"/>
              <a:t>HER2</a:t>
            </a:r>
            <a:r>
              <a:rPr lang="en-US" dirty="0"/>
              <a:t>-Mutated Solid Tumors (Phase Ia)</a:t>
            </a:r>
            <a:endParaRPr lang="en-US" altLang="en-US" dirty="0"/>
          </a:p>
        </p:txBody>
      </p:sp>
      <p:sp>
        <p:nvSpPr>
          <p:cNvPr id="2" name="Content Placeholder 1">
            <a:extLst>
              <a:ext uri="{FF2B5EF4-FFF2-40B4-BE49-F238E27FC236}">
                <a16:creationId xmlns:a16="http://schemas.microsoft.com/office/drawing/2014/main" id="{D79B648E-FA80-5CCF-9C84-C669B896391D}"/>
              </a:ext>
            </a:extLst>
          </p:cNvPr>
          <p:cNvSpPr>
            <a:spLocks noGrp="1"/>
          </p:cNvSpPr>
          <p:nvPr>
            <p:ph idx="1"/>
          </p:nvPr>
        </p:nvSpPr>
        <p:spPr>
          <a:xfrm>
            <a:off x="604675" y="4059918"/>
            <a:ext cx="10877529" cy="1926270"/>
          </a:xfrm>
        </p:spPr>
        <p:txBody>
          <a:bodyPr/>
          <a:lstStyle/>
          <a:p>
            <a:r>
              <a:rPr lang="en-US" sz="2600" dirty="0"/>
              <a:t>At data cutoff, 45.8% of patients in the phase Ia were still on treatment</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Heymach. ASCO 2024. Abstr 8514.</a:t>
            </a:r>
          </a:p>
        </p:txBody>
      </p:sp>
      <p:graphicFrame>
        <p:nvGraphicFramePr>
          <p:cNvPr id="4" name="Group 3">
            <a:extLst>
              <a:ext uri="{FF2B5EF4-FFF2-40B4-BE49-F238E27FC236}">
                <a16:creationId xmlns:a16="http://schemas.microsoft.com/office/drawing/2014/main" id="{AD55FA54-69B8-031C-0C3D-EB58E05E159A}"/>
              </a:ext>
            </a:extLst>
          </p:cNvPr>
          <p:cNvGraphicFramePr>
            <a:graphicFrameLocks/>
          </p:cNvGraphicFramePr>
          <p:nvPr>
            <p:extLst>
              <p:ext uri="{D42A27DB-BD31-4B8C-83A1-F6EECF244321}">
                <p14:modId xmlns:p14="http://schemas.microsoft.com/office/powerpoint/2010/main" val="2634892949"/>
              </p:ext>
            </p:extLst>
          </p:nvPr>
        </p:nvGraphicFramePr>
        <p:xfrm>
          <a:off x="728472" y="1603375"/>
          <a:ext cx="10735056" cy="2194608"/>
        </p:xfrm>
        <a:graphic>
          <a:graphicData uri="http://schemas.openxmlformats.org/drawingml/2006/table">
            <a:tbl>
              <a:tblPr/>
              <a:tblGrid>
                <a:gridCol w="5715647">
                  <a:extLst>
                    <a:ext uri="{9D8B030D-6E8A-4147-A177-3AD203B41FA5}">
                      <a16:colId xmlns:a16="http://schemas.microsoft.com/office/drawing/2014/main" val="20000"/>
                    </a:ext>
                  </a:extLst>
                </a:gridCol>
                <a:gridCol w="5019409">
                  <a:extLst>
                    <a:ext uri="{9D8B030D-6E8A-4147-A177-3AD203B41FA5}">
                      <a16:colId xmlns:a16="http://schemas.microsoft.com/office/drawing/2014/main" val="20001"/>
                    </a:ext>
                  </a:extLst>
                </a:gridCol>
              </a:tblGrid>
              <a:tr h="3505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mn-lt"/>
                        </a:rPr>
                        <a:t>Outcome,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All Patients (N =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8762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Median duration of response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mn-lt"/>
                        </a:rPr>
                        <a:t>Overall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mn-lt"/>
                        </a:rPr>
                        <a:t>NSCLC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12.7 (5.6-15.8)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15.8 (5.6-15.8)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876296">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Median PFS in patients with NSCLC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mn-lt"/>
                        </a:rPr>
                        <a:t>BID escalation (n = 11)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mn-lt"/>
                        </a:rPr>
                        <a:t>QD escalation (n =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13.8 (2.3 - 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12.3 (7.6-17.2)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521381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Beamion LUNG-1: Safety and Efficacy in </a:t>
            </a:r>
            <a:r>
              <a:rPr lang="en-US" i="1" dirty="0"/>
              <a:t>HER2-</a:t>
            </a:r>
            <a:r>
              <a:rPr lang="en-US" dirty="0"/>
              <a:t>Mutated NSCLC at Interim Analysis (Phase 1b)</a:t>
            </a:r>
            <a:endParaRPr lang="en-US" altLang="en-US" dirty="0"/>
          </a:p>
        </p:txBody>
      </p:sp>
      <p:sp>
        <p:nvSpPr>
          <p:cNvPr id="2" name="Content Placeholder 1">
            <a:extLst>
              <a:ext uri="{FF2B5EF4-FFF2-40B4-BE49-F238E27FC236}">
                <a16:creationId xmlns:a16="http://schemas.microsoft.com/office/drawing/2014/main" id="{D5516A3F-D41B-15D0-EA42-0EA4240AD04A}"/>
              </a:ext>
            </a:extLst>
          </p:cNvPr>
          <p:cNvSpPr>
            <a:spLocks noGrp="1"/>
          </p:cNvSpPr>
          <p:nvPr>
            <p:ph idx="1"/>
          </p:nvPr>
        </p:nvSpPr>
        <p:spPr>
          <a:xfrm>
            <a:off x="604675" y="4110661"/>
            <a:ext cx="10735056" cy="1892816"/>
          </a:xfrm>
        </p:spPr>
        <p:txBody>
          <a:bodyPr/>
          <a:lstStyle/>
          <a:p>
            <a:r>
              <a:rPr lang="en-US" sz="2400" dirty="0"/>
              <a:t>First futility analysis in pretreated NSCLC with </a:t>
            </a:r>
            <a:r>
              <a:rPr lang="en-US" sz="2400" i="1" dirty="0"/>
              <a:t>HER2</a:t>
            </a:r>
            <a:r>
              <a:rPr lang="en-US" sz="2400" dirty="0"/>
              <a:t> TKD mutation (phase </a:t>
            </a:r>
            <a:r>
              <a:rPr lang="en-US" sz="2400" dirty="0" err="1"/>
              <a:t>Ib</a:t>
            </a:r>
            <a:r>
              <a:rPr lang="en-US" sz="2400" dirty="0"/>
              <a:t>, cohort 1) was passed</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Heymach. ASCO 2024. Abstr 8514.</a:t>
            </a:r>
          </a:p>
        </p:txBody>
      </p:sp>
      <p:graphicFrame>
        <p:nvGraphicFramePr>
          <p:cNvPr id="5" name="Group 3">
            <a:extLst>
              <a:ext uri="{FF2B5EF4-FFF2-40B4-BE49-F238E27FC236}">
                <a16:creationId xmlns:a16="http://schemas.microsoft.com/office/drawing/2014/main" id="{2B9505DF-D297-E587-CF6F-72B1CB6A452D}"/>
              </a:ext>
            </a:extLst>
          </p:cNvPr>
          <p:cNvGraphicFramePr>
            <a:graphicFrameLocks/>
          </p:cNvGraphicFramePr>
          <p:nvPr>
            <p:extLst>
              <p:ext uri="{D42A27DB-BD31-4B8C-83A1-F6EECF244321}">
                <p14:modId xmlns:p14="http://schemas.microsoft.com/office/powerpoint/2010/main" val="1461534656"/>
              </p:ext>
            </p:extLst>
          </p:nvPr>
        </p:nvGraphicFramePr>
        <p:xfrm>
          <a:off x="728472" y="1603375"/>
          <a:ext cx="10735056" cy="2362033"/>
        </p:xfrm>
        <a:graphic>
          <a:graphicData uri="http://schemas.openxmlformats.org/drawingml/2006/table">
            <a:tbl>
              <a:tblPr/>
              <a:tblGrid>
                <a:gridCol w="5715647">
                  <a:extLst>
                    <a:ext uri="{9D8B030D-6E8A-4147-A177-3AD203B41FA5}">
                      <a16:colId xmlns:a16="http://schemas.microsoft.com/office/drawing/2014/main" val="20000"/>
                    </a:ext>
                  </a:extLst>
                </a:gridCol>
                <a:gridCol w="5019409">
                  <a:extLst>
                    <a:ext uri="{9D8B030D-6E8A-4147-A177-3AD203B41FA5}">
                      <a16:colId xmlns:a16="http://schemas.microsoft.com/office/drawing/2014/main" val="20001"/>
                    </a:ext>
                  </a:extLst>
                </a:gridCol>
              </a:tblGrid>
              <a:tr h="2950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 % </a:t>
                      </a:r>
                      <a:endParaRPr kumimoji="0" lang="en-GB" sz="1800" b="1" i="0" u="none" strike="noStrike" cap="none" normalizeH="0" baseline="0" dirty="0">
                        <a:ln>
                          <a:noFill/>
                        </a:ln>
                        <a:solidFill>
                          <a:schemeClr val="tx1"/>
                        </a:solidFill>
                        <a:effectLst/>
                        <a:highlight>
                          <a:srgbClr val="FFFF00"/>
                        </a:highligh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988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Efficacy (n = 23)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1081841">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Safety (n = 42)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TRAE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 TRAE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023434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Beamion LUNG-1: Investigator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600" dirty="0"/>
              <a:t>This ongoing phase Ia/Ib study evaluated the HER2 TKI zongertinib in patients with </a:t>
            </a:r>
            <a:r>
              <a:rPr lang="en-US" altLang="en-US" sz="2600" i="1" dirty="0"/>
              <a:t>HER2-</a:t>
            </a:r>
            <a:r>
              <a:rPr lang="en-US" altLang="en-US" sz="2600" dirty="0"/>
              <a:t>mutated solid tumors, including NSCLC</a:t>
            </a:r>
          </a:p>
          <a:p>
            <a:r>
              <a:rPr lang="en-US" altLang="en-US" sz="2400" dirty="0"/>
              <a:t>Zongertinib was well tolerated and exhibited encouraging preliminary antitumor activity in solid tumors with </a:t>
            </a:r>
            <a:r>
              <a:rPr lang="en-US" altLang="en-US" sz="2400" i="1" dirty="0"/>
              <a:t>HER2</a:t>
            </a:r>
            <a:r>
              <a:rPr lang="en-US" altLang="en-US" sz="2400" dirty="0"/>
              <a:t> aberrations</a:t>
            </a:r>
          </a:p>
          <a:p>
            <a:pPr lvl="1"/>
            <a:r>
              <a:rPr lang="en-US" altLang="en-US" sz="2400" dirty="0"/>
              <a:t>Phase Ib: promising initial efficacy in patients with previously treated NSCLC with </a:t>
            </a:r>
            <a:r>
              <a:rPr lang="en-US" altLang="en-US" sz="2400" i="1" dirty="0"/>
              <a:t>HER2 </a:t>
            </a:r>
            <a:r>
              <a:rPr lang="en-US" altLang="en-US" sz="2400" dirty="0"/>
              <a:t>TKD mutations </a:t>
            </a:r>
          </a:p>
          <a:p>
            <a:r>
              <a:rPr lang="en-US" altLang="en-US" sz="2600" dirty="0"/>
              <a:t>MTD of zongertinib not reached in phase Ia dose escalation </a:t>
            </a:r>
          </a:p>
          <a:p>
            <a:pPr lvl="1"/>
            <a:r>
              <a:rPr lang="en-US" altLang="en-US" sz="2400" dirty="0"/>
              <a:t>120 mg and 240 mg QD were taken to dose optimization</a:t>
            </a:r>
          </a:p>
          <a:p>
            <a:r>
              <a:rPr lang="en-US" altLang="en-US" sz="2600" dirty="0"/>
              <a:t>Beamion LUNG-1 is ongoing and additional results are anticipated</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Heymach. ASCO 2024. Abstr 8514.</a:t>
            </a:r>
          </a:p>
        </p:txBody>
      </p:sp>
    </p:spTree>
    <p:extLst>
      <p:ext uri="{BB962C8B-B14F-4D97-AF65-F5344CB8AC3E}">
        <p14:creationId xmlns:p14="http://schemas.microsoft.com/office/powerpoint/2010/main" val="2627868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2024!</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82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dirty="0">
                <a:solidFill>
                  <a:srgbClr val="455560"/>
                </a:solidFill>
                <a:latin typeface="Calibri" panose="020F0502020204030204" pitchFamily="34" charset="0"/>
                <a:cs typeface="Arial" panose="020B0604020202020204" pitchFamily="34" charset="0"/>
              </a:rPr>
              <a:t>Lung cancer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Lymphomas </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dad014e-fb2c-4b7c-bee6-5fc1d993301d">
      <Terms xmlns="http://schemas.microsoft.com/office/infopath/2007/PartnerControls"/>
    </lcf76f155ced4ddcb4097134ff3c332f>
    <TaxCatchAll xmlns="22fd6914-46d4-4c7e-bbad-46e82841b69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0F04085DBB7BF4E80DD5246D0EB3C41" ma:contentTypeVersion="11" ma:contentTypeDescription="Create a new document." ma:contentTypeScope="" ma:versionID="a585efe17994bbc1e1dbe75f116d23b7">
  <xsd:schema xmlns:xsd="http://www.w3.org/2001/XMLSchema" xmlns:xs="http://www.w3.org/2001/XMLSchema" xmlns:p="http://schemas.microsoft.com/office/2006/metadata/properties" xmlns:ns2="cdad014e-fb2c-4b7c-bee6-5fc1d993301d" xmlns:ns3="22fd6914-46d4-4c7e-bbad-46e82841b69d" targetNamespace="http://schemas.microsoft.com/office/2006/metadata/properties" ma:root="true" ma:fieldsID="51b5c5aa0ccd599482e6b34bd8394c69" ns2:_="" ns3:_="">
    <xsd:import namespace="cdad014e-fb2c-4b7c-bee6-5fc1d993301d"/>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ad014e-fb2c-4b7c-bee6-5fc1d99330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601A83A-1E01-4528-A744-DA2A5FFE373D}">
  <ds:schemaRefs>
    <ds:schemaRef ds:uri="http://schemas.openxmlformats.org/package/2006/metadata/core-properties"/>
    <ds:schemaRef ds:uri="http://schemas.microsoft.com/office/2006/documentManagement/types"/>
    <ds:schemaRef ds:uri="http://www.w3.org/XML/1998/namespace"/>
    <ds:schemaRef ds:uri="http://purl.org/dc/elements/1.1/"/>
    <ds:schemaRef ds:uri="http://schemas.microsoft.com/office/2006/metadata/properties"/>
    <ds:schemaRef ds:uri="http://purl.org/dc/terms/"/>
    <ds:schemaRef ds:uri="http://schemas.microsoft.com/office/infopath/2007/PartnerControls"/>
    <ds:schemaRef ds:uri="http://purl.org/dc/dcmitype/"/>
    <ds:schemaRef ds:uri="22fd6914-46d4-4c7e-bbad-46e82841b69d"/>
    <ds:schemaRef ds:uri="cdad014e-fb2c-4b7c-bee6-5fc1d993301d"/>
  </ds:schemaRefs>
</ds:datastoreItem>
</file>

<file path=customXml/itemProps2.xml><?xml version="1.0" encoding="utf-8"?>
<ds:datastoreItem xmlns:ds="http://schemas.openxmlformats.org/officeDocument/2006/customXml" ds:itemID="{291B3A92-F860-4E7C-B5D1-04FDC5108FE0}">
  <ds:schemaRefs>
    <ds:schemaRef ds:uri="http://schemas.microsoft.com/sharepoint/v3/contenttype/forms"/>
  </ds:schemaRefs>
</ds:datastoreItem>
</file>

<file path=customXml/itemProps3.xml><?xml version="1.0" encoding="utf-8"?>
<ds:datastoreItem xmlns:ds="http://schemas.openxmlformats.org/officeDocument/2006/customXml" ds:itemID="{C837C94A-728D-402D-992B-DD9A61A83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ad014e-fb2c-4b7c-bee6-5fc1d993301d"/>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824</TotalTime>
  <Words>1597</Words>
  <Application>Microsoft Office PowerPoint</Application>
  <PresentationFormat>Widescreen</PresentationFormat>
  <Paragraphs>303</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Aptos</vt:lpstr>
      <vt:lpstr>Arial</vt:lpstr>
      <vt:lpstr>Calibri</vt:lpstr>
      <vt:lpstr>Roboto</vt:lpstr>
      <vt:lpstr>Times</vt:lpstr>
      <vt:lpstr>Wingdings</vt:lpstr>
      <vt:lpstr>2022_CCO_Template</vt:lpstr>
      <vt:lpstr>Beamion LUNG-1 Phase Ia/Ib Study:  Updated Results of HER2 TKI Zongertinib in Patients With Advanced NSCLC or Other Solid Tumors With HER2 Aberrations</vt:lpstr>
      <vt:lpstr>About These Slides</vt:lpstr>
      <vt:lpstr>Beamion LUNG-1: Background</vt:lpstr>
      <vt:lpstr>Beamion LUNG-1: Study Design</vt:lpstr>
      <vt:lpstr>Beamion LUNG-1: Baseline Characteristics for Patients With HER2-Mutated Solid Tumors (Phase Ia)</vt:lpstr>
      <vt:lpstr>Beamion LUNG-1: Dose Escalation and Safety in  Patients With HER2-Mutated Solid Tumors (Phase Ia)</vt:lpstr>
      <vt:lpstr>Beamion LUNG-1: Antitumor Activity in HER2-Mutated Solid Tumors (Phase Ia)</vt:lpstr>
      <vt:lpstr>Beamion LUNG-1: Secondary Outcomes in  HER2-Mutated Solid Tumors (Phase Ia)</vt:lpstr>
      <vt:lpstr>Beamion LUNG-1: Safety and Efficacy in HER2-Mutated NSCLC at Interim Analysis (Phase 1b)</vt:lpstr>
      <vt:lpstr>Beamion LUNG-1: Investigator Conclusions</vt:lpstr>
      <vt:lpstr>Go Online for More CCO  Coverage of ASCO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Beamion LUNG-1 Phase Ia/Ib Study: Updated Results of HER2 TKI Zongertinib in Patients With Advanced NSCLC or Other Solid Tumors With HER2 Aberrations</dc:title>
  <dc:creator>Timothy Quill</dc:creator>
  <cp:lastModifiedBy>Valerie Wenzel</cp:lastModifiedBy>
  <cp:revision>6</cp:revision>
  <dcterms:created xsi:type="dcterms:W3CDTF">2024-05-30T12:33:52Z</dcterms:created>
  <dcterms:modified xsi:type="dcterms:W3CDTF">2024-06-06T20:39:20Z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0x010100C0F04085DBB7BF4E80DD5246D0EB3C41</vt:lpwstr>
  </property>
  <property fmtid="{D5CDD505-2E9C-101B-9397-08002B2CF9AE}" pid="3" name="MediaServiceImageTags">
    <vt:lpwstr/>
  </property>
</Properties>
</file>