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556" r:id="rId7"/>
    <p:sldId id="308" r:id="rId8"/>
    <p:sldId id="257" r:id="rId9"/>
    <p:sldId id="2147470264" r:id="rId10"/>
    <p:sldId id="2147470276" r:id="rId11"/>
    <p:sldId id="2147470273" r:id="rId12"/>
    <p:sldId id="2147470277" r:id="rId13"/>
    <p:sldId id="2147470278" r:id="rId14"/>
    <p:sldId id="552"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3" clrIdx="15">
    <p:extLst>
      <p:ext uri="{19B8F6BF-5375-455C-9EA6-DF929625EA0E}">
        <p15:presenceInfo xmlns:p15="http://schemas.microsoft.com/office/powerpoint/2012/main" userId="S::cseals@clinicaloptions.com::0852e532-1f9e-4bbf-9b56-be19a9543a31" providerId="AD"/>
      </p:ext>
    </p:extLst>
  </p:cmAuthor>
  <p:cmAuthor id="17" name="Jill Sakai" initials="JS" lastIdx="2" clrIdx="16">
    <p:extLst>
      <p:ext uri="{19B8F6BF-5375-455C-9EA6-DF929625EA0E}">
        <p15:presenceInfo xmlns:p15="http://schemas.microsoft.com/office/powerpoint/2012/main" userId="Jill Sakai" providerId="None"/>
      </p:ext>
    </p:extLst>
  </p:cmAuthor>
  <p:cmAuthor id="18" name="Gordon Kelley" initials="GK" lastIdx="7" clrIdx="17">
    <p:extLst>
      <p:ext uri="{19B8F6BF-5375-455C-9EA6-DF929625EA0E}">
        <p15:presenceInfo xmlns:p15="http://schemas.microsoft.com/office/powerpoint/2012/main" userId="S::gkelley@clinicaloptions.com::7e3d11cf-7436-4611-80d7-51121a63678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47" autoAdjust="0"/>
    <p:restoredTop sz="83390" autoAdjust="0"/>
  </p:normalViewPr>
  <p:slideViewPr>
    <p:cSldViewPr snapToGrid="0">
      <p:cViewPr varScale="1">
        <p:scale>
          <a:sx n="71" d="100"/>
          <a:sy n="71" d="100"/>
        </p:scale>
        <p:origin x="1094" y="62"/>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PRO, patient-reported outcome.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0494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dMMR, mismatch repair deficient; EC, endometrial cancer; HRQoL, health-related quality of life; MSI-H, microsatellite instability‒high; OS, overall survival; PFS, progression-free survival;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373048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AUC, area under the curve; BICR, blinded independent central review; CT, chemotherapy; DCR, disease control rate; DoR, duration of response; EC, endometrial cancer; ECOG, Eastern Cooperative Oncology Group; </a:t>
            </a:r>
            <a:r>
              <a:rPr lang="en-US" sz="1200" b="0" i="1" kern="0" dirty="0"/>
              <a:t>HRQoL, health-related quality of life; </a:t>
            </a:r>
            <a:r>
              <a:rPr lang="en-US" b="0" i="1" dirty="0"/>
              <a:t>MMR, mismatch repair; MSI, microsatellite instability; ORR, objective response rate; OS, overall survival; PFS, progression-free survival; PFS2, second progression-free survival; PRO, patient-reported outcome; PS, performance status.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917213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EORTC, European Organisation for Research and Treatment of Cancer; GI, gastrointestinal;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298373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00" dirty="0">
                <a:effectLst/>
                <a:latin typeface="Calibri" panose="020F0502020204030204" pitchFamily="34" charset="0"/>
                <a:ea typeface="Calibri" panose="020F0502020204030204" pitchFamily="34" charset="0"/>
                <a:cs typeface="Calibri" panose="020F0502020204030204" pitchFamily="34" charset="0"/>
              </a:rPr>
              <a:t>dMMR, mismatch repair deficient; LSM, least squares mean; </a:t>
            </a:r>
            <a:r>
              <a:rPr lang="en-US" sz="1200" i="1" dirty="0">
                <a:latin typeface="Calibri" panose="020F0502020204030204" pitchFamily="34" charset="0"/>
                <a:cs typeface="Calibri" panose="020F0502020204030204" pitchFamily="34" charset="0"/>
              </a:rPr>
              <a:t>MSI-H, microsatellite instability‒high; QoL, quality of life; SE, standard error.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113756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00" dirty="0">
                <a:effectLst/>
                <a:latin typeface="Calibri" panose="020F0502020204030204" pitchFamily="34" charset="0"/>
                <a:ea typeface="Calibri" panose="020F0502020204030204" pitchFamily="34" charset="0"/>
                <a:cs typeface="Calibri" panose="020F0502020204030204" pitchFamily="34" charset="0"/>
              </a:rPr>
              <a:t>dMMR, mismatch repair deficient; LSM, least squares mean; </a:t>
            </a:r>
            <a:r>
              <a:rPr lang="en-US" sz="1200" i="1" dirty="0">
                <a:latin typeface="Calibri" panose="020F0502020204030204" pitchFamily="34" charset="0"/>
                <a:cs typeface="Calibri" panose="020F0502020204030204" pitchFamily="34" charset="0"/>
              </a:rPr>
              <a:t>MSI-H, microsatellite instability‒high; QoL, quality of life; SE, standard error.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04008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00" dirty="0">
                <a:effectLst/>
                <a:latin typeface="Calibri" panose="020F0502020204030204" pitchFamily="34" charset="0"/>
                <a:ea typeface="Calibri" panose="020F0502020204030204" pitchFamily="34" charset="0"/>
                <a:cs typeface="Calibri" panose="020F0502020204030204" pitchFamily="34" charset="0"/>
              </a:rPr>
              <a:t>dMMR, mismatch repair deficient; LSM, least squares mean; </a:t>
            </a:r>
            <a:r>
              <a:rPr lang="en-US" sz="1200" i="1" dirty="0">
                <a:latin typeface="Calibri" panose="020F0502020204030204" pitchFamily="34" charset="0"/>
                <a:cs typeface="Calibri" panose="020F0502020204030204" pitchFamily="34" charset="0"/>
              </a:rPr>
              <a:t>MSI-H, microsatellite instability‒high; PRO, patient-reported outcome; SE, standard error.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988973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00" dirty="0">
                <a:effectLst/>
                <a:latin typeface="Calibri" panose="020F0502020204030204" pitchFamily="34" charset="0"/>
                <a:ea typeface="Calibri" panose="020F0502020204030204" pitchFamily="34" charset="0"/>
                <a:cs typeface="Calibri" panose="020F0502020204030204" pitchFamily="34" charset="0"/>
              </a:rPr>
              <a:t>dMMR, mismatch repair deficient; EC, endometrial cancer; HRQoL, health-related quality of life; </a:t>
            </a:r>
            <a:r>
              <a:rPr lang="en-US" sz="1200" i="1" dirty="0">
                <a:latin typeface="Calibri" panose="020F0502020204030204" pitchFamily="34" charset="0"/>
                <a:cs typeface="Calibri" panose="020F0502020204030204" pitchFamily="34" charset="0"/>
              </a:rPr>
              <a:t>MSI-H, microsatellite instability‒high; PFS, progression-free survival; QoL, quality of life.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322695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ENGOT-EN6-NSGO/GOG-3031/RUBY: PROs With Addition of Dostarlimab to Carboplatin/Paclitaxel for Advanced or Recurrent Endometrial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644215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GSK,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3841029"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Dostarlimab + CT in Primary Advanced or Recurrent EC (ENGOT-EN6/GOG-3031/RUBY):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Carboplatin/paclitaxel is first-line SoC for advanced/recurrent EC but has poor long-term outcomes and median OS of &lt;3 yr</a:t>
            </a:r>
            <a:r>
              <a:rPr lang="en-US" altLang="en-US" baseline="30000" dirty="0"/>
              <a:t>1,2</a:t>
            </a:r>
          </a:p>
          <a:p>
            <a:r>
              <a:rPr lang="en-US" altLang="en-US" dirty="0"/>
              <a:t>Dostarlimab currently is FDA approved for dMMR recurrent or advanced EC after prior platinum-containing treatment in any setting for patients who are not candidates for curative surgery or radiation</a:t>
            </a:r>
            <a:r>
              <a:rPr lang="en-US" altLang="en-US" baseline="30000" dirty="0"/>
              <a:t>3</a:t>
            </a:r>
          </a:p>
          <a:p>
            <a:r>
              <a:rPr lang="en-US" altLang="en-US" dirty="0"/>
              <a:t>Phase III RUBY trial: addition of dostarlimab to carboplatin/paclitaxel showed significant PFS benefit in primary advanced or recurrent EC (HR: 0.64), including patients with dMMR/MSI-H tumors (HR: 0.28)</a:t>
            </a:r>
            <a:r>
              <a:rPr lang="en-US" altLang="en-US" baseline="30000" dirty="0"/>
              <a:t>4,5 </a:t>
            </a:r>
          </a:p>
          <a:p>
            <a:r>
              <a:rPr lang="en-US" altLang="en-US" dirty="0"/>
              <a:t>Current analysis of RUBY presents secondary endpoints of HRQoL and patient-reported outcomes</a:t>
            </a:r>
            <a:r>
              <a:rPr lang="en-US" altLang="en-US" baseline="30000" dirty="0"/>
              <a:t>6</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77248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Yang. Discov Med. 2011;12:205. 2. Fleming. JCO. 2004;22:2159. 3. Dostarlimab PI.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Mirza. NEJM. 2023;388:2145. 5. Powell. ASCO 2023. Abstr 5503. 6. </a:t>
            </a:r>
            <a:r>
              <a:rPr lang="en-US" altLang="en-US" sz="1200" b="0" spc="-10" dirty="0">
                <a:solidFill>
                  <a:srgbClr val="455560"/>
                </a:solidFill>
                <a:latin typeface="Calibri" panose="020F0502020204030204" pitchFamily="34" charset="0"/>
              </a:rPr>
              <a:t>Mirza. ASCO 2023. Abstr 5504</a:t>
            </a:r>
            <a:r>
              <a:rPr lang="en-US" altLang="en-US" sz="1200" b="0" dirty="0">
                <a:solidFill>
                  <a:schemeClr val="bg2"/>
                </a:solidFill>
                <a:latin typeface="Calibri" panose="020F0502020204030204" pitchFamily="34" charset="0"/>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CF108-745A-2C48-9C1E-486A2899B9E9}"/>
              </a:ext>
            </a:extLst>
          </p:cNvPr>
          <p:cNvSpPr>
            <a:spLocks noGrp="1"/>
          </p:cNvSpPr>
          <p:nvPr>
            <p:ph type="title"/>
          </p:nvPr>
        </p:nvSpPr>
        <p:spPr/>
        <p:txBody>
          <a:bodyPr/>
          <a:lstStyle/>
          <a:p>
            <a:r>
              <a:rPr lang="en-US" dirty="0"/>
              <a:t>ENGOT-EN6/GOG-3031/RUBY: Study Design</a:t>
            </a:r>
          </a:p>
        </p:txBody>
      </p:sp>
      <p:sp>
        <p:nvSpPr>
          <p:cNvPr id="3" name="Content Placeholder 2">
            <a:extLst>
              <a:ext uri="{FF2B5EF4-FFF2-40B4-BE49-F238E27FC236}">
                <a16:creationId xmlns:a16="http://schemas.microsoft.com/office/drawing/2014/main" id="{4F04023A-C420-C9E3-ED7E-7A3F4AC9CC20}"/>
              </a:ext>
            </a:extLst>
          </p:cNvPr>
          <p:cNvSpPr txBox="1">
            <a:spLocks/>
          </p:cNvSpPr>
          <p:nvPr/>
        </p:nvSpPr>
        <p:spPr>
          <a:xfrm>
            <a:off x="633250" y="1512398"/>
            <a:ext cx="10877529" cy="477516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Randomized, double-blind, placebo-controlled phase III study</a:t>
            </a:r>
          </a:p>
        </p:txBody>
      </p:sp>
      <p:sp>
        <p:nvSpPr>
          <p:cNvPr id="4" name="Text Box 15">
            <a:extLst>
              <a:ext uri="{FF2B5EF4-FFF2-40B4-BE49-F238E27FC236}">
                <a16:creationId xmlns:a16="http://schemas.microsoft.com/office/drawing/2014/main" id="{085DD4C8-C25C-2564-2B03-EE7A54960CF2}"/>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Mirza. NEJM. 2023;[Epub]. Mirza. ASCO 2023. Abstr 5504.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Content Placeholder 2">
            <a:extLst>
              <a:ext uri="{FF2B5EF4-FFF2-40B4-BE49-F238E27FC236}">
                <a16:creationId xmlns:a16="http://schemas.microsoft.com/office/drawing/2014/main" id="{CEC89A63-DD36-CD44-3918-4D60FB7E2C14}"/>
              </a:ext>
            </a:extLst>
          </p:cNvPr>
          <p:cNvSpPr txBox="1">
            <a:spLocks/>
          </p:cNvSpPr>
          <p:nvPr/>
        </p:nvSpPr>
        <p:spPr bwMode="auto">
          <a:xfrm>
            <a:off x="626507" y="5593705"/>
            <a:ext cx="4592880" cy="5718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Primary endpoints: </a:t>
            </a:r>
            <a:r>
              <a:rPr lang="en-US" sz="2000" b="0" kern="0" dirty="0"/>
              <a:t>PFS by investigator, OS</a:t>
            </a:r>
          </a:p>
        </p:txBody>
      </p:sp>
      <p:sp>
        <p:nvSpPr>
          <p:cNvPr id="6" name="Rectangle 49">
            <a:extLst>
              <a:ext uri="{FF2B5EF4-FFF2-40B4-BE49-F238E27FC236}">
                <a16:creationId xmlns:a16="http://schemas.microsoft.com/office/drawing/2014/main" id="{3683F82B-AA3F-050D-D49D-D1EB2720010A}"/>
              </a:ext>
            </a:extLst>
          </p:cNvPr>
          <p:cNvSpPr>
            <a:spLocks noChangeArrowheads="1"/>
          </p:cNvSpPr>
          <p:nvPr/>
        </p:nvSpPr>
        <p:spPr bwMode="auto">
          <a:xfrm>
            <a:off x="4773385" y="2902975"/>
            <a:ext cx="2923983"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Dostarlimab </a:t>
            </a:r>
            <a:r>
              <a:rPr lang="en-US" altLang="en-US" sz="1600" b="0" dirty="0">
                <a:solidFill>
                  <a:schemeClr val="tx1"/>
                </a:solidFill>
                <a:latin typeface="Calibri" panose="020F0502020204030204" pitchFamily="34" charset="0"/>
              </a:rPr>
              <a:t>500 mg IV Q3W </a:t>
            </a:r>
            <a:r>
              <a:rPr lang="en-US" altLang="en-US" sz="1600" dirty="0">
                <a:solidFill>
                  <a:schemeClr val="tx1"/>
                </a:solidFill>
                <a:latin typeface="Calibri" panose="020F0502020204030204" pitchFamily="34" charset="0"/>
              </a:rPr>
              <a:t> </a:t>
            </a:r>
            <a:endParaRPr lang="en-US" altLang="en-US" sz="16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 CT*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6 cycles</a:t>
            </a:r>
          </a:p>
        </p:txBody>
      </p:sp>
      <p:sp>
        <p:nvSpPr>
          <p:cNvPr id="7" name="Rectangle 50">
            <a:extLst>
              <a:ext uri="{FF2B5EF4-FFF2-40B4-BE49-F238E27FC236}">
                <a16:creationId xmlns:a16="http://schemas.microsoft.com/office/drawing/2014/main" id="{712E651C-DE1A-D733-207E-028EB737AF11}"/>
              </a:ext>
            </a:extLst>
          </p:cNvPr>
          <p:cNvSpPr>
            <a:spLocks noChangeArrowheads="1"/>
          </p:cNvSpPr>
          <p:nvPr/>
        </p:nvSpPr>
        <p:spPr bwMode="auto">
          <a:xfrm>
            <a:off x="4773386" y="4010737"/>
            <a:ext cx="2923982" cy="82434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 CT*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6 cycles</a:t>
            </a:r>
          </a:p>
        </p:txBody>
      </p:sp>
      <p:sp>
        <p:nvSpPr>
          <p:cNvPr id="8" name="Line 53">
            <a:extLst>
              <a:ext uri="{FF2B5EF4-FFF2-40B4-BE49-F238E27FC236}">
                <a16:creationId xmlns:a16="http://schemas.microsoft.com/office/drawing/2014/main" id="{278E757F-F014-B24B-3BD5-9C8E9F5D2BDA}"/>
              </a:ext>
            </a:extLst>
          </p:cNvPr>
          <p:cNvSpPr>
            <a:spLocks noChangeShapeType="1"/>
          </p:cNvSpPr>
          <p:nvPr/>
        </p:nvSpPr>
        <p:spPr bwMode="auto">
          <a:xfrm>
            <a:off x="4155810" y="4104991"/>
            <a:ext cx="552992" cy="19600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9" name="Line 54">
            <a:extLst>
              <a:ext uri="{FF2B5EF4-FFF2-40B4-BE49-F238E27FC236}">
                <a16:creationId xmlns:a16="http://schemas.microsoft.com/office/drawing/2014/main" id="{3C06029B-BF77-4734-8DE8-1237D284C6EE}"/>
              </a:ext>
            </a:extLst>
          </p:cNvPr>
          <p:cNvSpPr>
            <a:spLocks noChangeShapeType="1"/>
          </p:cNvSpPr>
          <p:nvPr/>
        </p:nvSpPr>
        <p:spPr bwMode="auto">
          <a:xfrm flipV="1">
            <a:off x="4135581" y="3433727"/>
            <a:ext cx="613390" cy="199279"/>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0" name="Text Box 45">
            <a:extLst>
              <a:ext uri="{FF2B5EF4-FFF2-40B4-BE49-F238E27FC236}">
                <a16:creationId xmlns:a16="http://schemas.microsoft.com/office/drawing/2014/main" id="{AEF2670B-A659-46F3-03E9-1941A7BA2403}"/>
              </a:ext>
            </a:extLst>
          </p:cNvPr>
          <p:cNvSpPr txBox="1">
            <a:spLocks noChangeArrowheads="1"/>
          </p:cNvSpPr>
          <p:nvPr/>
        </p:nvSpPr>
        <p:spPr bwMode="auto">
          <a:xfrm>
            <a:off x="587155" y="2764080"/>
            <a:ext cx="3466991" cy="2585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primary stage III/IV EC or first recurrence with low potential for cure by radiation, surgery, or both; no prior systemic therapy or systemic therapy with recurrence or progression ≥6 mo after completing treatment;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ECOG PS ≤1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494)</a:t>
            </a:r>
            <a:endParaRPr lang="en-US" altLang="en-US" sz="1800" b="0" dirty="0">
              <a:solidFill>
                <a:schemeClr val="bg1"/>
              </a:solidFill>
              <a:latin typeface="Calibri" panose="020F0502020204030204" pitchFamily="34" charset="0"/>
            </a:endParaRPr>
          </a:p>
        </p:txBody>
      </p:sp>
      <p:cxnSp>
        <p:nvCxnSpPr>
          <p:cNvPr id="11" name="Straight Arrow Connector 10">
            <a:extLst>
              <a:ext uri="{FF2B5EF4-FFF2-40B4-BE49-F238E27FC236}">
                <a16:creationId xmlns:a16="http://schemas.microsoft.com/office/drawing/2014/main" id="{58C86519-B057-B6A1-411C-09B750094BED}"/>
              </a:ext>
            </a:extLst>
          </p:cNvPr>
          <p:cNvCxnSpPr>
            <a:cxnSpLocks/>
          </p:cNvCxnSpPr>
          <p:nvPr/>
        </p:nvCxnSpPr>
        <p:spPr bwMode="auto">
          <a:xfrm>
            <a:off x="7697368" y="3382616"/>
            <a:ext cx="321493" cy="0"/>
          </a:xfrm>
          <a:prstGeom prst="straightConnector1">
            <a:avLst/>
          </a:prstGeom>
          <a:noFill/>
          <a:ln w="28575" cap="flat" cmpd="sng" algn="ctr">
            <a:solidFill>
              <a:schemeClr val="bg1"/>
            </a:solidFill>
            <a:prstDash val="solid"/>
            <a:round/>
            <a:headEnd type="none" w="med" len="med"/>
            <a:tailEnd type="triangle"/>
          </a:ln>
          <a:effectLst/>
        </p:spPr>
      </p:cxnSp>
      <p:sp>
        <p:nvSpPr>
          <p:cNvPr id="12" name="TextBox 11">
            <a:extLst>
              <a:ext uri="{FF2B5EF4-FFF2-40B4-BE49-F238E27FC236}">
                <a16:creationId xmlns:a16="http://schemas.microsoft.com/office/drawing/2014/main" id="{94491900-E2C9-2191-9083-A863C2958381}"/>
              </a:ext>
            </a:extLst>
          </p:cNvPr>
          <p:cNvSpPr txBox="1"/>
          <p:nvPr/>
        </p:nvSpPr>
        <p:spPr bwMode="auto">
          <a:xfrm>
            <a:off x="1579609" y="2126878"/>
            <a:ext cx="544112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MMR/MSI status (deficient vs proficient), previous external pelvic radiotherapy (yes vs no), and disease status (III vs IV vs recurrent)</a:t>
            </a:r>
          </a:p>
        </p:txBody>
      </p:sp>
      <p:cxnSp>
        <p:nvCxnSpPr>
          <p:cNvPr id="13" name="Straight Arrow Connector 12">
            <a:extLst>
              <a:ext uri="{FF2B5EF4-FFF2-40B4-BE49-F238E27FC236}">
                <a16:creationId xmlns:a16="http://schemas.microsoft.com/office/drawing/2014/main" id="{5B487FB4-334E-58BB-9264-EE50571ED461}"/>
              </a:ext>
            </a:extLst>
          </p:cNvPr>
          <p:cNvCxnSpPr/>
          <p:nvPr/>
        </p:nvCxnSpPr>
        <p:spPr bwMode="auto">
          <a:xfrm>
            <a:off x="4293892" y="2711589"/>
            <a:ext cx="0" cy="641476"/>
          </a:xfrm>
          <a:prstGeom prst="straightConnector1">
            <a:avLst/>
          </a:prstGeom>
          <a:noFill/>
          <a:ln w="28575" cap="flat" cmpd="sng" algn="ctr">
            <a:solidFill>
              <a:schemeClr val="bg1"/>
            </a:solidFill>
            <a:prstDash val="solid"/>
            <a:round/>
            <a:headEnd type="none" w="med" len="med"/>
            <a:tailEnd type="triangle"/>
          </a:ln>
          <a:effectLst/>
        </p:spPr>
      </p:cxnSp>
      <p:sp>
        <p:nvSpPr>
          <p:cNvPr id="14" name="Content Placeholder 2">
            <a:extLst>
              <a:ext uri="{FF2B5EF4-FFF2-40B4-BE49-F238E27FC236}">
                <a16:creationId xmlns:a16="http://schemas.microsoft.com/office/drawing/2014/main" id="{24A228B7-0732-740E-8C10-C8B02CDBA6F5}"/>
              </a:ext>
            </a:extLst>
          </p:cNvPr>
          <p:cNvSpPr txBox="1">
            <a:spLocks/>
          </p:cNvSpPr>
          <p:nvPr/>
        </p:nvSpPr>
        <p:spPr bwMode="auto">
          <a:xfrm>
            <a:off x="4618496" y="5585436"/>
            <a:ext cx="6647854" cy="7827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Secondary endpoints: </a:t>
            </a:r>
            <a:r>
              <a:rPr lang="en-US" sz="2000" b="0" kern="0" dirty="0"/>
              <a:t>PFS by BICR, PFS2, ORR, DoR, DCR, safety, and HRQoL/PRO </a:t>
            </a:r>
          </a:p>
          <a:p>
            <a:endParaRPr lang="en-US" sz="2000" b="0" kern="0" dirty="0"/>
          </a:p>
        </p:txBody>
      </p:sp>
      <p:sp>
        <p:nvSpPr>
          <p:cNvPr id="15" name="TextBox 14">
            <a:extLst>
              <a:ext uri="{FF2B5EF4-FFF2-40B4-BE49-F238E27FC236}">
                <a16:creationId xmlns:a16="http://schemas.microsoft.com/office/drawing/2014/main" id="{CA031BA9-D6F3-6ABB-A354-883BCC2AA687}"/>
              </a:ext>
            </a:extLst>
          </p:cNvPr>
          <p:cNvSpPr txBox="1"/>
          <p:nvPr/>
        </p:nvSpPr>
        <p:spPr bwMode="auto">
          <a:xfrm flipH="1">
            <a:off x="4751349" y="4826473"/>
            <a:ext cx="62087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*Paclitaxel 175 mg/m</a:t>
            </a:r>
            <a:r>
              <a:rPr lang="en-US" altLang="en-US" sz="1200" b="0" baseline="30000" dirty="0">
                <a:solidFill>
                  <a:schemeClr val="bg1"/>
                </a:solidFill>
                <a:latin typeface="Calibri" panose="020F0502020204030204" pitchFamily="34" charset="0"/>
              </a:rPr>
              <a:t>2</a:t>
            </a:r>
            <a:r>
              <a:rPr lang="en-US" altLang="en-US" sz="1200" b="0" dirty="0">
                <a:solidFill>
                  <a:schemeClr val="bg1"/>
                </a:solidFill>
                <a:latin typeface="Calibri" panose="020F0502020204030204" pitchFamily="34" charset="0"/>
              </a:rPr>
              <a:t> IV Q3W + carboplatin AUC 5 IV Q3W.</a:t>
            </a:r>
          </a:p>
          <a:p>
            <a:pPr>
              <a:lnSpc>
                <a:spcPct val="100000"/>
              </a:lnSpc>
              <a:spcBef>
                <a:spcPct val="0"/>
              </a:spcBef>
              <a:spcAft>
                <a:spcPct val="0"/>
              </a:spcAft>
              <a:buClrTx/>
              <a:buFontTx/>
              <a:buNone/>
            </a:pP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Treatment may end after 3 yr, disease progression, toxicity, withdrawal of consent, </a:t>
            </a:r>
            <a:br>
              <a:rPr lang="en-US" altLang="en-US" sz="1200" b="0" dirty="0">
                <a:solidFill>
                  <a:schemeClr val="bg1"/>
                </a:solidFill>
                <a:latin typeface="Calibri" panose="020F0502020204030204" pitchFamily="34" charset="0"/>
              </a:rPr>
            </a:br>
            <a:r>
              <a:rPr lang="en-US" altLang="en-US" sz="1200" b="0" dirty="0">
                <a:solidFill>
                  <a:schemeClr val="bg1"/>
                </a:solidFill>
                <a:latin typeface="Calibri" panose="020F0502020204030204" pitchFamily="34" charset="0"/>
              </a:rPr>
              <a:t>investigator’s decision, or death.</a:t>
            </a:r>
            <a:endParaRPr lang="en-US" altLang="en-US" sz="1200" b="0" baseline="30000" dirty="0">
              <a:solidFill>
                <a:schemeClr val="bg1"/>
              </a:solidFill>
              <a:latin typeface="Calibri" panose="020F0502020204030204" pitchFamily="34" charset="0"/>
            </a:endParaRPr>
          </a:p>
        </p:txBody>
      </p:sp>
      <p:sp>
        <p:nvSpPr>
          <p:cNvPr id="16" name="Rectangle 49">
            <a:extLst>
              <a:ext uri="{FF2B5EF4-FFF2-40B4-BE49-F238E27FC236}">
                <a16:creationId xmlns:a16="http://schemas.microsoft.com/office/drawing/2014/main" id="{0BE43BEB-8E29-0354-BB3A-D7F846F7D81E}"/>
              </a:ext>
            </a:extLst>
          </p:cNvPr>
          <p:cNvSpPr>
            <a:spLocks noChangeArrowheads="1"/>
          </p:cNvSpPr>
          <p:nvPr/>
        </p:nvSpPr>
        <p:spPr bwMode="auto">
          <a:xfrm>
            <a:off x="8058183" y="2893561"/>
            <a:ext cx="2923983"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Dostarlimab </a:t>
            </a:r>
            <a:r>
              <a:rPr lang="en-US" altLang="en-US" sz="1600" b="0" dirty="0">
                <a:solidFill>
                  <a:schemeClr val="tx1"/>
                </a:solidFill>
                <a:latin typeface="Calibri" panose="020F0502020204030204" pitchFamily="34" charset="0"/>
              </a:rPr>
              <a:t>1000 mg IV Q6W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3 yr</a:t>
            </a:r>
            <a:r>
              <a:rPr lang="en-US" altLang="en-US" sz="1600" b="0" baseline="30000" dirty="0">
                <a:solidFill>
                  <a:schemeClr val="tx1"/>
                </a:solidFill>
                <a:latin typeface="Calibri" panose="020F0502020204030204" pitchFamily="34" charset="0"/>
              </a:rPr>
              <a:t>†</a:t>
            </a:r>
          </a:p>
        </p:txBody>
      </p:sp>
      <p:cxnSp>
        <p:nvCxnSpPr>
          <p:cNvPr id="17" name="Straight Arrow Connector 16">
            <a:extLst>
              <a:ext uri="{FF2B5EF4-FFF2-40B4-BE49-F238E27FC236}">
                <a16:creationId xmlns:a16="http://schemas.microsoft.com/office/drawing/2014/main" id="{752D3E16-A222-323C-D4E3-ECFC1F9CC4D8}"/>
              </a:ext>
            </a:extLst>
          </p:cNvPr>
          <p:cNvCxnSpPr>
            <a:cxnSpLocks/>
          </p:cNvCxnSpPr>
          <p:nvPr/>
        </p:nvCxnSpPr>
        <p:spPr bwMode="auto">
          <a:xfrm>
            <a:off x="7697368" y="4422910"/>
            <a:ext cx="321493" cy="0"/>
          </a:xfrm>
          <a:prstGeom prst="straightConnector1">
            <a:avLst/>
          </a:prstGeom>
          <a:noFill/>
          <a:ln w="28575" cap="flat" cmpd="sng" algn="ctr">
            <a:solidFill>
              <a:schemeClr val="bg1"/>
            </a:solidFill>
            <a:prstDash val="solid"/>
            <a:round/>
            <a:headEnd type="none" w="med" len="med"/>
            <a:tailEnd type="triangle"/>
          </a:ln>
          <a:effectLst/>
        </p:spPr>
      </p:cxnSp>
      <p:sp>
        <p:nvSpPr>
          <p:cNvPr id="18" name="Rectangle 50">
            <a:extLst>
              <a:ext uri="{FF2B5EF4-FFF2-40B4-BE49-F238E27FC236}">
                <a16:creationId xmlns:a16="http://schemas.microsoft.com/office/drawing/2014/main" id="{6DAB6CC0-46D2-51DD-FB1E-7F12D9F9AA93}"/>
              </a:ext>
            </a:extLst>
          </p:cNvPr>
          <p:cNvSpPr>
            <a:spLocks noChangeArrowheads="1"/>
          </p:cNvSpPr>
          <p:nvPr/>
        </p:nvSpPr>
        <p:spPr bwMode="auto">
          <a:xfrm>
            <a:off x="8058184" y="3984096"/>
            <a:ext cx="2923982" cy="82434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a:t>
            </a:r>
            <a:r>
              <a:rPr lang="en-US" altLang="en-US" sz="1600" b="0" dirty="0">
                <a:solidFill>
                  <a:schemeClr val="tx1"/>
                </a:solidFill>
                <a:latin typeface="Calibri" panose="020F0502020204030204" pitchFamily="34" charset="0"/>
              </a:rPr>
              <a:t>IV Q6W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3 yr</a:t>
            </a:r>
            <a:r>
              <a:rPr lang="en-US" altLang="en-US" sz="1600" b="0" baseline="30000" dirty="0">
                <a:solidFill>
                  <a:schemeClr val="tx1"/>
                </a:solidFill>
                <a:latin typeface="Calibri" panose="020F0502020204030204" pitchFamily="34" charset="0"/>
              </a:rPr>
              <a:t>†</a:t>
            </a:r>
            <a:endParaRPr lang="en-US" altLang="en-US" sz="16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261EE387-CEE0-0D5A-BE82-9A3ED1E819C7}"/>
              </a:ext>
            </a:extLst>
          </p:cNvPr>
          <p:cNvSpPr/>
          <p:nvPr/>
        </p:nvSpPr>
        <p:spPr bwMode="auto">
          <a:xfrm>
            <a:off x="6218443" y="5852200"/>
            <a:ext cx="1333824" cy="343578"/>
          </a:xfrm>
          <a:prstGeom prst="rect">
            <a:avLst/>
          </a:prstGeom>
          <a:noFill/>
          <a:ln w="3175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207790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ENGOT-EN6/GOG-3031/RUBY: </a:t>
            </a:r>
            <a:br>
              <a:rPr lang="en-US" dirty="0"/>
            </a:br>
            <a:r>
              <a:rPr lang="en-US" dirty="0"/>
              <a:t>Patient-Reported Outcome Assessments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524162" y="1341440"/>
            <a:ext cx="11164734" cy="4650686"/>
          </a:xfrm>
        </p:spPr>
        <p:txBody>
          <a:bodyPr/>
          <a:lstStyle/>
          <a:p>
            <a:pPr>
              <a:spcBef>
                <a:spcPts val="800"/>
              </a:spcBef>
            </a:pPr>
            <a:r>
              <a:rPr lang="en-US" altLang="en-US" sz="2400" dirty="0"/>
              <a:t>Assessments completed prior to treatment on Day 1 of each treatment cycle, </a:t>
            </a:r>
            <a:br>
              <a:rPr lang="en-US" altLang="en-US" sz="2400" dirty="0"/>
            </a:br>
            <a:r>
              <a:rPr lang="en-US" altLang="en-US" sz="2400" dirty="0"/>
              <a:t>at end of treatment, and at safety and survival follow-ups</a:t>
            </a:r>
          </a:p>
          <a:p>
            <a:pPr lvl="1">
              <a:spcBef>
                <a:spcPts val="800"/>
              </a:spcBef>
            </a:pPr>
            <a:r>
              <a:rPr lang="en-US" altLang="en-US" sz="2200" dirty="0"/>
              <a:t>Baseline: cycle 1, Day 1</a:t>
            </a:r>
          </a:p>
          <a:p>
            <a:pPr lvl="1">
              <a:spcBef>
                <a:spcPts val="800"/>
              </a:spcBef>
            </a:pPr>
            <a:r>
              <a:rPr lang="en-US" altLang="en-US" sz="2200" dirty="0"/>
              <a:t>Start of monotherapy: cycle 7, Day 1</a:t>
            </a:r>
          </a:p>
          <a:p>
            <a:pPr lvl="1">
              <a:spcBef>
                <a:spcPts val="800"/>
              </a:spcBef>
            </a:pPr>
            <a:r>
              <a:rPr lang="en-US" altLang="en-US" sz="2200" dirty="0"/>
              <a:t>Start of second year of treatment: cycle 13, Day 1</a:t>
            </a:r>
            <a:endParaRPr lang="en-US" altLang="en-US" sz="2400" dirty="0"/>
          </a:p>
          <a:p>
            <a:pPr>
              <a:spcBef>
                <a:spcPts val="800"/>
              </a:spcBef>
            </a:pPr>
            <a:r>
              <a:rPr lang="en-US" altLang="en-US" sz="2400" dirty="0"/>
              <a:t>EORTC QLQ-C30: global health status/QoL; functional scales (physical, role, emotional, cognitive, social); symptoms (including fatigue, pain, nausea, insomnia)</a:t>
            </a:r>
          </a:p>
          <a:p>
            <a:pPr>
              <a:spcBef>
                <a:spcPts val="800"/>
              </a:spcBef>
            </a:pPr>
            <a:r>
              <a:rPr lang="en-US" altLang="en-US" sz="2400" dirty="0"/>
              <a:t>EORTC QLQ-EN24: functional scales (sexual interest, sexual activity, sexual enjoyment); symptoms (including GI, lymphoedema, pain in back and pelvis, hair loss)</a:t>
            </a:r>
          </a:p>
          <a:p>
            <a:pPr>
              <a:spcBef>
                <a:spcPts val="800"/>
              </a:spcBef>
            </a:pPr>
            <a:r>
              <a:rPr lang="en-US" altLang="en-US" sz="2400" dirty="0"/>
              <a:t>Completion rates for QLQ-C30 and QLQ-EN24 similar between treatment arms at each time point (94%-99% at baseline and during treatment, 76%-82% at end of treatment)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917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rgbClr val="455560"/>
                </a:solidFill>
                <a:latin typeface="Calibri" panose="020F0502020204030204" pitchFamily="34" charset="0"/>
              </a:rPr>
              <a:t>Mirza. ASCO 2023. Abstr 5504</a:t>
            </a:r>
            <a:r>
              <a:rPr lang="en-US" altLang="en-US" sz="1200" b="0" dirty="0">
                <a:solidFill>
                  <a:schemeClr val="bg2"/>
                </a:solidFill>
                <a:latin typeface="Calibri" panose="020F0502020204030204" pitchFamily="34" charset="0"/>
              </a:rPr>
              <a:t>.</a:t>
            </a:r>
          </a:p>
        </p:txBody>
      </p:sp>
    </p:spTree>
    <p:extLst>
      <p:ext uri="{BB962C8B-B14F-4D97-AF65-F5344CB8AC3E}">
        <p14:creationId xmlns:p14="http://schemas.microsoft.com/office/powerpoint/2010/main" val="445006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ENGOT-EN6/GOG-3031/RUBY: Global Health Score/QoL, Functional Scales at Start of Monotherapy (Cycle 7)</a:t>
            </a:r>
          </a:p>
        </p:txBody>
      </p:sp>
      <p:graphicFrame>
        <p:nvGraphicFramePr>
          <p:cNvPr id="3" name="Group 155">
            <a:extLst>
              <a:ext uri="{FF2B5EF4-FFF2-40B4-BE49-F238E27FC236}">
                <a16:creationId xmlns:a16="http://schemas.microsoft.com/office/drawing/2014/main" id="{FB640EE6-4A8F-17CE-5ACE-E86DADE18654}"/>
              </a:ext>
            </a:extLst>
          </p:cNvPr>
          <p:cNvGraphicFramePr>
            <a:graphicFrameLocks/>
          </p:cNvGraphicFramePr>
          <p:nvPr>
            <p:extLst>
              <p:ext uri="{D42A27DB-BD31-4B8C-83A1-F6EECF244321}">
                <p14:modId xmlns:p14="http://schemas.microsoft.com/office/powerpoint/2010/main" val="466945646"/>
              </p:ext>
            </p:extLst>
          </p:nvPr>
        </p:nvGraphicFramePr>
        <p:xfrm>
          <a:off x="712150" y="1600200"/>
          <a:ext cx="10771633" cy="3804118"/>
        </p:xfrm>
        <a:graphic>
          <a:graphicData uri="http://schemas.openxmlformats.org/drawingml/2006/table">
            <a:tbl>
              <a:tblPr/>
              <a:tblGrid>
                <a:gridCol w="2767650">
                  <a:extLst>
                    <a:ext uri="{9D8B030D-6E8A-4147-A177-3AD203B41FA5}">
                      <a16:colId xmlns:a16="http://schemas.microsoft.com/office/drawing/2014/main" val="20000"/>
                    </a:ext>
                  </a:extLst>
                </a:gridCol>
                <a:gridCol w="2319867">
                  <a:extLst>
                    <a:ext uri="{9D8B030D-6E8A-4147-A177-3AD203B41FA5}">
                      <a16:colId xmlns:a16="http://schemas.microsoft.com/office/drawing/2014/main" val="363386565"/>
                    </a:ext>
                  </a:extLst>
                </a:gridCol>
                <a:gridCol w="1507066">
                  <a:extLst>
                    <a:ext uri="{9D8B030D-6E8A-4147-A177-3AD203B41FA5}">
                      <a16:colId xmlns:a16="http://schemas.microsoft.com/office/drawing/2014/main" val="1238656420"/>
                    </a:ext>
                  </a:extLst>
                </a:gridCol>
                <a:gridCol w="2350891">
                  <a:extLst>
                    <a:ext uri="{9D8B030D-6E8A-4147-A177-3AD203B41FA5}">
                      <a16:colId xmlns:a16="http://schemas.microsoft.com/office/drawing/2014/main" val="68380735"/>
                    </a:ext>
                  </a:extLst>
                </a:gridCol>
                <a:gridCol w="1826159">
                  <a:extLst>
                    <a:ext uri="{9D8B030D-6E8A-4147-A177-3AD203B41FA5}">
                      <a16:colId xmlns:a16="http://schemas.microsoft.com/office/drawing/2014/main" val="2408994993"/>
                    </a:ext>
                  </a:extLst>
                </a:gridCol>
              </a:tblGrid>
              <a:tr h="36588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Domain</a:t>
                      </a:r>
                      <a:endParaRPr kumimoji="0" lang="en-US" sz="1800" b="1" i="0" u="none" strike="noStrike" cap="none" normalizeH="0" baseline="3000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lang="en-US" sz="1800" b="1" dirty="0">
                          <a:latin typeface="Calibri" panose="020F0502020204030204" pitchFamily="34" charset="0"/>
                          <a:cs typeface="Calibri" panose="020F0502020204030204" pitchFamily="34" charset="0"/>
                        </a:rPr>
                        <a:t>dMMR/MSI-H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algn="ctr"/>
                      <a:r>
                        <a:rPr lang="en-US" sz="1800" b="1" dirty="0">
                          <a:latin typeface="Calibri" panose="020F0502020204030204" pitchFamily="34" charset="0"/>
                          <a:cs typeface="Calibri" panose="020F0502020204030204" pitchFamily="34" charset="0"/>
                        </a:rPr>
                        <a:t>Overall Population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640301">
                <a:tc vMerge="1">
                  <a:txBody>
                    <a:bodyPr/>
                    <a:lstStyle/>
                    <a:p>
                      <a:endParaRPr lang="en-US"/>
                    </a:p>
                  </a:txBody>
                  <a:tcPr/>
                </a:tc>
                <a:tc>
                  <a:txBody>
                    <a:bodyPr/>
                    <a:lstStyle/>
                    <a:p>
                      <a:pPr algn="ctr"/>
                      <a:r>
                        <a:rPr lang="en-US" sz="1800" b="1" dirty="0">
                          <a:latin typeface="Calibri" panose="020F0502020204030204" pitchFamily="34" charset="0"/>
                          <a:cs typeface="Calibri" panose="020F0502020204030204" pitchFamily="34" charset="0"/>
                        </a:rPr>
                        <a:t>Difference in LSM Change From Baseline Between Arms (SE)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i="1" dirty="0">
                          <a:latin typeface="Calibri" panose="020F0502020204030204" pitchFamily="34" charset="0"/>
                          <a:cs typeface="Calibri" panose="020F0502020204030204" pitchFamily="34" charset="0"/>
                        </a:rPr>
                        <a:t>P </a:t>
                      </a:r>
                      <a:r>
                        <a:rPr lang="en-US" sz="1800" b="1" i="0" dirty="0">
                          <a:latin typeface="Calibri" panose="020F0502020204030204" pitchFamily="34" charset="0"/>
                          <a:cs typeface="Calibri" panose="020F0502020204030204" pitchFamily="34" charset="0"/>
                        </a:rPr>
                        <a:t>Value</a:t>
                      </a:r>
                      <a:endParaRPr lang="en-US" sz="1800" b="1" i="1"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Difference in LSM Change From Baseline Between Arms (SE)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i="1" dirty="0">
                          <a:latin typeface="Calibri" panose="020F0502020204030204" pitchFamily="34" charset="0"/>
                          <a:cs typeface="Calibri" panose="020F0502020204030204" pitchFamily="34" charset="0"/>
                        </a:rPr>
                        <a:t>P </a:t>
                      </a:r>
                      <a:r>
                        <a:rPr lang="en-US" sz="1800" b="1" i="0" dirty="0">
                          <a:latin typeface="Calibri" panose="020F0502020204030204" pitchFamily="34" charset="0"/>
                          <a:cs typeface="Calibri" panose="020F0502020204030204" pitchFamily="34" charset="0"/>
                        </a:rPr>
                        <a:t>Value</a:t>
                      </a:r>
                      <a:endParaRPr lang="en-US" sz="1800" b="1" i="1"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42249488"/>
                  </a:ext>
                </a:extLst>
              </a:tr>
              <a:tr h="4199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Global health score/QoL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 (3.72)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 (1.79)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4207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Physical functioning</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 (3.61)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 (1.86)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r h="4207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Role functioning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11.7 (5.23)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(2.50)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9895952"/>
                  </a:ext>
                </a:extLst>
              </a:tr>
              <a:tr h="4207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Emotional functioning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(3.78)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(1.72)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15729376"/>
                  </a:ext>
                </a:extLst>
              </a:tr>
              <a:tr h="4207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Cognitive functioning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(3.78)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(1.82)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0568315"/>
                  </a:ext>
                </a:extLst>
              </a:tr>
              <a:tr h="4207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Social functioning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(4.82)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(2.29)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5832817"/>
                  </a:ext>
                </a:extLst>
              </a:tr>
            </a:tbl>
          </a:graphicData>
        </a:graphic>
      </p:graphicFrame>
      <p:sp>
        <p:nvSpPr>
          <p:cNvPr id="4" name="Text Box 11">
            <a:extLst>
              <a:ext uri="{FF2B5EF4-FFF2-40B4-BE49-F238E27FC236}">
                <a16:creationId xmlns:a16="http://schemas.microsoft.com/office/drawing/2014/main" id="{DB5730DC-32C0-8E75-554D-8D57C998647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rgbClr val="455560"/>
                </a:solidFill>
                <a:latin typeface="Calibri" panose="020F0502020204030204" pitchFamily="34" charset="0"/>
              </a:rPr>
              <a:t>Mirza. ASCO 2023. Abstr 5504</a:t>
            </a:r>
            <a:r>
              <a:rPr lang="en-US" altLang="en-US" sz="1200" b="0" dirty="0">
                <a:solidFill>
                  <a:schemeClr val="bg2"/>
                </a:solidFill>
                <a:latin typeface="Calibri" panose="020F0502020204030204" pitchFamily="34" charset="0"/>
              </a:rPr>
              <a:t>.</a:t>
            </a:r>
          </a:p>
        </p:txBody>
      </p:sp>
      <p:sp>
        <p:nvSpPr>
          <p:cNvPr id="7" name="Rectangle 3">
            <a:extLst>
              <a:ext uri="{FF2B5EF4-FFF2-40B4-BE49-F238E27FC236}">
                <a16:creationId xmlns:a16="http://schemas.microsoft.com/office/drawing/2014/main" id="{26E51E1B-98E1-7DDC-F772-E7AFEB3D56F1}"/>
              </a:ext>
            </a:extLst>
          </p:cNvPr>
          <p:cNvSpPr txBox="1">
            <a:spLocks noChangeArrowheads="1"/>
          </p:cNvSpPr>
          <p:nvPr/>
        </p:nvSpPr>
        <p:spPr>
          <a:xfrm>
            <a:off x="604675" y="5456676"/>
            <a:ext cx="10877529" cy="70705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t>Significant differences seen between treatment arms at start of cycle 7 in dMMR population in global health score/QoL, physical functioning, and role functioning</a:t>
            </a:r>
          </a:p>
        </p:txBody>
      </p:sp>
      <p:sp>
        <p:nvSpPr>
          <p:cNvPr id="5" name="Rectangle 4">
            <a:extLst>
              <a:ext uri="{FF2B5EF4-FFF2-40B4-BE49-F238E27FC236}">
                <a16:creationId xmlns:a16="http://schemas.microsoft.com/office/drawing/2014/main" id="{5551C8AF-BCDA-C94F-417B-0CDBAAE80E55}"/>
              </a:ext>
            </a:extLst>
          </p:cNvPr>
          <p:cNvSpPr/>
          <p:nvPr/>
        </p:nvSpPr>
        <p:spPr bwMode="auto">
          <a:xfrm>
            <a:off x="709762" y="2890803"/>
            <a:ext cx="6630838" cy="1236452"/>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13356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ENGOT-EN6/GOG-3031/RUBY: Global Health Score/QoL, Functional Scales at Start of Year 2 (Cycle 13)</a:t>
            </a:r>
          </a:p>
        </p:txBody>
      </p:sp>
      <p:graphicFrame>
        <p:nvGraphicFramePr>
          <p:cNvPr id="3" name="Group 155">
            <a:extLst>
              <a:ext uri="{FF2B5EF4-FFF2-40B4-BE49-F238E27FC236}">
                <a16:creationId xmlns:a16="http://schemas.microsoft.com/office/drawing/2014/main" id="{FB640EE6-4A8F-17CE-5ACE-E86DADE18654}"/>
              </a:ext>
            </a:extLst>
          </p:cNvPr>
          <p:cNvGraphicFramePr>
            <a:graphicFrameLocks/>
          </p:cNvGraphicFramePr>
          <p:nvPr>
            <p:extLst>
              <p:ext uri="{D42A27DB-BD31-4B8C-83A1-F6EECF244321}">
                <p14:modId xmlns:p14="http://schemas.microsoft.com/office/powerpoint/2010/main" val="2647399079"/>
              </p:ext>
            </p:extLst>
          </p:nvPr>
        </p:nvGraphicFramePr>
        <p:xfrm>
          <a:off x="734567" y="1600200"/>
          <a:ext cx="10771633" cy="3804118"/>
        </p:xfrm>
        <a:graphic>
          <a:graphicData uri="http://schemas.openxmlformats.org/drawingml/2006/table">
            <a:tbl>
              <a:tblPr/>
              <a:tblGrid>
                <a:gridCol w="2767650">
                  <a:extLst>
                    <a:ext uri="{9D8B030D-6E8A-4147-A177-3AD203B41FA5}">
                      <a16:colId xmlns:a16="http://schemas.microsoft.com/office/drawing/2014/main" val="20000"/>
                    </a:ext>
                  </a:extLst>
                </a:gridCol>
                <a:gridCol w="2319867">
                  <a:extLst>
                    <a:ext uri="{9D8B030D-6E8A-4147-A177-3AD203B41FA5}">
                      <a16:colId xmlns:a16="http://schemas.microsoft.com/office/drawing/2014/main" val="363386565"/>
                    </a:ext>
                  </a:extLst>
                </a:gridCol>
                <a:gridCol w="1507066">
                  <a:extLst>
                    <a:ext uri="{9D8B030D-6E8A-4147-A177-3AD203B41FA5}">
                      <a16:colId xmlns:a16="http://schemas.microsoft.com/office/drawing/2014/main" val="1238656420"/>
                    </a:ext>
                  </a:extLst>
                </a:gridCol>
                <a:gridCol w="2350891">
                  <a:extLst>
                    <a:ext uri="{9D8B030D-6E8A-4147-A177-3AD203B41FA5}">
                      <a16:colId xmlns:a16="http://schemas.microsoft.com/office/drawing/2014/main" val="68380735"/>
                    </a:ext>
                  </a:extLst>
                </a:gridCol>
                <a:gridCol w="1826159">
                  <a:extLst>
                    <a:ext uri="{9D8B030D-6E8A-4147-A177-3AD203B41FA5}">
                      <a16:colId xmlns:a16="http://schemas.microsoft.com/office/drawing/2014/main" val="2408994993"/>
                    </a:ext>
                  </a:extLst>
                </a:gridCol>
              </a:tblGrid>
              <a:tr h="36588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Domain</a:t>
                      </a:r>
                      <a:endParaRPr kumimoji="0" lang="en-US" sz="1800" b="1" i="0" u="none" strike="noStrike" cap="none" normalizeH="0" baseline="3000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lang="en-US" sz="1800" b="1" dirty="0">
                          <a:latin typeface="Calibri" panose="020F0502020204030204" pitchFamily="34" charset="0"/>
                          <a:cs typeface="Calibri" panose="020F0502020204030204" pitchFamily="34" charset="0"/>
                        </a:rPr>
                        <a:t>dMMR/MSI-H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algn="ctr"/>
                      <a:r>
                        <a:rPr lang="en-US" sz="1800" b="1" dirty="0">
                          <a:latin typeface="Calibri" panose="020F0502020204030204" pitchFamily="34" charset="0"/>
                          <a:cs typeface="Calibri" panose="020F0502020204030204" pitchFamily="34" charset="0"/>
                        </a:rPr>
                        <a:t>Overall Population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640301">
                <a:tc vMerge="1">
                  <a:txBody>
                    <a:bodyPr/>
                    <a:lstStyle/>
                    <a:p>
                      <a:endParaRPr lang="en-US"/>
                    </a:p>
                  </a:txBody>
                  <a:tcPr/>
                </a:tc>
                <a:tc>
                  <a:txBody>
                    <a:bodyPr/>
                    <a:lstStyle/>
                    <a:p>
                      <a:pPr algn="ctr"/>
                      <a:r>
                        <a:rPr lang="en-US" sz="1800" b="1" dirty="0">
                          <a:latin typeface="Calibri" panose="020F0502020204030204" pitchFamily="34" charset="0"/>
                          <a:cs typeface="Calibri" panose="020F0502020204030204" pitchFamily="34" charset="0"/>
                        </a:rPr>
                        <a:t>Difference in LSM Change From Baseline Between Arms (SE)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i="1" dirty="0">
                          <a:latin typeface="Calibri" panose="020F0502020204030204" pitchFamily="34" charset="0"/>
                          <a:cs typeface="Calibri" panose="020F0502020204030204" pitchFamily="34" charset="0"/>
                        </a:rPr>
                        <a:t>P </a:t>
                      </a:r>
                      <a:r>
                        <a:rPr lang="en-US" sz="1800" b="1" i="0" dirty="0">
                          <a:latin typeface="Calibri" panose="020F0502020204030204" pitchFamily="34" charset="0"/>
                          <a:cs typeface="Calibri" panose="020F0502020204030204" pitchFamily="34" charset="0"/>
                        </a:rPr>
                        <a:t>Value</a:t>
                      </a:r>
                      <a:endParaRPr lang="en-US" sz="1800" b="1" i="1"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Difference in LSM Change From Baseline Between Arms (SE)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i="1" dirty="0">
                          <a:latin typeface="Calibri" panose="020F0502020204030204" pitchFamily="34" charset="0"/>
                          <a:cs typeface="Calibri" panose="020F0502020204030204" pitchFamily="34" charset="0"/>
                        </a:rPr>
                        <a:t>P </a:t>
                      </a:r>
                      <a:r>
                        <a:rPr lang="en-US" sz="1800" b="1" i="0" dirty="0">
                          <a:latin typeface="Calibri" panose="020F0502020204030204" pitchFamily="34" charset="0"/>
                          <a:cs typeface="Calibri" panose="020F0502020204030204" pitchFamily="34" charset="0"/>
                        </a:rPr>
                        <a:t>Value</a:t>
                      </a:r>
                      <a:endParaRPr lang="en-US" sz="1800" b="1" i="1"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42249488"/>
                  </a:ext>
                </a:extLst>
              </a:tr>
              <a:tr h="4199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Global health score/QoL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 (3.97)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(2.26)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4207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Physical functioning</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 (4.85)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 (2.37)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r h="4207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Role functioning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(7.27)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(3.62)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9895952"/>
                  </a:ext>
                </a:extLst>
              </a:tr>
              <a:tr h="4207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Emotional functioning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(4.16)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(2.32)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15729376"/>
                  </a:ext>
                </a:extLst>
              </a:tr>
              <a:tr h="4207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Cognitive functioning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 (4.24)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 (2.11)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0568315"/>
                  </a:ext>
                </a:extLst>
              </a:tr>
              <a:tr h="4207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Social functioning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 (6.41)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 (3.30)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5832817"/>
                  </a:ext>
                </a:extLst>
              </a:tr>
            </a:tbl>
          </a:graphicData>
        </a:graphic>
      </p:graphicFrame>
      <p:sp>
        <p:nvSpPr>
          <p:cNvPr id="4" name="Text Box 11">
            <a:extLst>
              <a:ext uri="{FF2B5EF4-FFF2-40B4-BE49-F238E27FC236}">
                <a16:creationId xmlns:a16="http://schemas.microsoft.com/office/drawing/2014/main" id="{DB5730DC-32C0-8E75-554D-8D57C998647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rgbClr val="455560"/>
                </a:solidFill>
                <a:latin typeface="Calibri" panose="020F0502020204030204" pitchFamily="34" charset="0"/>
              </a:rPr>
              <a:t>Mirza. ASCO 2023. Abstr 5504</a:t>
            </a:r>
            <a:r>
              <a:rPr lang="en-US" altLang="en-US" sz="1200" b="0" dirty="0">
                <a:solidFill>
                  <a:schemeClr val="bg2"/>
                </a:solidFill>
                <a:latin typeface="Calibri" panose="020F0502020204030204" pitchFamily="34" charset="0"/>
              </a:rPr>
              <a:t>.</a:t>
            </a:r>
          </a:p>
        </p:txBody>
      </p:sp>
      <p:sp>
        <p:nvSpPr>
          <p:cNvPr id="7" name="Rectangle 3">
            <a:extLst>
              <a:ext uri="{FF2B5EF4-FFF2-40B4-BE49-F238E27FC236}">
                <a16:creationId xmlns:a16="http://schemas.microsoft.com/office/drawing/2014/main" id="{26E51E1B-98E1-7DDC-F772-E7AFEB3D56F1}"/>
              </a:ext>
            </a:extLst>
          </p:cNvPr>
          <p:cNvSpPr txBox="1">
            <a:spLocks noChangeArrowheads="1"/>
          </p:cNvSpPr>
          <p:nvPr/>
        </p:nvSpPr>
        <p:spPr>
          <a:xfrm>
            <a:off x="604675" y="5441598"/>
            <a:ext cx="10877529" cy="89840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t>No differences between treatment arms seen at start of cycle 13</a:t>
            </a:r>
          </a:p>
        </p:txBody>
      </p:sp>
    </p:spTree>
    <p:extLst>
      <p:ext uri="{BB962C8B-B14F-4D97-AF65-F5344CB8AC3E}">
        <p14:creationId xmlns:p14="http://schemas.microsoft.com/office/powerpoint/2010/main" val="1720500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ENGOT-EN6/GOG-3031/RUBY: PROs on </a:t>
            </a:r>
            <a:br>
              <a:rPr lang="en-US" dirty="0"/>
            </a:br>
            <a:r>
              <a:rPr lang="en-US" dirty="0"/>
              <a:t>Pain, Fatigue, and Back and Pelvis Pain</a:t>
            </a:r>
          </a:p>
        </p:txBody>
      </p:sp>
      <p:graphicFrame>
        <p:nvGraphicFramePr>
          <p:cNvPr id="3" name="Group 155">
            <a:extLst>
              <a:ext uri="{FF2B5EF4-FFF2-40B4-BE49-F238E27FC236}">
                <a16:creationId xmlns:a16="http://schemas.microsoft.com/office/drawing/2014/main" id="{FB640EE6-4A8F-17CE-5ACE-E86DADE18654}"/>
              </a:ext>
            </a:extLst>
          </p:cNvPr>
          <p:cNvGraphicFramePr>
            <a:graphicFrameLocks/>
          </p:cNvGraphicFramePr>
          <p:nvPr>
            <p:extLst>
              <p:ext uri="{D42A27DB-BD31-4B8C-83A1-F6EECF244321}">
                <p14:modId xmlns:p14="http://schemas.microsoft.com/office/powerpoint/2010/main" val="736220063"/>
              </p:ext>
            </p:extLst>
          </p:nvPr>
        </p:nvGraphicFramePr>
        <p:xfrm>
          <a:off x="686750" y="1401324"/>
          <a:ext cx="10771633" cy="4207104"/>
        </p:xfrm>
        <a:graphic>
          <a:graphicData uri="http://schemas.openxmlformats.org/drawingml/2006/table">
            <a:tbl>
              <a:tblPr/>
              <a:tblGrid>
                <a:gridCol w="2767650">
                  <a:extLst>
                    <a:ext uri="{9D8B030D-6E8A-4147-A177-3AD203B41FA5}">
                      <a16:colId xmlns:a16="http://schemas.microsoft.com/office/drawing/2014/main" val="20000"/>
                    </a:ext>
                  </a:extLst>
                </a:gridCol>
                <a:gridCol w="2319867">
                  <a:extLst>
                    <a:ext uri="{9D8B030D-6E8A-4147-A177-3AD203B41FA5}">
                      <a16:colId xmlns:a16="http://schemas.microsoft.com/office/drawing/2014/main" val="363386565"/>
                    </a:ext>
                  </a:extLst>
                </a:gridCol>
                <a:gridCol w="1507066">
                  <a:extLst>
                    <a:ext uri="{9D8B030D-6E8A-4147-A177-3AD203B41FA5}">
                      <a16:colId xmlns:a16="http://schemas.microsoft.com/office/drawing/2014/main" val="1238656420"/>
                    </a:ext>
                  </a:extLst>
                </a:gridCol>
                <a:gridCol w="2350891">
                  <a:extLst>
                    <a:ext uri="{9D8B030D-6E8A-4147-A177-3AD203B41FA5}">
                      <a16:colId xmlns:a16="http://schemas.microsoft.com/office/drawing/2014/main" val="68380735"/>
                    </a:ext>
                  </a:extLst>
                </a:gridCol>
                <a:gridCol w="1826159">
                  <a:extLst>
                    <a:ext uri="{9D8B030D-6E8A-4147-A177-3AD203B41FA5}">
                      <a16:colId xmlns:a16="http://schemas.microsoft.com/office/drawing/2014/main" val="2408994993"/>
                    </a:ext>
                  </a:extLst>
                </a:gridCol>
              </a:tblGrid>
              <a:tr h="24595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Domain</a:t>
                      </a:r>
                      <a:endParaRPr kumimoji="0" lang="en-US" sz="1800" b="1" i="0" u="none" strike="noStrike" cap="none" normalizeH="0" baseline="3000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lang="en-US" sz="1800" b="1" dirty="0">
                          <a:latin typeface="Calibri" panose="020F0502020204030204" pitchFamily="34" charset="0"/>
                          <a:cs typeface="Calibri" panose="020F0502020204030204" pitchFamily="34" charset="0"/>
                        </a:rPr>
                        <a:t>dMMR/MSI-H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algn="ctr"/>
                      <a:r>
                        <a:rPr lang="en-US" sz="1800" b="1" dirty="0">
                          <a:latin typeface="Calibri" panose="020F0502020204030204" pitchFamily="34" charset="0"/>
                          <a:cs typeface="Calibri" panose="020F0502020204030204" pitchFamily="34" charset="0"/>
                        </a:rPr>
                        <a:t>Overall Population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614881">
                <a:tc vMerge="1">
                  <a:txBody>
                    <a:bodyPr/>
                    <a:lstStyle/>
                    <a:p>
                      <a:endParaRPr lang="en-US"/>
                    </a:p>
                  </a:txBody>
                  <a:tcPr/>
                </a:tc>
                <a:tc>
                  <a:txBody>
                    <a:bodyPr/>
                    <a:lstStyle/>
                    <a:p>
                      <a:pPr algn="ctr"/>
                      <a:r>
                        <a:rPr lang="en-US" sz="1800" b="1" dirty="0">
                          <a:latin typeface="Calibri" panose="020F0502020204030204" pitchFamily="34" charset="0"/>
                          <a:cs typeface="Calibri" panose="020F0502020204030204" pitchFamily="34" charset="0"/>
                        </a:rPr>
                        <a:t>Difference in LSM Change From Baseline Between Arms (SE)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i="1" dirty="0">
                          <a:latin typeface="Calibri" panose="020F0502020204030204" pitchFamily="34" charset="0"/>
                          <a:cs typeface="Calibri" panose="020F0502020204030204" pitchFamily="34" charset="0"/>
                        </a:rPr>
                        <a:t>P </a:t>
                      </a:r>
                      <a:r>
                        <a:rPr lang="en-US" sz="1800" b="1" i="0" dirty="0">
                          <a:latin typeface="Calibri" panose="020F0502020204030204" pitchFamily="34" charset="0"/>
                          <a:cs typeface="Calibri" panose="020F0502020204030204" pitchFamily="34" charset="0"/>
                        </a:rPr>
                        <a:t>Value</a:t>
                      </a:r>
                      <a:endParaRPr lang="en-US" sz="1800" b="1" i="1"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Difference in LSM Change From Baseline Between Arms (SE)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i="1" dirty="0">
                          <a:latin typeface="Calibri" panose="020F0502020204030204" pitchFamily="34" charset="0"/>
                          <a:cs typeface="Calibri" panose="020F0502020204030204" pitchFamily="34" charset="0"/>
                        </a:rPr>
                        <a:t>P </a:t>
                      </a:r>
                      <a:r>
                        <a:rPr lang="en-US" sz="1800" b="1" i="0" dirty="0">
                          <a:latin typeface="Calibri" panose="020F0502020204030204" pitchFamily="34" charset="0"/>
                          <a:cs typeface="Calibri" panose="020F0502020204030204" pitchFamily="34" charset="0"/>
                        </a:rPr>
                        <a:t>Value</a:t>
                      </a:r>
                      <a:endParaRPr lang="en-US" sz="1800" b="1" i="1"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42249488"/>
                  </a:ext>
                </a:extLst>
              </a:tr>
              <a:tr h="246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Cycle 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2515283146"/>
                  </a:ext>
                </a:extLst>
              </a:tr>
              <a:tr h="246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Pain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-16.8 (4.78)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(2.29)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246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 (4.41)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(2.11)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r h="246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Back and pelvis pain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-12.1 (5.55)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(2.57)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9895952"/>
                  </a:ext>
                </a:extLst>
              </a:tr>
              <a:tr h="246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Cycle 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3415729376"/>
                  </a:ext>
                </a:extLst>
              </a:tr>
              <a:tr h="246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Pain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 (6.76)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(3.38)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0568315"/>
                  </a:ext>
                </a:extLst>
              </a:tr>
              <a:tr h="246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(5.00)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(3.06)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5832817"/>
                  </a:ext>
                </a:extLst>
              </a:tr>
              <a:tr h="246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Back and pelvis pain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-9.7 (6.11)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 (3.56)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66476316"/>
                  </a:ext>
                </a:extLst>
              </a:tr>
            </a:tbl>
          </a:graphicData>
        </a:graphic>
      </p:graphicFrame>
      <p:sp>
        <p:nvSpPr>
          <p:cNvPr id="4" name="Text Box 11">
            <a:extLst>
              <a:ext uri="{FF2B5EF4-FFF2-40B4-BE49-F238E27FC236}">
                <a16:creationId xmlns:a16="http://schemas.microsoft.com/office/drawing/2014/main" id="{DB5730DC-32C0-8E75-554D-8D57C998647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rgbClr val="455560"/>
                </a:solidFill>
                <a:latin typeface="Calibri" panose="020F0502020204030204" pitchFamily="34" charset="0"/>
              </a:rPr>
              <a:t>Mirza. ASCO 2023. Abstr 5504</a:t>
            </a:r>
            <a:r>
              <a:rPr lang="en-US" altLang="en-US" sz="1200" b="0" dirty="0">
                <a:solidFill>
                  <a:schemeClr val="bg2"/>
                </a:solidFill>
                <a:latin typeface="Calibri" panose="020F0502020204030204" pitchFamily="34" charset="0"/>
              </a:rPr>
              <a:t>.</a:t>
            </a:r>
          </a:p>
        </p:txBody>
      </p:sp>
      <p:sp>
        <p:nvSpPr>
          <p:cNvPr id="6" name="Rectangle 3">
            <a:extLst>
              <a:ext uri="{FF2B5EF4-FFF2-40B4-BE49-F238E27FC236}">
                <a16:creationId xmlns:a16="http://schemas.microsoft.com/office/drawing/2014/main" id="{C32D1126-84DB-10D8-5937-F053A4EF8368}"/>
              </a:ext>
            </a:extLst>
          </p:cNvPr>
          <p:cNvSpPr txBox="1">
            <a:spLocks noChangeArrowheads="1"/>
          </p:cNvSpPr>
          <p:nvPr/>
        </p:nvSpPr>
        <p:spPr>
          <a:xfrm>
            <a:off x="604675" y="5797899"/>
            <a:ext cx="10877529" cy="80609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Significant differences seen between treatment arms at start of cycle 7 in dMMR population for pain and back and pelvis pain</a:t>
            </a:r>
          </a:p>
        </p:txBody>
      </p:sp>
      <p:sp>
        <p:nvSpPr>
          <p:cNvPr id="5" name="TextBox 4">
            <a:extLst>
              <a:ext uri="{FF2B5EF4-FFF2-40B4-BE49-F238E27FC236}">
                <a16:creationId xmlns:a16="http://schemas.microsoft.com/office/drawing/2014/main" id="{7814A228-DB31-9439-C09C-45271D6BB52A}"/>
              </a:ext>
            </a:extLst>
          </p:cNvPr>
          <p:cNvSpPr txBox="1"/>
          <p:nvPr/>
        </p:nvSpPr>
        <p:spPr bwMode="auto">
          <a:xfrm flipH="1">
            <a:off x="686750" y="5608428"/>
            <a:ext cx="62087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*Significant.</a:t>
            </a:r>
            <a:endParaRPr lang="en-US" altLang="en-US" sz="1200" b="0" baseline="300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054107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ENGOT-EN6/GOG-3031/RUBY: </a:t>
            </a:r>
            <a:br>
              <a:rPr lang="en-US" dirty="0"/>
            </a:b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468979"/>
            <a:ext cx="10877529" cy="4650686"/>
          </a:xfrm>
        </p:spPr>
        <p:txBody>
          <a:bodyPr/>
          <a:lstStyle/>
          <a:p>
            <a:r>
              <a:rPr lang="en-US" altLang="en-US" sz="2600" dirty="0"/>
              <a:t>In the phase III RUBY trial, the addition of dostarlimab to carboplatin/ paclitaxel maintained HRQoL while prolonging PFS in dMMR/MSI-H and overall populations with primary advanced or recurrent EC</a:t>
            </a:r>
          </a:p>
          <a:p>
            <a:pPr lvl="1"/>
            <a:r>
              <a:rPr lang="en-US" altLang="en-US" sz="2400" dirty="0"/>
              <a:t>In the dMMR/MSI-H population, patients receiving dostarlimab reported statistically significant improvement in QoL, physical function, role function, fatigue, and back and pelvis pain from baseline through cycle 7 compared with those receiving placebo</a:t>
            </a:r>
          </a:p>
          <a:p>
            <a:pPr lvl="1"/>
            <a:r>
              <a:rPr lang="en-US" altLang="en-US" sz="2400" dirty="0"/>
              <a:t>No QoL differences between treatment arms reported in overall population from baseline through first year of treatment (cycle 13)</a:t>
            </a:r>
          </a:p>
          <a:p>
            <a:r>
              <a:rPr lang="en-US" altLang="en-US" sz="2600" dirty="0"/>
              <a:t>Study investigators suggested that patient-reported outcomes further support use of dostarlimab + carboplatin/paclitaxel in patients with primary advanced or recurrent EC</a:t>
            </a:r>
          </a:p>
        </p:txBody>
      </p:sp>
      <p:sp>
        <p:nvSpPr>
          <p:cNvPr id="2" name="Text Box 11">
            <a:extLst>
              <a:ext uri="{FF2B5EF4-FFF2-40B4-BE49-F238E27FC236}">
                <a16:creationId xmlns:a16="http://schemas.microsoft.com/office/drawing/2014/main" id="{769E77E7-817F-5A9B-3E47-E56FCAA4F03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rgbClr val="455560"/>
                </a:solidFill>
                <a:latin typeface="Calibri" panose="020F0502020204030204" pitchFamily="34" charset="0"/>
              </a:rPr>
              <a:t>Mirza. ASCO 2023. Abstr 5504</a:t>
            </a:r>
            <a:r>
              <a:rPr lang="en-US" altLang="en-US" sz="1200" b="0" dirty="0">
                <a:solidFill>
                  <a:schemeClr val="bg2"/>
                </a:solidFill>
                <a:latin typeface="Calibri" panose="020F0502020204030204" pitchFamily="34" charset="0"/>
              </a:rPr>
              <a:t>.</a:t>
            </a:r>
          </a:p>
        </p:txBody>
      </p:sp>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56M7VY3CDVN5-778432900-2</_dlc_DocId>
    <_dlc_DocIdUrl xmlns="d54cbe69-32bd-412a-b004-9152f949605e">
      <Url>https://intranet.clinicaloptions.com/mews/oncology/ONC_2023_ASCO_CF_(PRP6243)/GYN_5504_Mirza/_layouts/15/DocIdRedir.aspx?ID=56M7VY3CDVN5-778432900-2</Url>
      <Description>56M7VY3CDVN5-778432900-2</Description>
    </_dlc_DocIdUrl>
    <Document_x0020_Category xmlns="676a8936-05aa-44db-9f29-a0e63e46cdc5">Conference Capsule Slides</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61861E863745A4FB2EA08139BD257FA" ma:contentTypeVersion="1" ma:contentTypeDescription="Create a new document." ma:contentTypeScope="" ma:versionID="e71efca6e7938ab17853c57b6d7ae853">
  <xsd:schema xmlns:xsd="http://www.w3.org/2001/XMLSchema" xmlns:xs="http://www.w3.org/2001/XMLSchema" xmlns:p="http://schemas.microsoft.com/office/2006/metadata/properties" xmlns:ns2="d54cbe69-32bd-412a-b004-9152f949605e" xmlns:ns3="676a8936-05aa-44db-9f29-a0e63e46cdc5" targetNamespace="http://schemas.microsoft.com/office/2006/metadata/properties" ma:root="true" ma:fieldsID="aa3ac65a182088a0ec4a2a7de9d1d083" ns2:_="" ns3:_="">
    <xsd:import namespace="d54cbe69-32bd-412a-b004-9152f949605e"/>
    <xsd:import namespace="676a8936-05aa-44db-9f29-a0e63e46cdc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76a8936-05aa-44db-9f29-a0e63e46cdc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http://schemas.microsoft.com/office/2006/documentManagement/types"/>
    <ds:schemaRef ds:uri="http://www.w3.org/XML/1998/namespace"/>
    <ds:schemaRef ds:uri="http://purl.org/dc/dcmitype/"/>
    <ds:schemaRef ds:uri="http://schemas.openxmlformats.org/package/2006/metadata/core-properties"/>
    <ds:schemaRef ds:uri="http://purl.org/dc/terms/"/>
    <ds:schemaRef ds:uri="http://purl.org/dc/elements/1.1/"/>
    <ds:schemaRef ds:uri="http://schemas.microsoft.com/office/infopath/2007/PartnerControls"/>
    <ds:schemaRef ds:uri="http://schemas.microsoft.com/office/2006/metadata/properties"/>
    <ds:schemaRef ds:uri="676a8936-05aa-44db-9f29-a0e63e46cdc5"/>
    <ds:schemaRef ds:uri="d54cbe69-32bd-412a-b004-9152f949605e"/>
  </ds:schemaRefs>
</ds:datastoreItem>
</file>

<file path=customXml/itemProps2.xml><?xml version="1.0" encoding="utf-8"?>
<ds:datastoreItem xmlns:ds="http://schemas.openxmlformats.org/officeDocument/2006/customXml" ds:itemID="{B08B6E44-6F2D-4D14-BA7B-8395F7E9EC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76a8936-05aa-44db-9f29-a0e63e46cd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6447</TotalTime>
  <Words>1812</Words>
  <Application>Microsoft Office PowerPoint</Application>
  <PresentationFormat>Widescreen</PresentationFormat>
  <Paragraphs>203</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ENGOT-EN6-NSGO/GOG-3031/RUBY: PROs With Addition of Dostarlimab to Carboplatin/Paclitaxel for Advanced or Recurrent Endometrial Cancer</vt:lpstr>
      <vt:lpstr>About These Slides</vt:lpstr>
      <vt:lpstr>Dostarlimab + CT in Primary Advanced or Recurrent EC (ENGOT-EN6/GOG-3031/RUBY): Background</vt:lpstr>
      <vt:lpstr>ENGOT-EN6/GOG-3031/RUBY: Study Design</vt:lpstr>
      <vt:lpstr>ENGOT-EN6/GOG-3031/RUBY:  Patient-Reported Outcome Assessments</vt:lpstr>
      <vt:lpstr>ENGOT-EN6/GOG-3031/RUBY: Global Health Score/QoL, Functional Scales at Start of Monotherapy (Cycle 7)</vt:lpstr>
      <vt:lpstr>ENGOT-EN6/GOG-3031/RUBY: Global Health Score/QoL, Functional Scales at Start of Year 2 (Cycle 13)</vt:lpstr>
      <vt:lpstr>ENGOT-EN6/GOG-3031/RUBY: PROs on  Pain, Fatigue, and Back and Pelvis Pain</vt:lpstr>
      <vt:lpstr>ENGOT-EN6/GOG-3031/RUBY: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ENGOT-EN6-NSGO/GOG-3031/RUBY: PROs With Addition of Dostarlimab to Carboplatin/Paclitaxel for Advanced or Recurrent Endometrial Cancer</dc:title>
  <dc:creator>Preferred User</dc:creator>
  <cp:lastModifiedBy>vwenzel@clinicaloptions.com</cp:lastModifiedBy>
  <cp:revision>82</cp:revision>
  <cp:lastPrinted>2016-09-26T20:21:49Z</cp:lastPrinted>
  <dcterms:created xsi:type="dcterms:W3CDTF">2005-05-27T15:08:01Z</dcterms:created>
  <dcterms:modified xsi:type="dcterms:W3CDTF">2023-06-09T21:54:03Z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cb672a36-b9b4-4ab0-99c0-2374c3e73840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0x010100D61861E863745A4FB2EA08139BD257FA</vt:lpwstr>
  </property>
  <property fmtid="{D5CDD505-2E9C-101B-9397-08002B2CF9AE}" pid="9" name="MediaServiceImageTags">
    <vt:lpwstr/>
  </property>
</Properties>
</file>