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Lst>
  <p:notesMasterIdLst>
    <p:notesMasterId r:id="rId16"/>
  </p:notesMasterIdLst>
  <p:sldIdLst>
    <p:sldId id="552" r:id="rId6"/>
    <p:sldId id="308" r:id="rId7"/>
    <p:sldId id="543" r:id="rId8"/>
    <p:sldId id="544" r:id="rId9"/>
    <p:sldId id="554" r:id="rId10"/>
    <p:sldId id="556" r:id="rId11"/>
    <p:sldId id="546" r:id="rId12"/>
    <p:sldId id="555" r:id="rId13"/>
    <p:sldId id="548" r:id="rId14"/>
    <p:sldId id="553"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pos="3840" userDrawn="1">
          <p15:clr>
            <a:srgbClr val="A4A3A4"/>
          </p15:clr>
        </p15:guide>
        <p15:guide id="2" pos="7224" userDrawn="1">
          <p15:clr>
            <a:srgbClr val="A4A3A4"/>
          </p15:clr>
        </p15:guide>
        <p15:guide id="3" pos="7392" userDrawn="1">
          <p15:clr>
            <a:srgbClr val="A4A3A4"/>
          </p15:clr>
        </p15:guide>
        <p15:guide id="4" pos="456" userDrawn="1">
          <p15:clr>
            <a:srgbClr val="A4A3A4"/>
          </p15:clr>
        </p15:guide>
        <p15:guide id="5" pos="312" userDrawn="1">
          <p15:clr>
            <a:srgbClr val="A4A3A4"/>
          </p15:clr>
        </p15:guide>
        <p15:guide id="6" orient="horz" pos="144" userDrawn="1">
          <p15:clr>
            <a:srgbClr val="A4A3A4"/>
          </p15:clr>
        </p15:guide>
        <p15:guide id="7" orient="horz" pos="216" userDrawn="1">
          <p15:clr>
            <a:srgbClr val="A4A3A4"/>
          </p15:clr>
        </p15:guide>
        <p15:guide id="8" orient="horz" pos="1008" userDrawn="1">
          <p15:clr>
            <a:srgbClr val="A4A3A4"/>
          </p15:clr>
        </p15:guide>
        <p15:guide id="9" orient="horz" pos="3912" userDrawn="1">
          <p15:clr>
            <a:srgbClr val="A4A3A4"/>
          </p15:clr>
        </p15:guide>
        <p15:guide id="10" orient="horz" pos="4032" userDrawn="1">
          <p15:clr>
            <a:srgbClr val="A4A3A4"/>
          </p15:clr>
        </p15:guide>
        <p15:guide id="11" orient="horz" pos="4128"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Kiran D. Mir-Hudgeons" initials="KDM" lastIdx="4" clrIdx="6">
    <p:extLst>
      <p:ext uri="{19B8F6BF-5375-455C-9EA6-DF929625EA0E}">
        <p15:presenceInfo xmlns:p15="http://schemas.microsoft.com/office/powerpoint/2012/main" userId="S::kmirhudgeons@clinicaloptions.com::988cb7e1-0640-4c3c-b602-3f8e18ce9544" providerId="AD"/>
      </p:ext>
    </p:extLst>
  </p:cmAuthor>
  <p:cmAuthor id="1" name="Megan Capel" initials="MC" lastIdx="15" clrIdx="0"/>
  <p:cmAuthor id="8" name="Kara Nyberg" initials="KN" lastIdx="1" clrIdx="7">
    <p:extLst>
      <p:ext uri="{19B8F6BF-5375-455C-9EA6-DF929625EA0E}">
        <p15:presenceInfo xmlns:p15="http://schemas.microsoft.com/office/powerpoint/2012/main" userId="Kara Nyberg" providerId="None"/>
      </p:ext>
    </p:extLst>
  </p:cmAuthor>
  <p:cmAuthor id="2" name=" " initials="MAC" lastIdx="11" clrIdx="1"/>
  <p:cmAuthor id="9" name="CLINICALOPTIONS\mbecker" initials="C" lastIdx="1" clrIdx="8">
    <p:extLst>
      <p:ext uri="{19B8F6BF-5375-455C-9EA6-DF929625EA0E}">
        <p15:presenceInfo xmlns:p15="http://schemas.microsoft.com/office/powerpoint/2012/main" userId="CLINICALOPTIONS\mbecker" providerId="None"/>
      </p:ext>
    </p:extLst>
  </p:cmAuthor>
  <p:cmAuthor id="3" name="Andrew Bowser" initials="AB" lastIdx="1" clrIdx="2"/>
  <p:cmAuthor id="10" name="CLINICALOPTIONS\tquill" initials="C" lastIdx="2" clrIdx="9">
    <p:extLst>
      <p:ext uri="{19B8F6BF-5375-455C-9EA6-DF929625EA0E}">
        <p15:presenceInfo xmlns:p15="http://schemas.microsoft.com/office/powerpoint/2012/main" userId="CLINICALOPTIONS\tquill" providerId="None"/>
      </p:ext>
    </p:extLst>
  </p:cmAuthor>
  <p:cmAuthor id="4" name="Melanie Couton" initials="MAC" lastIdx="1" clrIdx="3"/>
  <p:cmAuthor id="5" name="LT Fowler" initials="LF" lastIdx="5" clrIdx="4">
    <p:extLst>
      <p:ext uri="{19B8F6BF-5375-455C-9EA6-DF929625EA0E}">
        <p15:presenceInfo xmlns:p15="http://schemas.microsoft.com/office/powerpoint/2012/main" userId="S::lfowler@practicingclinicians.com::bdc4c4d6-9ded-467c-b80c-330a0ea8ffe4" providerId="AD"/>
      </p:ext>
    </p:extLst>
  </p:cmAuthor>
  <p:cmAuthor id="6" name="Taryn Gross" initials="TG" lastIdx="1" clrIdx="5"/>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58C7578-172E-4B47-ADF5-86911F854FAC}" v="38" dt="2022-06-10T17:09:00.599"/>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8892" autoAdjust="0"/>
    <p:restoredTop sz="80398" autoAdjust="0"/>
  </p:normalViewPr>
  <p:slideViewPr>
    <p:cSldViewPr snapToGrid="0">
      <p:cViewPr varScale="1">
        <p:scale>
          <a:sx n="103" d="100"/>
          <a:sy n="103" d="100"/>
        </p:scale>
        <p:origin x="114" y="96"/>
      </p:cViewPr>
      <p:guideLst>
        <p:guide pos="3840"/>
        <p:guide pos="7224"/>
        <p:guide pos="7392"/>
        <p:guide pos="456"/>
        <p:guide pos="312"/>
        <p:guide orient="horz" pos="144"/>
        <p:guide orient="horz" pos="216"/>
        <p:guide orient="horz" pos="1008"/>
        <p:guide orient="horz" pos="3912"/>
        <p:guide orient="horz" pos="4032"/>
        <p:guide orient="horz" pos="4128"/>
      </p:guideLst>
    </p:cSldViewPr>
  </p:slideViewPr>
  <p:notesTextViewPr>
    <p:cViewPr>
      <p:scale>
        <a:sx n="3" d="2"/>
        <a:sy n="3" d="2"/>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5" Type="http://schemas.openxmlformats.org/officeDocument/2006/relationships/slideMaster" Target="slideMasters/slideMaster1.xml"/><Relationship Id="rId15" Type="http://schemas.openxmlformats.org/officeDocument/2006/relationships/slide" Target="slides/slide10.xml"/><Relationship Id="rId10" Type="http://schemas.openxmlformats.org/officeDocument/2006/relationships/slide" Target="slides/slide5.xml"/><Relationship Id="rId19"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7609E5D-B407-457F-99FC-06777D5088C0}" type="datetimeFigureOut">
              <a:rPr lang="en-US" smtClean="0"/>
              <a:t>6/10/2022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60ABAA2-6C4E-466F-9BAE-1C454D0B2418}" type="slidenum">
              <a:rPr lang="en-US" smtClean="0"/>
              <a:t>‹#›</a:t>
            </a:fld>
            <a:endParaRPr lang="en-US" dirty="0"/>
          </a:p>
        </p:txBody>
      </p:sp>
    </p:spTree>
    <p:extLst>
      <p:ext uri="{BB962C8B-B14F-4D97-AF65-F5344CB8AC3E}">
        <p14:creationId xmlns:p14="http://schemas.microsoft.com/office/powerpoint/2010/main" val="20106801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D60ABAA2-6C4E-466F-9BAE-1C454D0B2418}" type="slidenum">
              <a:rPr lang="en-US" smtClean="0"/>
              <a:t>1</a:t>
            </a:fld>
            <a:endParaRPr lang="en-US" dirty="0"/>
          </a:p>
        </p:txBody>
      </p:sp>
    </p:spTree>
    <p:extLst>
      <p:ext uri="{BB962C8B-B14F-4D97-AF65-F5344CB8AC3E}">
        <p14:creationId xmlns:p14="http://schemas.microsoft.com/office/powerpoint/2010/main" val="7051191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455C8260-42BC-4921-8D33-58809AC7BE3C}"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2</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DMFS, distant metastasis-free survival; RFS, recurrence-free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3</a:t>
            </a:fld>
            <a:endParaRPr lang="en-US" dirty="0"/>
          </a:p>
        </p:txBody>
      </p:sp>
    </p:spTree>
    <p:extLst>
      <p:ext uri="{BB962C8B-B14F-4D97-AF65-F5344CB8AC3E}">
        <p14:creationId xmlns:p14="http://schemas.microsoft.com/office/powerpoint/2010/main" val="21488316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i="1" dirty="0"/>
              <a:t>DMFS, distant metastasis-free survival; ECOG, Eastern Cooperative Oncology Group; LN, lymph node; RFS, recurrence-free survival; OS, overall survival; PS, performance status.</a:t>
            </a:r>
          </a:p>
        </p:txBody>
      </p:sp>
      <p:sp>
        <p:nvSpPr>
          <p:cNvPr id="4" name="Slide Number Placeholder 3"/>
          <p:cNvSpPr>
            <a:spLocks noGrp="1"/>
          </p:cNvSpPr>
          <p:nvPr>
            <p:ph type="sldNum" sz="quarter" idx="5"/>
          </p:nvPr>
        </p:nvSpPr>
        <p:spPr/>
        <p:txBody>
          <a:bodyPr/>
          <a:lstStyle/>
          <a:p>
            <a:fld id="{D60ABAA2-6C4E-466F-9BAE-1C454D0B2418}" type="slidenum">
              <a:rPr lang="en-US" smtClean="0"/>
              <a:t>4</a:t>
            </a:fld>
            <a:endParaRPr lang="en-US" dirty="0"/>
          </a:p>
        </p:txBody>
      </p:sp>
    </p:spTree>
    <p:extLst>
      <p:ext uri="{BB962C8B-B14F-4D97-AF65-F5344CB8AC3E}">
        <p14:creationId xmlns:p14="http://schemas.microsoft.com/office/powerpoint/2010/main" val="159905308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ECOG, Eastern Cooperative Oncology Group; PS, performance status.</a:t>
            </a:r>
          </a:p>
        </p:txBody>
      </p:sp>
      <p:sp>
        <p:nvSpPr>
          <p:cNvPr id="4" name="Slide Number Placeholder 3"/>
          <p:cNvSpPr>
            <a:spLocks noGrp="1"/>
          </p:cNvSpPr>
          <p:nvPr>
            <p:ph type="sldNum" sz="quarter" idx="5"/>
          </p:nvPr>
        </p:nvSpPr>
        <p:spPr/>
        <p:txBody>
          <a:bodyPr/>
          <a:lstStyle/>
          <a:p>
            <a:fld id="{D60ABAA2-6C4E-466F-9BAE-1C454D0B2418}" type="slidenum">
              <a:rPr lang="en-US" smtClean="0"/>
              <a:t>5</a:t>
            </a:fld>
            <a:endParaRPr lang="en-US" dirty="0"/>
          </a:p>
        </p:txBody>
      </p:sp>
    </p:spTree>
    <p:extLst>
      <p:ext uri="{BB962C8B-B14F-4D97-AF65-F5344CB8AC3E}">
        <p14:creationId xmlns:p14="http://schemas.microsoft.com/office/powerpoint/2010/main" val="369029897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DMFS, distant metastasis-free survival; pembro, pembrolizumab.</a:t>
            </a:r>
          </a:p>
        </p:txBody>
      </p:sp>
      <p:sp>
        <p:nvSpPr>
          <p:cNvPr id="4" name="Slide Number Placeholder 3"/>
          <p:cNvSpPr>
            <a:spLocks noGrp="1"/>
          </p:cNvSpPr>
          <p:nvPr>
            <p:ph type="sldNum" sz="quarter" idx="5"/>
          </p:nvPr>
        </p:nvSpPr>
        <p:spPr/>
        <p:txBody>
          <a:bodyPr/>
          <a:lstStyle/>
          <a:p>
            <a:fld id="{D60ABAA2-6C4E-466F-9BAE-1C454D0B2418}" type="slidenum">
              <a:rPr lang="en-US" smtClean="0"/>
              <a:t>6</a:t>
            </a:fld>
            <a:endParaRPr lang="en-US" dirty="0"/>
          </a:p>
        </p:txBody>
      </p:sp>
    </p:spTree>
    <p:extLst>
      <p:ext uri="{BB962C8B-B14F-4D97-AF65-F5344CB8AC3E}">
        <p14:creationId xmlns:p14="http://schemas.microsoft.com/office/powerpoint/2010/main" val="17904253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IA3, third interim analysis; NR, not reached; pembro, pembrolizumab; RFS, recurrence-free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7</a:t>
            </a:fld>
            <a:endParaRPr lang="en-US" dirty="0"/>
          </a:p>
        </p:txBody>
      </p:sp>
    </p:spTree>
    <p:extLst>
      <p:ext uri="{BB962C8B-B14F-4D97-AF65-F5344CB8AC3E}">
        <p14:creationId xmlns:p14="http://schemas.microsoft.com/office/powerpoint/2010/main" val="77556181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TRAE, treatment-related adverse event.</a:t>
            </a:r>
          </a:p>
        </p:txBody>
      </p:sp>
      <p:sp>
        <p:nvSpPr>
          <p:cNvPr id="4" name="Slide Number Placeholder 3"/>
          <p:cNvSpPr>
            <a:spLocks noGrp="1"/>
          </p:cNvSpPr>
          <p:nvPr>
            <p:ph type="sldNum" sz="quarter" idx="5"/>
          </p:nvPr>
        </p:nvSpPr>
        <p:spPr/>
        <p:txBody>
          <a:bodyPr/>
          <a:lstStyle/>
          <a:p>
            <a:fld id="{D60ABAA2-6C4E-466F-9BAE-1C454D0B2418}" type="slidenum">
              <a:rPr lang="en-US" smtClean="0"/>
              <a:t>8</a:t>
            </a:fld>
            <a:endParaRPr lang="en-US" dirty="0"/>
          </a:p>
        </p:txBody>
      </p:sp>
    </p:spTree>
    <p:extLst>
      <p:ext uri="{BB962C8B-B14F-4D97-AF65-F5344CB8AC3E}">
        <p14:creationId xmlns:p14="http://schemas.microsoft.com/office/powerpoint/2010/main" val="397968377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DMFS, distant metastasis-free survival; PFS, progression-free survival.</a:t>
            </a:r>
          </a:p>
        </p:txBody>
      </p:sp>
      <p:sp>
        <p:nvSpPr>
          <p:cNvPr id="4" name="Slide Number Placeholder 3"/>
          <p:cNvSpPr>
            <a:spLocks noGrp="1"/>
          </p:cNvSpPr>
          <p:nvPr>
            <p:ph type="sldNum" sz="quarter" idx="5"/>
          </p:nvPr>
        </p:nvSpPr>
        <p:spPr/>
        <p:txBody>
          <a:bodyPr/>
          <a:lstStyle/>
          <a:p>
            <a:fld id="{D60ABAA2-6C4E-466F-9BAE-1C454D0B2418}" type="slidenum">
              <a:rPr lang="en-US" smtClean="0"/>
              <a:t>9</a:t>
            </a:fld>
            <a:endParaRPr lang="en-US" dirty="0"/>
          </a:p>
        </p:txBody>
      </p:sp>
    </p:spTree>
    <p:extLst>
      <p:ext uri="{BB962C8B-B14F-4D97-AF65-F5344CB8AC3E}">
        <p14:creationId xmlns:p14="http://schemas.microsoft.com/office/powerpoint/2010/main" val="395523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marL="0" marR="0" lvl="0" indent="0" algn="r" defTabSz="914400" rtl="0" eaLnBrk="1" fontAlgn="base" latinLnBrk="0" hangingPunct="1">
              <a:lnSpc>
                <a:spcPct val="100000"/>
              </a:lnSpc>
              <a:spcBef>
                <a:spcPct val="0"/>
              </a:spcBef>
              <a:spcAft>
                <a:spcPct val="0"/>
              </a:spcAft>
              <a:buClrTx/>
              <a:buSzTx/>
              <a:buFontTx/>
              <a:buNone/>
              <a:tabLst/>
              <a:defRPr/>
            </a:pPr>
            <a:fld id="{52293E11-97E1-4AFF-B992-260501D5E438}"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base" latinLnBrk="0" hangingPunct="1">
                <a:lnSpc>
                  <a:spcPct val="100000"/>
                </a:lnSpc>
                <a:spcBef>
                  <a:spcPct val="0"/>
                </a:spcBef>
                <a:spcAft>
                  <a:spcPct val="0"/>
                </a:spcAft>
                <a:buClrTx/>
                <a:buSzTx/>
                <a:buFontTx/>
                <a:buNone/>
                <a:tabLst/>
                <a:defRPr/>
              </a:pPr>
              <a:t>10</a:t>
            </a:fld>
            <a:endParaRPr kumimoji="0" lang="en-US" altLang="en-US"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extLst>
      <p:ext uri="{BB962C8B-B14F-4D97-AF65-F5344CB8AC3E}">
        <p14:creationId xmlns:p14="http://schemas.microsoft.com/office/powerpoint/2010/main" val="21136697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dirty="0"/>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pic>
        <p:nvPicPr>
          <p:cNvPr id="21" name="Picture 20" descr="Icon&#10;&#10;Description automatically generated">
            <a:extLst>
              <a:ext uri="{FF2B5EF4-FFF2-40B4-BE49-F238E27FC236}">
                <a16:creationId xmlns:a16="http://schemas.microsoft.com/office/drawing/2014/main" id="{C84825E9-B87F-902C-0A9B-54BF88485AB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43030" y="5754237"/>
            <a:ext cx="2307156" cy="798963"/>
          </a:xfrm>
          <a:prstGeom prst="rect">
            <a:avLst/>
          </a:prstGeom>
        </p:spPr>
      </p:pic>
    </p:spTree>
    <p:extLst>
      <p:ext uri="{BB962C8B-B14F-4D97-AF65-F5344CB8AC3E}">
        <p14:creationId xmlns:p14="http://schemas.microsoft.com/office/powerpoint/2010/main" val="71632860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67478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endParaRPr lang="en-US" dirty="0"/>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4" name="Group 3">
            <a:extLst>
              <a:ext uri="{FF2B5EF4-FFF2-40B4-BE49-F238E27FC236}">
                <a16:creationId xmlns:a16="http://schemas.microsoft.com/office/drawing/2014/main" id="{9790703F-E851-1D5A-99B7-43DBD5482698}"/>
              </a:ext>
            </a:extLst>
          </p:cNvPr>
          <p:cNvGrpSpPr/>
          <p:nvPr userDrawn="1"/>
        </p:nvGrpSpPr>
        <p:grpSpPr>
          <a:xfrm>
            <a:off x="9392911" y="6212702"/>
            <a:ext cx="2488502" cy="450134"/>
            <a:chOff x="9392911" y="6212702"/>
            <a:chExt cx="2488502" cy="450134"/>
          </a:xfrm>
        </p:grpSpPr>
        <p:pic>
          <p:nvPicPr>
            <p:cNvPr id="5" name="Picture 4" descr="Icon&#10;&#10;Description automatically generated">
              <a:extLst>
                <a:ext uri="{FF2B5EF4-FFF2-40B4-BE49-F238E27FC236}">
                  <a16:creationId xmlns:a16="http://schemas.microsoft.com/office/drawing/2014/main" id="{C714CC1E-7921-3200-C137-F7ADAA9532C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6" name="Rectangle 8">
              <a:extLst>
                <a:ext uri="{FF2B5EF4-FFF2-40B4-BE49-F238E27FC236}">
                  <a16:creationId xmlns:a16="http://schemas.microsoft.com/office/drawing/2014/main" id="{79882158-D8CB-A63B-35E5-FF6D03999CD4}"/>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0958110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pic>
        <p:nvPicPr>
          <p:cNvPr id="6" name="Picture 5" descr="Icon&#10;&#10;Description automatically generated">
            <a:extLst>
              <a:ext uri="{FF2B5EF4-FFF2-40B4-BE49-F238E27FC236}">
                <a16:creationId xmlns:a16="http://schemas.microsoft.com/office/drawing/2014/main" id="{A10CE991-EF19-4C89-B2F1-8D342C72985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5994736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41870916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endParaRPr lang="en-US" dirty="0"/>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4B831F98-D110-9641-0056-3FFA4445A19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2C5D1AC3-8115-5D46-33CE-6C6B5212928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F667ED7-9C0E-2D48-F6BB-0BF8DBEF1D59}"/>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37939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070600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endParaRPr lang="en-US" dirty="0"/>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5" name="Group 4">
            <a:extLst>
              <a:ext uri="{FF2B5EF4-FFF2-40B4-BE49-F238E27FC236}">
                <a16:creationId xmlns:a16="http://schemas.microsoft.com/office/drawing/2014/main" id="{A188367A-EE46-1DDA-2AFE-9C628EB72449}"/>
              </a:ext>
            </a:extLst>
          </p:cNvPr>
          <p:cNvGrpSpPr/>
          <p:nvPr userDrawn="1"/>
        </p:nvGrpSpPr>
        <p:grpSpPr>
          <a:xfrm>
            <a:off x="9392911" y="6212702"/>
            <a:ext cx="2488502" cy="450134"/>
            <a:chOff x="9392911" y="6212702"/>
            <a:chExt cx="2488502" cy="450134"/>
          </a:xfrm>
        </p:grpSpPr>
        <p:pic>
          <p:nvPicPr>
            <p:cNvPr id="6" name="Picture 5" descr="Icon&#10;&#10;Description automatically generated">
              <a:extLst>
                <a:ext uri="{FF2B5EF4-FFF2-40B4-BE49-F238E27FC236}">
                  <a16:creationId xmlns:a16="http://schemas.microsoft.com/office/drawing/2014/main" id="{35BBB51B-0D41-5485-99A1-BEEAE260796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7" name="Rectangle 8">
              <a:extLst>
                <a:ext uri="{FF2B5EF4-FFF2-40B4-BE49-F238E27FC236}">
                  <a16:creationId xmlns:a16="http://schemas.microsoft.com/office/drawing/2014/main" id="{F3F85628-F902-1363-8D50-72542C0A0300}"/>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5959753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spTree>
    <p:extLst>
      <p:ext uri="{BB962C8B-B14F-4D97-AF65-F5344CB8AC3E}">
        <p14:creationId xmlns:p14="http://schemas.microsoft.com/office/powerpoint/2010/main" val="24000805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endParaRPr lang="en-US" dirty="0"/>
          </a:p>
        </p:txBody>
      </p:sp>
      <p:grpSp>
        <p:nvGrpSpPr>
          <p:cNvPr id="3" name="Group 2">
            <a:extLst>
              <a:ext uri="{FF2B5EF4-FFF2-40B4-BE49-F238E27FC236}">
                <a16:creationId xmlns:a16="http://schemas.microsoft.com/office/drawing/2014/main" id="{88B87460-1489-A7E6-C388-913BBD640CAB}"/>
              </a:ext>
            </a:extLst>
          </p:cNvPr>
          <p:cNvGrpSpPr/>
          <p:nvPr userDrawn="1"/>
        </p:nvGrpSpPr>
        <p:grpSpPr>
          <a:xfrm>
            <a:off x="9392911" y="6212702"/>
            <a:ext cx="2488502" cy="450134"/>
            <a:chOff x="9392911" y="6212702"/>
            <a:chExt cx="2488502" cy="450134"/>
          </a:xfrm>
        </p:grpSpPr>
        <p:pic>
          <p:nvPicPr>
            <p:cNvPr id="4" name="Picture 3" descr="Icon&#10;&#10;Description automatically generated">
              <a:extLst>
                <a:ext uri="{FF2B5EF4-FFF2-40B4-BE49-F238E27FC236}">
                  <a16:creationId xmlns:a16="http://schemas.microsoft.com/office/drawing/2014/main" id="{73676601-6D49-45FB-EFC9-9A6CC1B205ED}"/>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5" name="Rectangle 8">
              <a:extLst>
                <a:ext uri="{FF2B5EF4-FFF2-40B4-BE49-F238E27FC236}">
                  <a16:creationId xmlns:a16="http://schemas.microsoft.com/office/drawing/2014/main" id="{0DEFDF9E-3F9A-D373-496E-25B367379078}"/>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46441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1061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E363C55A-914A-0A48-C77B-4197A1E975AA}"/>
              </a:ext>
            </a:extLst>
          </p:cNvPr>
          <p:cNvGrpSpPr/>
          <p:nvPr userDrawn="1"/>
        </p:nvGrpSpPr>
        <p:grpSpPr>
          <a:xfrm>
            <a:off x="9392911" y="6212702"/>
            <a:ext cx="2488502" cy="450134"/>
            <a:chOff x="9392911" y="6212702"/>
            <a:chExt cx="2488502" cy="450134"/>
          </a:xfrm>
        </p:grpSpPr>
        <p:pic>
          <p:nvPicPr>
            <p:cNvPr id="3" name="Picture 2" descr="Icon&#10;&#10;Description automatically generated">
              <a:extLst>
                <a:ext uri="{FF2B5EF4-FFF2-40B4-BE49-F238E27FC236}">
                  <a16:creationId xmlns:a16="http://schemas.microsoft.com/office/drawing/2014/main" id="{06CCC797-5A17-A9B2-5D2C-FD83170EF39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1188699" y="6212702"/>
              <a:ext cx="566928" cy="196326"/>
            </a:xfrm>
            <a:prstGeom prst="rect">
              <a:avLst/>
            </a:prstGeom>
          </p:spPr>
        </p:pic>
        <p:sp>
          <p:nvSpPr>
            <p:cNvPr id="4" name="Rectangle 8">
              <a:extLst>
                <a:ext uri="{FF2B5EF4-FFF2-40B4-BE49-F238E27FC236}">
                  <a16:creationId xmlns:a16="http://schemas.microsoft.com/office/drawing/2014/main" id="{518B5643-1F48-822D-8A06-E9F357ED9FFC}"/>
                </a:ext>
              </a:extLst>
            </p:cNvPr>
            <p:cNvSpPr>
              <a:spLocks noChangeArrowheads="1"/>
            </p:cNvSpPr>
            <p:nvPr/>
          </p:nvSpPr>
          <p:spPr bwMode="auto">
            <a:xfrm>
              <a:off x="9392911" y="6355059"/>
              <a:ext cx="2488502"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400" b="0" dirty="0">
                  <a:solidFill>
                    <a:srgbClr val="455560"/>
                  </a:solidFill>
                  <a:latin typeface="Calibri" panose="020F0502020204030204" pitchFamily="34" charset="0"/>
                </a:rPr>
                <a:t>Slide credit: </a:t>
              </a:r>
              <a:r>
                <a:rPr lang="en-US" altLang="en-US" sz="1400" b="0" dirty="0">
                  <a:solidFill>
                    <a:schemeClr val="bg2"/>
                  </a:solidFill>
                  <a:latin typeface="Calibri" panose="020F0502020204030204" pitchFamily="34" charset="0"/>
                  <a:hlinkClick r:id="rId3"/>
                </a:rPr>
                <a:t>clinicaloptions.com</a:t>
              </a:r>
              <a:endParaRPr lang="en-US" altLang="en-US" sz="14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2009574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pic>
        <p:nvPicPr>
          <p:cNvPr id="9" name="Picture 8" descr="Icon&#10;&#10;Description automatically generated">
            <a:extLst>
              <a:ext uri="{FF2B5EF4-FFF2-40B4-BE49-F238E27FC236}">
                <a16:creationId xmlns:a16="http://schemas.microsoft.com/office/drawing/2014/main" id="{3DD1DBC1-47DC-4810-B88C-6E04405379E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034666" y="5556666"/>
            <a:ext cx="3154680" cy="1092459"/>
          </a:xfrm>
          <a:prstGeom prst="rect">
            <a:avLst/>
          </a:prstGeom>
        </p:spPr>
      </p:pic>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endParaRPr lang="en-US" dirty="0"/>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dirty="0"/>
              <a:t>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dirty="0"/>
              <a:t>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634258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endParaRPr lang="en-US" altLang="en-US" dirty="0"/>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091055796"/>
      </p:ext>
    </p:extLst>
  </p:cSld>
  <p:clrMap bg1="dk2" tx1="lt1" bg2="dk1"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hyperlink" Target="http://www.clinicaloptions.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oncology"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p:txBody>
          <a:bodyPr>
            <a:normAutofit/>
          </a:bodyPr>
          <a:lstStyle/>
          <a:p>
            <a:r>
              <a:rPr lang="en-US" altLang="en-US" sz="4000" dirty="0"/>
              <a:t>KEYNOTE-716: Update of the Phase III </a:t>
            </a:r>
            <a:br>
              <a:rPr lang="en-US" altLang="en-US" sz="4000" dirty="0"/>
            </a:br>
            <a:r>
              <a:rPr lang="en-US" altLang="en-US" sz="4000" dirty="0"/>
              <a:t>Trial of Adjuvant Pembrolizumab vs </a:t>
            </a:r>
            <a:br>
              <a:rPr lang="en-US" altLang="en-US" sz="4000" dirty="0"/>
            </a:br>
            <a:r>
              <a:rPr lang="en-US" altLang="en-US" sz="4000" dirty="0"/>
              <a:t>Placebo in Stage IIB/IIC Melanoma</a:t>
            </a:r>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4" y="6231756"/>
            <a:ext cx="4879975"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buNone/>
            </a:pPr>
            <a:r>
              <a:rPr lang="en-US" sz="1200" b="0" dirty="0">
                <a:solidFill>
                  <a:schemeClr val="bg1"/>
                </a:solidFill>
                <a:latin typeface="Calibri" panose="020F0502020204030204" pitchFamily="34" charset="0"/>
              </a:rPr>
              <a:t>Supported by educational grants from Bristol Myers Squibb and </a:t>
            </a:r>
            <a:br>
              <a:rPr lang="en-US" sz="1200" b="0" dirty="0">
                <a:solidFill>
                  <a:schemeClr val="bg1"/>
                </a:solidFill>
                <a:latin typeface="Calibri" panose="020F0502020204030204" pitchFamily="34" charset="0"/>
              </a:rPr>
            </a:br>
            <a:r>
              <a:rPr lang="en-US" sz="1200" b="0" dirty="0">
                <a:solidFill>
                  <a:schemeClr val="bg1"/>
                </a:solidFill>
                <a:latin typeface="Calibri" panose="020F0502020204030204" pitchFamily="34" charset="0"/>
              </a:rPr>
              <a:t>Merck Sharp &amp; Dohme Corp.</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50" y="3221038"/>
            <a:ext cx="6216650" cy="815975"/>
          </a:xfrm>
          <a:prstGeom prst="rect">
            <a:avLst/>
          </a:prstGeom>
          <a:noFill/>
          <a:ln>
            <a:noFill/>
          </a:ln>
        </p:spPr>
        <p:txBody>
          <a:bodyPr/>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panose="020F0502020204030204" pitchFamily="34" charset="0"/>
                <a:ea typeface="+mj-ea"/>
                <a:cs typeface="+mj-cs"/>
              </a:rPr>
              <a:t>CCO Independent Conference Highlights*</a:t>
            </a:r>
            <a:br>
              <a:rPr lang="en-US" sz="2200" b="1" kern="0" dirty="0">
                <a:solidFill>
                  <a:schemeClr val="bg2"/>
                </a:solidFill>
                <a:latin typeface="Calibri" panose="020F0502020204030204" pitchFamily="34" charset="0"/>
                <a:ea typeface="+mj-ea"/>
                <a:cs typeface="+mj-cs"/>
              </a:rPr>
            </a:br>
            <a:r>
              <a:rPr lang="en-US" sz="1600" kern="0" dirty="0">
                <a:solidFill>
                  <a:schemeClr val="bg2"/>
                </a:solidFill>
                <a:latin typeface="Calibri" panose="020F0502020204030204" pitchFamily="34" charset="0"/>
                <a:ea typeface="+mj-ea"/>
                <a:cs typeface="+mj-cs"/>
              </a:rPr>
              <a:t>of the </a:t>
            </a:r>
            <a:r>
              <a:rPr lang="en-US" sz="1600" i="1" kern="0" dirty="0">
                <a:solidFill>
                  <a:schemeClr val="bg2"/>
                </a:solidFill>
                <a:latin typeface="Calibri" panose="020F0502020204030204" pitchFamily="34" charset="0"/>
                <a:ea typeface="+mj-ea"/>
                <a:cs typeface="+mj-cs"/>
              </a:rPr>
              <a:t>2022 ASCO Annual Meeting, June 3-7, 2022, Chicago, Illinois</a:t>
            </a:r>
            <a:endParaRPr lang="en-US" altLang="en-US" sz="1600" kern="0" dirty="0">
              <a:solidFill>
                <a:schemeClr val="bg2"/>
              </a:solidFill>
              <a:latin typeface="Calibri" panose="020F0502020204030204" pitchFamily="34" charset="0"/>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81463"/>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7" name="Group 6">
            <a:extLst>
              <a:ext uri="{FF2B5EF4-FFF2-40B4-BE49-F238E27FC236}">
                <a16:creationId xmlns:a16="http://schemas.microsoft.com/office/drawing/2014/main" id="{13E224FD-C927-4EDF-9BB4-96EBF76A22D9}"/>
              </a:ext>
            </a:extLst>
          </p:cNvPr>
          <p:cNvGrpSpPr/>
          <p:nvPr/>
        </p:nvGrpSpPr>
        <p:grpSpPr>
          <a:xfrm>
            <a:off x="4156075" y="3332497"/>
            <a:ext cx="3479671" cy="613720"/>
            <a:chOff x="4156075" y="3332497"/>
            <a:chExt cx="3479671" cy="613720"/>
          </a:xfrm>
        </p:grpSpPr>
        <p:pic>
          <p:nvPicPr>
            <p:cNvPr id="8" name="Picture 7" descr="Icon&#10;&#10;Description automatically generated">
              <a:extLst>
                <a:ext uri="{FF2B5EF4-FFF2-40B4-BE49-F238E27FC236}">
                  <a16:creationId xmlns:a16="http://schemas.microsoft.com/office/drawing/2014/main" id="{9E34FEE4-F9F9-4459-A7E6-C1A99CD2988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14132" y="3332497"/>
              <a:ext cx="795528" cy="275490"/>
            </a:xfrm>
            <a:prstGeom prst="rect">
              <a:avLst/>
            </a:prstGeom>
          </p:spPr>
        </p:pic>
        <p:sp>
          <p:nvSpPr>
            <p:cNvPr id="11" name="Rectangle 7">
              <a:extLst>
                <a:ext uri="{FF2B5EF4-FFF2-40B4-BE49-F238E27FC236}">
                  <a16:creationId xmlns:a16="http://schemas.microsoft.com/office/drawing/2014/main" id="{C088BEA5-FC90-4DD6-A5B2-8FECE2031CAB}"/>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1" fontAlgn="base" latinLnBrk="0" hangingPunct="1">
                <a:lnSpc>
                  <a:spcPct val="100000"/>
                </a:lnSpc>
                <a:spcBef>
                  <a:spcPct val="0"/>
                </a:spcBef>
                <a:spcAft>
                  <a:spcPct val="0"/>
                </a:spcAft>
                <a:buClrTx/>
                <a:buSzTx/>
                <a:buFontTx/>
                <a:buNone/>
                <a:tabLst/>
                <a:defRPr/>
              </a:pP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rPr>
                <a:t>Slide credit: </a:t>
              </a:r>
              <a:r>
                <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hlinkClick r:id="rId5"/>
                </a:rPr>
                <a:t>clinicaloptions.com</a:t>
              </a:r>
              <a:endParaRPr kumimoji="0" lang="en-US" altLang="en-US" sz="2000" b="0" i="0" u="none" strike="noStrike" kern="1200" cap="none" spc="0" normalizeH="0" baseline="0" noProof="0" dirty="0">
                <a:ln>
                  <a:noFill/>
                </a:ln>
                <a:solidFill>
                  <a:srgbClr val="455560"/>
                </a:solidFill>
                <a:effectLst/>
                <a:uLnTx/>
                <a:uFillTx/>
                <a:latin typeface="Calibri" panose="020F0502020204030204" pitchFamily="34" charset="0"/>
                <a:ea typeface="+mn-ea"/>
                <a:cs typeface="Arial" panose="020B0604020202020204" pitchFamily="34" charset="0"/>
              </a:endParaRP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KEYNOTE-716: Background</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dirty="0"/>
              <a:t>Patients with stage IIB/IIC melanoma face high risk of relapse </a:t>
            </a:r>
            <a:br>
              <a:rPr lang="en-US" altLang="en-US" dirty="0"/>
            </a:br>
            <a:r>
              <a:rPr lang="en-US" altLang="en-US" dirty="0"/>
              <a:t>after 24 mo</a:t>
            </a:r>
            <a:r>
              <a:rPr lang="en-US" altLang="en-US" baseline="30000" dirty="0"/>
              <a:t>1,2</a:t>
            </a:r>
          </a:p>
          <a:p>
            <a:r>
              <a:rPr lang="en-US" altLang="en-US" dirty="0"/>
              <a:t>KEYNOTE-716: placebo-controlled phase III trial investigating </a:t>
            </a:r>
            <a:br>
              <a:rPr lang="en-US" altLang="en-US" dirty="0"/>
            </a:br>
            <a:r>
              <a:rPr lang="en-US" altLang="en-US" dirty="0"/>
              <a:t>efficacy and safety of adjuvant pembrolizumab in patients with </a:t>
            </a:r>
            <a:br>
              <a:rPr lang="en-US" altLang="en-US" dirty="0"/>
            </a:br>
            <a:r>
              <a:rPr lang="en-US" altLang="en-US" dirty="0"/>
              <a:t>stage IIB/IIC melanoma</a:t>
            </a:r>
            <a:r>
              <a:rPr lang="en-US" altLang="en-US" baseline="30000" dirty="0"/>
              <a:t>3</a:t>
            </a:r>
          </a:p>
          <a:p>
            <a:pPr lvl="1"/>
            <a:r>
              <a:rPr lang="en-US" altLang="en-US" dirty="0"/>
              <a:t>Previously reported data showed that pembrolizumab significantly improved RFS vs placebo at the first (HR: 0.65; 95% CI: 0.46-0.92) and second (HR: 0.61; 95% CI: 0.45-0.82) interim analyses</a:t>
            </a:r>
          </a:p>
          <a:p>
            <a:r>
              <a:rPr lang="en-US" altLang="en-US" dirty="0"/>
              <a:t>Current study reports updated data from KEYNOTE-716, including DMFS and RFS based on a third interim analysis</a:t>
            </a:r>
            <a:r>
              <a:rPr lang="en-US" altLang="en-US" baseline="30000" dirty="0"/>
              <a:t>4</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204249"/>
            <a:ext cx="7853362" cy="461665"/>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eaLnBrk="1" hangingPunct="1">
              <a:defRPr/>
            </a:pPr>
            <a:r>
              <a:rPr lang="en-US" altLang="en-US" sz="1200" b="0" spc="-10" dirty="0">
                <a:solidFill>
                  <a:schemeClr val="bg2"/>
                </a:solidFill>
                <a:latin typeface="Calibri" panose="020F0502020204030204" pitchFamily="34" charset="0"/>
              </a:rPr>
              <a:t>1. Egger. Surgery. 2016;159:1412. 2. Jang. Dermatol Ther (Heidelb). 2020;10:985. </a:t>
            </a:r>
            <a:br>
              <a:rPr lang="en-US" altLang="en-US" sz="1200" b="0" spc="-10" dirty="0">
                <a:solidFill>
                  <a:schemeClr val="bg2"/>
                </a:solidFill>
                <a:latin typeface="Calibri" panose="020F0502020204030204" pitchFamily="34" charset="0"/>
              </a:rPr>
            </a:br>
            <a:r>
              <a:rPr lang="en-US" altLang="en-US" sz="1200" b="0" spc="-10" dirty="0">
                <a:solidFill>
                  <a:schemeClr val="bg2"/>
                </a:solidFill>
                <a:latin typeface="Calibri" panose="020F0502020204030204" pitchFamily="34" charset="0"/>
              </a:rPr>
              <a:t>3. Luke. Lancet. 2022;399:1718. 4. Long. ASCO 2022. Abstr LBA9500.</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25856504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KEYNOTE-716: Study Design</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Long. ASCO 2022. Abstr LBA9500.</a:t>
            </a:r>
            <a:endParaRPr lang="en-US" altLang="en-US" sz="1200" b="0" dirty="0">
              <a:solidFill>
                <a:schemeClr val="bg2"/>
              </a:solidFill>
              <a:latin typeface="Calibri" panose="020F0502020204030204" pitchFamily="34" charset="0"/>
            </a:endParaRPr>
          </a:p>
        </p:txBody>
      </p:sp>
      <p:sp>
        <p:nvSpPr>
          <p:cNvPr id="5" name="Content Placeholder 4">
            <a:extLst>
              <a:ext uri="{FF2B5EF4-FFF2-40B4-BE49-F238E27FC236}">
                <a16:creationId xmlns:a16="http://schemas.microsoft.com/office/drawing/2014/main" id="{D1F49E7F-18D9-C145-B873-6A567368717A}"/>
              </a:ext>
            </a:extLst>
          </p:cNvPr>
          <p:cNvSpPr txBox="1">
            <a:spLocks/>
          </p:cNvSpPr>
          <p:nvPr/>
        </p:nvSpPr>
        <p:spPr bwMode="auto">
          <a:xfrm>
            <a:off x="604838" y="1512888"/>
            <a:ext cx="10877550" cy="4493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200" kern="0" dirty="0"/>
              <a:t>Multicenter, randomized, double-blind, placebo-controlled phase III trial</a:t>
            </a:r>
            <a:endParaRPr lang="en-US" sz="2200" kern="0" dirty="0"/>
          </a:p>
        </p:txBody>
      </p:sp>
      <p:sp>
        <p:nvSpPr>
          <p:cNvPr id="6" name="Rectangle 3">
            <a:extLst>
              <a:ext uri="{FF2B5EF4-FFF2-40B4-BE49-F238E27FC236}">
                <a16:creationId xmlns:a16="http://schemas.microsoft.com/office/drawing/2014/main" id="{45AFB2D1-E83F-0A44-8583-34262308AF35}"/>
              </a:ext>
            </a:extLst>
          </p:cNvPr>
          <p:cNvSpPr txBox="1">
            <a:spLocks noChangeArrowheads="1"/>
          </p:cNvSpPr>
          <p:nvPr/>
        </p:nvSpPr>
        <p:spPr bwMode="auto">
          <a:xfrm>
            <a:off x="604674" y="5092536"/>
            <a:ext cx="10877529" cy="759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r>
              <a:rPr lang="en-US" altLang="en-US" sz="2200" b="1" kern="0" dirty="0"/>
              <a:t>Primary endpoint: </a:t>
            </a:r>
            <a:r>
              <a:rPr lang="en-US" altLang="en-US" sz="2200" kern="0" dirty="0"/>
              <a:t>investigator-assessed RFS</a:t>
            </a:r>
          </a:p>
          <a:p>
            <a:pPr>
              <a:spcBef>
                <a:spcPts val="600"/>
              </a:spcBef>
            </a:pPr>
            <a:r>
              <a:rPr lang="en-US" altLang="en-US" sz="2200" b="1" kern="0" dirty="0"/>
              <a:t>Key secondary endpoints: </a:t>
            </a:r>
            <a:r>
              <a:rPr lang="en-US" altLang="en-US" sz="2200" b="0" kern="0" dirty="0"/>
              <a:t>DMFS, OS, safety</a:t>
            </a:r>
          </a:p>
          <a:p>
            <a:pPr>
              <a:spcBef>
                <a:spcPts val="600"/>
              </a:spcBef>
            </a:pPr>
            <a:r>
              <a:rPr lang="en-US" altLang="en-US" sz="2200" b="1" kern="0" dirty="0"/>
              <a:t>Median follow-up: </a:t>
            </a:r>
            <a:r>
              <a:rPr lang="en-US" altLang="en-US" sz="2200" kern="0" dirty="0"/>
              <a:t>27.4 mo (range: 14.0-39.4)</a:t>
            </a:r>
            <a:endParaRPr lang="en-US" altLang="en-US" sz="2200" b="0" kern="0" dirty="0"/>
          </a:p>
        </p:txBody>
      </p:sp>
      <p:sp>
        <p:nvSpPr>
          <p:cNvPr id="7" name="Text Box 45">
            <a:extLst>
              <a:ext uri="{FF2B5EF4-FFF2-40B4-BE49-F238E27FC236}">
                <a16:creationId xmlns:a16="http://schemas.microsoft.com/office/drawing/2014/main" id="{A14908CD-8542-9641-8EFC-65771FA40DE8}"/>
              </a:ext>
            </a:extLst>
          </p:cNvPr>
          <p:cNvSpPr txBox="1">
            <a:spLocks noChangeArrowheads="1"/>
          </p:cNvSpPr>
          <p:nvPr/>
        </p:nvSpPr>
        <p:spPr bwMode="auto">
          <a:xfrm>
            <a:off x="604674" y="2658272"/>
            <a:ext cx="2568575" cy="23083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Patients aged ≥12 yr </a:t>
            </a:r>
            <a:br>
              <a:rPr kumimoji="0" lang="en-GB" alt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with newly diagnosed, resected, high-risk </a:t>
            </a:r>
            <a:br>
              <a:rPr kumimoji="0" lang="en-GB" alt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stage II melanoma; negative sentinel </a:t>
            </a:r>
            <a:br>
              <a:rPr kumimoji="0" lang="en-GB" alt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br>
            <a:r>
              <a:rPr kumimoji="0" lang="en-GB" alt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LN biopsy; ECOG PS 0 or 1</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GB" alt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rPr>
              <a:t>(N = 976)</a:t>
            </a:r>
            <a:endParaRPr kumimoji="0" lang="en-US" altLang="en-US" sz="1800"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0" name="Rectangle 49">
            <a:extLst>
              <a:ext uri="{FF2B5EF4-FFF2-40B4-BE49-F238E27FC236}">
                <a16:creationId xmlns:a16="http://schemas.microsoft.com/office/drawing/2014/main" id="{0737AD12-523C-A744-BAC8-C48AF2347987}"/>
              </a:ext>
            </a:extLst>
          </p:cNvPr>
          <p:cNvSpPr>
            <a:spLocks noChangeArrowheads="1"/>
          </p:cNvSpPr>
          <p:nvPr/>
        </p:nvSpPr>
        <p:spPr bwMode="auto">
          <a:xfrm>
            <a:off x="4024313" y="2658271"/>
            <a:ext cx="3114511" cy="1151247"/>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Pembrolizumab</a:t>
            </a:r>
          </a:p>
          <a:p>
            <a:pPr algn="ctr" eaLnBrk="0" fontAlgn="base" hangingPunct="0">
              <a:lnSpc>
                <a:spcPct val="100000"/>
              </a:lnSpc>
              <a:spcBef>
                <a:spcPct val="0"/>
              </a:spcBef>
              <a:spcAft>
                <a:spcPct val="0"/>
              </a:spcAft>
              <a:buClrTx/>
              <a:buNone/>
              <a:defRPr/>
            </a:pPr>
            <a:r>
              <a:rPr lang="en-US" altLang="en-US" sz="1800" dirty="0">
                <a:solidFill>
                  <a:srgbClr val="FFFFFF"/>
                </a:solidFill>
                <a:latin typeface="Calibri" panose="020F0502020204030204" pitchFamily="34" charset="0"/>
                <a:cs typeface="Arial" panose="020B0604020202020204" pitchFamily="34" charset="0"/>
              </a:rPr>
              <a:t>200 mg (or 2 mg/kg pediatric) </a:t>
            </a:r>
            <a:br>
              <a:rPr lang="en-US" altLang="en-US" sz="1800" dirty="0">
                <a:solidFill>
                  <a:srgbClr val="FFFFFF"/>
                </a:solidFill>
                <a:latin typeface="Calibri" panose="020F0502020204030204" pitchFamily="34" charset="0"/>
                <a:cs typeface="Arial" panose="020B0604020202020204" pitchFamily="34" charset="0"/>
              </a:rPr>
            </a:br>
            <a:r>
              <a:rPr lang="en-US" altLang="en-US" sz="1800" dirty="0">
                <a:solidFill>
                  <a:srgbClr val="FFFFFF"/>
                </a:solidFill>
                <a:latin typeface="Calibri" panose="020F0502020204030204" pitchFamily="34" charset="0"/>
                <a:cs typeface="Arial" panose="020B0604020202020204" pitchFamily="34" charset="0"/>
              </a:rPr>
              <a:t>IV Q3W for 17 cycles</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dirty="0">
                <a:solidFill>
                  <a:srgbClr val="FFFFFF"/>
                </a:solidFill>
                <a:latin typeface="Calibri" panose="020F0502020204030204" pitchFamily="34" charset="0"/>
                <a:cs typeface="Arial" panose="020B0604020202020204" pitchFamily="34" charset="0"/>
              </a:rPr>
              <a:t>(n = 487)</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1" name="Rectangle 50">
            <a:extLst>
              <a:ext uri="{FF2B5EF4-FFF2-40B4-BE49-F238E27FC236}">
                <a16:creationId xmlns:a16="http://schemas.microsoft.com/office/drawing/2014/main" id="{D32252CD-8CC2-3541-BBC5-D48C39B24F5A}"/>
              </a:ext>
            </a:extLst>
          </p:cNvPr>
          <p:cNvSpPr>
            <a:spLocks noChangeArrowheads="1"/>
          </p:cNvSpPr>
          <p:nvPr/>
        </p:nvSpPr>
        <p:spPr bwMode="auto">
          <a:xfrm>
            <a:off x="4024312" y="3924535"/>
            <a:ext cx="3114511" cy="1127665"/>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Placebo</a:t>
            </a:r>
          </a:p>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IV Q3W for 17 cycles</a:t>
            </a:r>
          </a:p>
          <a:p>
            <a:pPr marL="0" marR="0" lvl="0" indent="0" algn="ctr" defTabSz="914400" rtl="0" eaLnBrk="0" fontAlgn="base" latinLnBrk="0" hangingPunct="0">
              <a:lnSpc>
                <a:spcPct val="100000"/>
              </a:lnSpc>
              <a:spcBef>
                <a:spcPct val="0"/>
              </a:spcBef>
              <a:spcAft>
                <a:spcPct val="0"/>
              </a:spcAft>
              <a:buClrTx/>
              <a:buSzTx/>
              <a:buFontTx/>
              <a:buNone/>
              <a:tabLst/>
              <a:defRPr/>
            </a:pPr>
            <a:r>
              <a:rPr lang="en-US" altLang="en-US" sz="1800" dirty="0">
                <a:solidFill>
                  <a:srgbClr val="FFFFFF"/>
                </a:solidFill>
                <a:latin typeface="Calibri" panose="020F0502020204030204" pitchFamily="34" charset="0"/>
                <a:cs typeface="Arial" panose="020B0604020202020204" pitchFamily="34" charset="0"/>
              </a:rPr>
              <a:t>(n = 489)</a:t>
            </a:r>
            <a:endParaRPr kumimoji="0" lang="en-US" altLang="en-US" sz="1800" b="0"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endParaRPr>
          </a:p>
        </p:txBody>
      </p:sp>
      <p:sp>
        <p:nvSpPr>
          <p:cNvPr id="13" name="Line 52">
            <a:extLst>
              <a:ext uri="{FF2B5EF4-FFF2-40B4-BE49-F238E27FC236}">
                <a16:creationId xmlns:a16="http://schemas.microsoft.com/office/drawing/2014/main" id="{3BCE1A61-3115-024D-81E6-E49BDFBC9A10}"/>
              </a:ext>
            </a:extLst>
          </p:cNvPr>
          <p:cNvSpPr>
            <a:spLocks noChangeShapeType="1"/>
          </p:cNvSpPr>
          <p:nvPr/>
        </p:nvSpPr>
        <p:spPr bwMode="auto">
          <a:xfrm>
            <a:off x="7138823" y="3842176"/>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4" name="Line 53">
            <a:extLst>
              <a:ext uri="{FF2B5EF4-FFF2-40B4-BE49-F238E27FC236}">
                <a16:creationId xmlns:a16="http://schemas.microsoft.com/office/drawing/2014/main" id="{2F93E1C2-384A-A149-90C6-F56ED0FBE7BE}"/>
              </a:ext>
            </a:extLst>
          </p:cNvPr>
          <p:cNvSpPr>
            <a:spLocks noChangeShapeType="1"/>
          </p:cNvSpPr>
          <p:nvPr/>
        </p:nvSpPr>
        <p:spPr bwMode="auto">
          <a:xfrm>
            <a:off x="3287713" y="3759001"/>
            <a:ext cx="622300" cy="350837"/>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5" name="Line 54">
            <a:extLst>
              <a:ext uri="{FF2B5EF4-FFF2-40B4-BE49-F238E27FC236}">
                <a16:creationId xmlns:a16="http://schemas.microsoft.com/office/drawing/2014/main" id="{8C56CF58-6215-734F-92EF-BB9A83CEC72C}"/>
              </a:ext>
            </a:extLst>
          </p:cNvPr>
          <p:cNvSpPr>
            <a:spLocks noChangeShapeType="1"/>
          </p:cNvSpPr>
          <p:nvPr/>
        </p:nvSpPr>
        <p:spPr bwMode="auto">
          <a:xfrm flipV="1">
            <a:off x="3287713" y="3158925"/>
            <a:ext cx="622300" cy="347662"/>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2" name="Rectangle 1">
            <a:extLst>
              <a:ext uri="{FF2B5EF4-FFF2-40B4-BE49-F238E27FC236}">
                <a16:creationId xmlns:a16="http://schemas.microsoft.com/office/drawing/2014/main" id="{2EF42DC7-43B1-D246-A7BE-AC9F696193A6}"/>
              </a:ext>
            </a:extLst>
          </p:cNvPr>
          <p:cNvSpPr/>
          <p:nvPr/>
        </p:nvSpPr>
        <p:spPr bwMode="auto">
          <a:xfrm>
            <a:off x="7618248" y="2658271"/>
            <a:ext cx="479425" cy="2393929"/>
          </a:xfrm>
          <a:prstGeom prst="rect">
            <a:avLst/>
          </a:prstGeom>
          <a:solidFill>
            <a:schemeClr val="bg2"/>
          </a:solidFill>
          <a:ln w="0">
            <a:solidFill>
              <a:schemeClr val="bg1"/>
            </a:solidFill>
            <a:miter lim="800000"/>
            <a:headEnd/>
            <a:tailEnd/>
          </a:ln>
        </p:spPr>
        <p:txBody>
          <a:bodyPr vert="vert270" rtlCol="0" anchor="b"/>
          <a:lstStyle/>
          <a:p>
            <a:pPr algn="ctr" eaLnBrk="1" hangingPunct="1">
              <a:spcBef>
                <a:spcPct val="35000"/>
              </a:spcBef>
              <a:spcAft>
                <a:spcPct val="25000"/>
              </a:spcAft>
              <a:buClr>
                <a:schemeClr val="folHlink"/>
              </a:buClr>
              <a:buNone/>
            </a:pPr>
            <a:r>
              <a:rPr lang="en-US" sz="1800" b="0" dirty="0">
                <a:solidFill>
                  <a:schemeClr val="tx1"/>
                </a:solidFill>
                <a:latin typeface="Calibri" panose="020F0502020204030204" pitchFamily="34" charset="0"/>
              </a:rPr>
              <a:t>Recurrence</a:t>
            </a:r>
          </a:p>
        </p:txBody>
      </p:sp>
      <p:sp>
        <p:nvSpPr>
          <p:cNvPr id="17" name="Rectangle 49">
            <a:extLst>
              <a:ext uri="{FF2B5EF4-FFF2-40B4-BE49-F238E27FC236}">
                <a16:creationId xmlns:a16="http://schemas.microsoft.com/office/drawing/2014/main" id="{F8A6F6D3-FE4F-814A-9115-BF1252B6DCDB}"/>
              </a:ext>
            </a:extLst>
          </p:cNvPr>
          <p:cNvSpPr>
            <a:spLocks noChangeArrowheads="1"/>
          </p:cNvSpPr>
          <p:nvPr/>
        </p:nvSpPr>
        <p:spPr bwMode="auto">
          <a:xfrm>
            <a:off x="8577097" y="2936933"/>
            <a:ext cx="3010229" cy="1810485"/>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r>
              <a:rPr kumimoji="0" lang="en-US" altLang="en-US" sz="1800" b="1" i="0" u="none" strike="noStrike" kern="1200" cap="none" spc="0" normalizeH="0" baseline="0" noProof="0" dirty="0">
                <a:ln>
                  <a:noFill/>
                </a:ln>
                <a:solidFill>
                  <a:srgbClr val="FFFFFF"/>
                </a:solidFill>
                <a:effectLst/>
                <a:uLnTx/>
                <a:uFillTx/>
                <a:latin typeface="Calibri" panose="020F0502020204030204" pitchFamily="34" charset="0"/>
                <a:ea typeface="+mn-ea"/>
                <a:cs typeface="Arial" panose="020B0604020202020204" pitchFamily="34" charset="0"/>
              </a:rPr>
              <a:t>Pembrolizumab</a:t>
            </a:r>
          </a:p>
          <a:p>
            <a:pPr algn="ctr" eaLnBrk="0" fontAlgn="base" hangingPunct="0">
              <a:lnSpc>
                <a:spcPct val="100000"/>
              </a:lnSpc>
              <a:spcBef>
                <a:spcPct val="0"/>
              </a:spcBef>
              <a:spcAft>
                <a:spcPct val="0"/>
              </a:spcAft>
              <a:buClrTx/>
              <a:buNone/>
              <a:defRPr/>
            </a:pPr>
            <a:r>
              <a:rPr lang="en-US" altLang="en-US" sz="1800" dirty="0">
                <a:solidFill>
                  <a:srgbClr val="FFFFFF"/>
                </a:solidFill>
                <a:latin typeface="Calibri" panose="020F0502020204030204" pitchFamily="34" charset="0"/>
                <a:cs typeface="Arial" panose="020B0604020202020204" pitchFamily="34" charset="0"/>
              </a:rPr>
              <a:t>200 mg (or 2 mg/kg pediatric) </a:t>
            </a:r>
            <a:br>
              <a:rPr lang="en-US" altLang="en-US" sz="1800" dirty="0">
                <a:solidFill>
                  <a:srgbClr val="FFFFFF"/>
                </a:solidFill>
                <a:latin typeface="Calibri" panose="020F0502020204030204" pitchFamily="34" charset="0"/>
                <a:cs typeface="Arial" panose="020B0604020202020204" pitchFamily="34" charset="0"/>
              </a:rPr>
            </a:br>
            <a:r>
              <a:rPr lang="en-US" altLang="en-US" sz="1800" dirty="0">
                <a:solidFill>
                  <a:srgbClr val="FFFFFF"/>
                </a:solidFill>
                <a:latin typeface="Calibri" panose="020F0502020204030204" pitchFamily="34" charset="0"/>
                <a:cs typeface="Arial" panose="020B0604020202020204" pitchFamily="34" charset="0"/>
              </a:rPr>
              <a:t>IV Q3W until progression </a:t>
            </a:r>
            <a:br>
              <a:rPr lang="en-US" altLang="en-US" sz="1800" dirty="0">
                <a:solidFill>
                  <a:srgbClr val="FFFFFF"/>
                </a:solidFill>
                <a:latin typeface="Calibri" panose="020F0502020204030204" pitchFamily="34" charset="0"/>
                <a:cs typeface="Arial" panose="020B0604020202020204" pitchFamily="34" charset="0"/>
              </a:rPr>
            </a:br>
            <a:r>
              <a:rPr lang="en-US" altLang="en-US" sz="1800" dirty="0">
                <a:solidFill>
                  <a:srgbClr val="FFFFFF"/>
                </a:solidFill>
                <a:latin typeface="Calibri" panose="020F0502020204030204" pitchFamily="34" charset="0"/>
                <a:cs typeface="Arial" panose="020B0604020202020204" pitchFamily="34" charset="0"/>
              </a:rPr>
              <a:t>or recurrence, up to 2 yr</a:t>
            </a:r>
          </a:p>
        </p:txBody>
      </p:sp>
      <p:sp>
        <p:nvSpPr>
          <p:cNvPr id="18" name="Line 52">
            <a:extLst>
              <a:ext uri="{FF2B5EF4-FFF2-40B4-BE49-F238E27FC236}">
                <a16:creationId xmlns:a16="http://schemas.microsoft.com/office/drawing/2014/main" id="{22EB93DA-B615-D843-B8F3-36EAEF55B9DC}"/>
              </a:ext>
            </a:extLst>
          </p:cNvPr>
          <p:cNvSpPr>
            <a:spLocks noChangeShapeType="1"/>
          </p:cNvSpPr>
          <p:nvPr/>
        </p:nvSpPr>
        <p:spPr bwMode="auto">
          <a:xfrm>
            <a:off x="8097673" y="3832976"/>
            <a:ext cx="479425" cy="0"/>
          </a:xfrm>
          <a:prstGeom prst="line">
            <a:avLst/>
          </a:prstGeom>
          <a:noFill/>
          <a:ln w="28575">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US" sz="1800" b="1" i="0" u="none" strike="noStrike" kern="1200" cap="none" spc="0" normalizeH="0" baseline="0" noProof="0" dirty="0">
              <a:ln>
                <a:noFill/>
              </a:ln>
              <a:solidFill>
                <a:srgbClr val="000000"/>
              </a:solidFill>
              <a:effectLst/>
              <a:uLnTx/>
              <a:uFillTx/>
              <a:latin typeface="Calibri" panose="020F0502020204030204" pitchFamily="34" charset="0"/>
              <a:ea typeface="+mn-ea"/>
              <a:cs typeface="Arial" panose="020B0604020202020204" pitchFamily="34" charset="0"/>
            </a:endParaRPr>
          </a:p>
        </p:txBody>
      </p:sp>
      <p:sp>
        <p:nvSpPr>
          <p:cNvPr id="19" name="TextBox 18">
            <a:extLst>
              <a:ext uri="{FF2B5EF4-FFF2-40B4-BE49-F238E27FC236}">
                <a16:creationId xmlns:a16="http://schemas.microsoft.com/office/drawing/2014/main" id="{E289D178-8A83-474A-8871-72BB8EBC7B02}"/>
              </a:ext>
            </a:extLst>
          </p:cNvPr>
          <p:cNvSpPr txBox="1"/>
          <p:nvPr/>
        </p:nvSpPr>
        <p:spPr bwMode="auto">
          <a:xfrm>
            <a:off x="2357657" y="1892877"/>
            <a:ext cx="2192267"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400" b="0" i="1" dirty="0">
                <a:solidFill>
                  <a:schemeClr val="bg1"/>
                </a:solidFill>
                <a:latin typeface="Calibri" panose="020F0502020204030204" pitchFamily="34" charset="0"/>
              </a:rPr>
              <a:t>Stratification by T category </a:t>
            </a:r>
            <a:br>
              <a:rPr lang="en-US" sz="1400" b="0" i="1"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(3b vs 4a vs 4b),</a:t>
            </a:r>
            <a:br>
              <a:rPr lang="en-US" sz="1400" b="0" i="1" dirty="0">
                <a:solidFill>
                  <a:schemeClr val="bg1"/>
                </a:solidFill>
                <a:latin typeface="Calibri" panose="020F0502020204030204" pitchFamily="34" charset="0"/>
              </a:rPr>
            </a:br>
            <a:r>
              <a:rPr lang="en-US" sz="1400" b="0" i="1" dirty="0">
                <a:solidFill>
                  <a:schemeClr val="bg1"/>
                </a:solidFill>
                <a:latin typeface="Calibri" panose="020F0502020204030204" pitchFamily="34" charset="0"/>
              </a:rPr>
              <a:t>p</a:t>
            </a:r>
            <a:r>
              <a:rPr lang="en-US" sz="1400" i="1" dirty="0">
                <a:solidFill>
                  <a:schemeClr val="bg1"/>
                </a:solidFill>
                <a:latin typeface="Calibri" panose="020F0502020204030204" pitchFamily="34" charset="0"/>
              </a:rPr>
              <a:t>ediatric status</a:t>
            </a:r>
            <a:endParaRPr lang="en-US" sz="1400" b="0" i="1" dirty="0">
              <a:solidFill>
                <a:schemeClr val="bg1"/>
              </a:solidFill>
              <a:latin typeface="Calibri" panose="020F0502020204030204" pitchFamily="34" charset="0"/>
            </a:endParaRPr>
          </a:p>
        </p:txBody>
      </p:sp>
      <p:cxnSp>
        <p:nvCxnSpPr>
          <p:cNvPr id="20" name="Straight Arrow Connector 19">
            <a:extLst>
              <a:ext uri="{FF2B5EF4-FFF2-40B4-BE49-F238E27FC236}">
                <a16:creationId xmlns:a16="http://schemas.microsoft.com/office/drawing/2014/main" id="{F53F8E30-5F84-BC43-BD9E-C56CE1857356}"/>
              </a:ext>
            </a:extLst>
          </p:cNvPr>
          <p:cNvCxnSpPr>
            <a:cxnSpLocks/>
          </p:cNvCxnSpPr>
          <p:nvPr/>
        </p:nvCxnSpPr>
        <p:spPr>
          <a:xfrm>
            <a:off x="3453791" y="2588661"/>
            <a:ext cx="0" cy="570264"/>
          </a:xfrm>
          <a:prstGeom prst="straightConnector1">
            <a:avLst/>
          </a:prstGeom>
          <a:noFill/>
          <a:ln w="28575" cap="flat" cmpd="sng" algn="ctr">
            <a:solidFill>
              <a:schemeClr val="bg1"/>
            </a:solidFill>
            <a:prstDash val="sysDot"/>
            <a:headEnd type="none" w="med" len="med"/>
            <a:tailEnd type="triangle" w="med" len="med"/>
          </a:ln>
          <a:effectLst/>
        </p:spPr>
      </p:cxnSp>
      <p:sp>
        <p:nvSpPr>
          <p:cNvPr id="16" name="TextBox 15">
            <a:extLst>
              <a:ext uri="{FF2B5EF4-FFF2-40B4-BE49-F238E27FC236}">
                <a16:creationId xmlns:a16="http://schemas.microsoft.com/office/drawing/2014/main" id="{4E5B0D26-14B4-0547-8210-7E34483EF480}"/>
              </a:ext>
            </a:extLst>
          </p:cNvPr>
          <p:cNvSpPr txBox="1"/>
          <p:nvPr/>
        </p:nvSpPr>
        <p:spPr bwMode="auto">
          <a:xfrm>
            <a:off x="4339432" y="2235885"/>
            <a:ext cx="25600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Part 1: Adjuvant Therapy</a:t>
            </a:r>
          </a:p>
        </p:txBody>
      </p:sp>
      <p:sp>
        <p:nvSpPr>
          <p:cNvPr id="23" name="TextBox 22">
            <a:extLst>
              <a:ext uri="{FF2B5EF4-FFF2-40B4-BE49-F238E27FC236}">
                <a16:creationId xmlns:a16="http://schemas.microsoft.com/office/drawing/2014/main" id="{F5F43212-9654-AA40-82A1-57A5BA0BEB50}"/>
              </a:ext>
            </a:extLst>
          </p:cNvPr>
          <p:cNvSpPr txBox="1"/>
          <p:nvPr/>
        </p:nvSpPr>
        <p:spPr bwMode="auto">
          <a:xfrm>
            <a:off x="8551922" y="2232371"/>
            <a:ext cx="3046027"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l">
              <a:lnSpc>
                <a:spcPct val="100000"/>
              </a:lnSpc>
              <a:spcBef>
                <a:spcPct val="50000"/>
              </a:spcBef>
              <a:spcAft>
                <a:spcPct val="0"/>
              </a:spcAft>
              <a:buClrTx/>
              <a:buFontTx/>
              <a:buNone/>
            </a:pPr>
            <a:r>
              <a:rPr lang="en-US" b="1" dirty="0">
                <a:solidFill>
                  <a:schemeClr val="bg1"/>
                </a:solidFill>
                <a:latin typeface="Calibri" panose="020F0502020204030204" pitchFamily="34" charset="0"/>
              </a:rPr>
              <a:t>Part 2: Rechallenge/Crossover</a:t>
            </a:r>
          </a:p>
        </p:txBody>
      </p:sp>
    </p:spTree>
    <p:extLst>
      <p:ext uri="{BB962C8B-B14F-4D97-AF65-F5344CB8AC3E}">
        <p14:creationId xmlns:p14="http://schemas.microsoft.com/office/powerpoint/2010/main" val="7121260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KEYNOTE-716: Baseline Characteristics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Long. ASCO 2022. Abstr LBA9500.</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99382620-7D41-1D48-806B-E7F940D97232}"/>
              </a:ext>
            </a:extLst>
          </p:cNvPr>
          <p:cNvGraphicFramePr>
            <a:graphicFrameLocks/>
          </p:cNvGraphicFramePr>
          <p:nvPr>
            <p:extLst>
              <p:ext uri="{D42A27DB-BD31-4B8C-83A1-F6EECF244321}">
                <p14:modId xmlns:p14="http://schemas.microsoft.com/office/powerpoint/2010/main" val="514428416"/>
              </p:ext>
            </p:extLst>
          </p:nvPr>
        </p:nvGraphicFramePr>
        <p:xfrm>
          <a:off x="727076" y="1604963"/>
          <a:ext cx="10755127" cy="4511136"/>
        </p:xfrm>
        <a:graphic>
          <a:graphicData uri="http://schemas.openxmlformats.org/drawingml/2006/table">
            <a:tbl>
              <a:tblPr/>
              <a:tblGrid>
                <a:gridCol w="3480771">
                  <a:extLst>
                    <a:ext uri="{9D8B030D-6E8A-4147-A177-3AD203B41FA5}">
                      <a16:colId xmlns:a16="http://schemas.microsoft.com/office/drawing/2014/main" val="20000"/>
                    </a:ext>
                  </a:extLst>
                </a:gridCol>
                <a:gridCol w="3846608">
                  <a:extLst>
                    <a:ext uri="{9D8B030D-6E8A-4147-A177-3AD203B41FA5}">
                      <a16:colId xmlns:a16="http://schemas.microsoft.com/office/drawing/2014/main" val="20001"/>
                    </a:ext>
                  </a:extLst>
                </a:gridCol>
                <a:gridCol w="3427748">
                  <a:extLst>
                    <a:ext uri="{9D8B030D-6E8A-4147-A177-3AD203B41FA5}">
                      <a16:colId xmlns:a16="http://schemas.microsoft.com/office/drawing/2014/main" val="20002"/>
                    </a:ext>
                  </a:extLst>
                </a:gridCol>
              </a:tblGrid>
              <a:tr h="396245">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20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Pembrolizumab</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487)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1" i="0" u="none" strike="noStrike" cap="none" normalizeH="0" baseline="0" dirty="0">
                          <a:ln>
                            <a:noFill/>
                          </a:ln>
                          <a:solidFill>
                            <a:schemeClr val="tx1"/>
                          </a:solidFill>
                          <a:effectLst/>
                          <a:latin typeface="Calibri" panose="020F0502020204030204" pitchFamily="34" charset="0"/>
                        </a:rPr>
                        <a:t>(n = 489)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4123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Median age, yr (range)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≥65 yr,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60 (16-84)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184 (38)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61 (17-87)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194 (40)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300 (62)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289 (59)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ECOG PS 0,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454 (93)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452 (92)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 subcategory,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T3b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T4a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T4b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200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113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172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201 (41)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116 (24)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172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47523586"/>
                  </a:ext>
                </a:extLst>
              </a:tr>
              <a:tr h="39624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Disease stage,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IIB</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IIC</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309 (63)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171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20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316 (65)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2000" b="0" i="0" u="none" strike="noStrike" cap="none" normalizeH="0" baseline="0" dirty="0">
                          <a:ln>
                            <a:noFill/>
                          </a:ln>
                          <a:solidFill>
                            <a:schemeClr val="bg2">
                              <a:lumMod val="10000"/>
                            </a:schemeClr>
                          </a:solidFill>
                          <a:effectLst/>
                          <a:latin typeface="Calibri" panose="020F0502020204030204" pitchFamily="34" charset="0"/>
                        </a:rPr>
                        <a:t>169 (35)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98912279"/>
                  </a:ext>
                </a:extLst>
              </a:tr>
            </a:tbl>
          </a:graphicData>
        </a:graphic>
      </p:graphicFrame>
    </p:spTree>
    <p:extLst>
      <p:ext uri="{BB962C8B-B14F-4D97-AF65-F5344CB8AC3E}">
        <p14:creationId xmlns:p14="http://schemas.microsoft.com/office/powerpoint/2010/main" val="39412239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C8C09242-48E5-4FEE-F4B0-7EDD69313E6C}"/>
              </a:ext>
            </a:extLst>
          </p:cNvPr>
          <p:cNvSpPr>
            <a:spLocks noGrp="1"/>
          </p:cNvSpPr>
          <p:nvPr>
            <p:ph sz="half" idx="2"/>
          </p:nvPr>
        </p:nvSpPr>
        <p:spPr>
          <a:xfrm>
            <a:off x="6220735" y="1464786"/>
            <a:ext cx="5229570" cy="4665746"/>
          </a:xfrm>
        </p:spPr>
        <p:txBody>
          <a:bodyPr/>
          <a:lstStyle/>
          <a:p>
            <a:endParaRPr lang="en-US" altLang="en-US" sz="2000" dirty="0"/>
          </a:p>
          <a:p>
            <a:endParaRPr lang="en-US" altLang="en-US" sz="2000" dirty="0"/>
          </a:p>
          <a:p>
            <a:endParaRPr lang="en-US" altLang="en-US" sz="2000" dirty="0"/>
          </a:p>
          <a:p>
            <a:r>
              <a:rPr lang="en-US" altLang="en-US" sz="2000" dirty="0"/>
              <a:t>Median DMFS not yet reached in either arm</a:t>
            </a:r>
          </a:p>
          <a:p>
            <a:r>
              <a:rPr lang="en-US" altLang="en-US" sz="2000" dirty="0"/>
              <a:t>DMFS outcomes more favorable with pembrolizumab vs placebo across all key patient subgroups</a:t>
            </a:r>
          </a:p>
          <a:p>
            <a:r>
              <a:rPr lang="en-US" altLang="en-US" sz="2000" dirty="0"/>
              <a:t>Lung was most common site of first distant metastasis in both arms but occurred much less often in patients who received pembrolizumab vs placebo (49% vs 73%)</a:t>
            </a:r>
          </a:p>
          <a:p>
            <a:r>
              <a:rPr lang="en-US" altLang="en-US" sz="2000" dirty="0"/>
              <a:t>At all other locations, rates of first distant metastasis were similar between arms</a:t>
            </a:r>
          </a:p>
          <a:p>
            <a:endParaRPr lang="en-US" sz="2000" dirty="0"/>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KEYNOTE-716: DMFS</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Long. ASCO 2022. Abstr LBA9500.</a:t>
            </a:r>
            <a:endParaRPr lang="en-US" altLang="en-US" sz="1200" b="0" dirty="0">
              <a:solidFill>
                <a:schemeClr val="bg2"/>
              </a:solidFill>
              <a:latin typeface="Calibri" panose="020F0502020204030204" pitchFamily="34" charset="0"/>
            </a:endParaRPr>
          </a:p>
        </p:txBody>
      </p:sp>
      <p:graphicFrame>
        <p:nvGraphicFramePr>
          <p:cNvPr id="5" name="Group 3">
            <a:extLst>
              <a:ext uri="{FF2B5EF4-FFF2-40B4-BE49-F238E27FC236}">
                <a16:creationId xmlns:a16="http://schemas.microsoft.com/office/drawing/2014/main" id="{2E63F14D-A7A7-5C4B-8CA8-C391036B2A4F}"/>
              </a:ext>
            </a:extLst>
          </p:cNvPr>
          <p:cNvGraphicFramePr>
            <a:graphicFrameLocks/>
          </p:cNvGraphicFramePr>
          <p:nvPr>
            <p:extLst>
              <p:ext uri="{D42A27DB-BD31-4B8C-83A1-F6EECF244321}">
                <p14:modId xmlns:p14="http://schemas.microsoft.com/office/powerpoint/2010/main" val="1604697951"/>
              </p:ext>
            </p:extLst>
          </p:nvPr>
        </p:nvGraphicFramePr>
        <p:xfrm>
          <a:off x="723899" y="1605620"/>
          <a:ext cx="5229570" cy="4297760"/>
        </p:xfrm>
        <a:graphic>
          <a:graphicData uri="http://schemas.openxmlformats.org/drawingml/2006/table">
            <a:tbl>
              <a:tblPr/>
              <a:tblGrid>
                <a:gridCol w="1926684">
                  <a:extLst>
                    <a:ext uri="{9D8B030D-6E8A-4147-A177-3AD203B41FA5}">
                      <a16:colId xmlns:a16="http://schemas.microsoft.com/office/drawing/2014/main" val="20000"/>
                    </a:ext>
                  </a:extLst>
                </a:gridCol>
                <a:gridCol w="917468">
                  <a:extLst>
                    <a:ext uri="{9D8B030D-6E8A-4147-A177-3AD203B41FA5}">
                      <a16:colId xmlns:a16="http://schemas.microsoft.com/office/drawing/2014/main" val="20001"/>
                    </a:ext>
                  </a:extLst>
                </a:gridCol>
                <a:gridCol w="917468">
                  <a:extLst>
                    <a:ext uri="{9D8B030D-6E8A-4147-A177-3AD203B41FA5}">
                      <a16:colId xmlns:a16="http://schemas.microsoft.com/office/drawing/2014/main" val="20002"/>
                    </a:ext>
                  </a:extLst>
                </a:gridCol>
                <a:gridCol w="1467950">
                  <a:extLst>
                    <a:ext uri="{9D8B030D-6E8A-4147-A177-3AD203B41FA5}">
                      <a16:colId xmlns:a16="http://schemas.microsoft.com/office/drawing/2014/main" val="237131552"/>
                    </a:ext>
                  </a:extLst>
                </a:gridCol>
              </a:tblGrid>
              <a:tr h="4969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DMFS Outcomes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Pembro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7040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All patients,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t>
                      </a: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mo</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Rate at 12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Rate at 24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94.7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88.1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0.64 (0.47-0.88)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
                      </a:r>
                      <a:r>
                        <a:rPr kumimoji="0" lang="en-US" sz="1400" b="0" i="1" u="none" strike="noStrike" cap="none" normalizeH="0" baseline="0" dirty="0">
                          <a:ln>
                            <a:noFill/>
                          </a:ln>
                          <a:solidFill>
                            <a:schemeClr val="bg2">
                              <a:lumMod val="10000"/>
                            </a:schemeClr>
                          </a:solidFill>
                          <a:effectLst/>
                          <a:latin typeface="Calibri" panose="020F0502020204030204" pitchFamily="34" charset="0"/>
                        </a:rPr>
                        <a:t>P</a:t>
                      </a:r>
                      <a:r>
                        <a:rPr kumimoji="0" lang="en-US" sz="1400" b="0" i="0" u="none" strike="noStrike" cap="none" normalizeH="0" baseline="0" dirty="0">
                          <a:ln>
                            <a:noFill/>
                          </a:ln>
                          <a:solidFill>
                            <a:schemeClr val="bg2">
                              <a:lumMod val="10000"/>
                            </a:schemeClr>
                          </a:solidFill>
                          <a:effectLst/>
                          <a:latin typeface="Calibri" panose="020F0502020204030204" pitchFamily="34" charset="0"/>
                        </a:rPr>
                        <a:t> = .0029)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7040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T3b subgroup,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t>
                      </a: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mo</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Rate at 12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Rate at 24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85.1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0.71 (0.41-1.22)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70405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T4a subgroup,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t>
                      </a:r>
                      <a:r>
                        <a:rPr kumimoji="0" lang="en-US" sz="1400" b="0" i="0" u="none" strike="noStrike" cap="none" normalizeH="0" baseline="0" dirty="0" err="1">
                          <a:ln>
                            <a:noFill/>
                          </a:ln>
                          <a:solidFill>
                            <a:schemeClr val="bg2">
                              <a:lumMod val="10000"/>
                            </a:schemeClr>
                          </a:solidFill>
                          <a:effectLst/>
                          <a:latin typeface="Calibri" panose="020F0502020204030204" pitchFamily="34" charset="0"/>
                        </a:rPr>
                        <a:t>mo</a:t>
                      </a: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Rate at</a:t>
                      </a: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12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Rate at </a:t>
                      </a: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24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96.2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85.4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0.42 (0.19-0.96)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70405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T4b subgroup,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Rate at</a:t>
                      </a: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12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Rate at</a:t>
                      </a: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 24 mo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94.0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83.0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86.6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0.70 (0.44-1.13)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47523586"/>
                  </a:ext>
                </a:extLst>
              </a:tr>
            </a:tbl>
          </a:graphicData>
        </a:graphic>
      </p:graphicFrame>
      <p:graphicFrame>
        <p:nvGraphicFramePr>
          <p:cNvPr id="6" name="Group 3">
            <a:extLst>
              <a:ext uri="{FF2B5EF4-FFF2-40B4-BE49-F238E27FC236}">
                <a16:creationId xmlns:a16="http://schemas.microsoft.com/office/drawing/2014/main" id="{666E2D24-819C-7B30-7669-44B5EEF6F375}"/>
              </a:ext>
            </a:extLst>
          </p:cNvPr>
          <p:cNvGraphicFramePr>
            <a:graphicFrameLocks/>
          </p:cNvGraphicFramePr>
          <p:nvPr>
            <p:extLst>
              <p:ext uri="{D42A27DB-BD31-4B8C-83A1-F6EECF244321}">
                <p14:modId xmlns:p14="http://schemas.microsoft.com/office/powerpoint/2010/main" val="3190350736"/>
              </p:ext>
            </p:extLst>
          </p:nvPr>
        </p:nvGraphicFramePr>
        <p:xfrm>
          <a:off x="6270121" y="1605620"/>
          <a:ext cx="5212081" cy="1341136"/>
        </p:xfrm>
        <a:graphic>
          <a:graphicData uri="http://schemas.openxmlformats.org/drawingml/2006/table">
            <a:tbl>
              <a:tblPr/>
              <a:tblGrid>
                <a:gridCol w="2790123">
                  <a:extLst>
                    <a:ext uri="{9D8B030D-6E8A-4147-A177-3AD203B41FA5}">
                      <a16:colId xmlns:a16="http://schemas.microsoft.com/office/drawing/2014/main" val="20000"/>
                    </a:ext>
                  </a:extLst>
                </a:gridCol>
                <a:gridCol w="1210979">
                  <a:extLst>
                    <a:ext uri="{9D8B030D-6E8A-4147-A177-3AD203B41FA5}">
                      <a16:colId xmlns:a16="http://schemas.microsoft.com/office/drawing/2014/main" val="20001"/>
                    </a:ext>
                  </a:extLst>
                </a:gridCol>
                <a:gridCol w="1210979">
                  <a:extLst>
                    <a:ext uri="{9D8B030D-6E8A-4147-A177-3AD203B41FA5}">
                      <a16:colId xmlns:a16="http://schemas.microsoft.com/office/drawing/2014/main" val="20002"/>
                    </a:ext>
                  </a:extLst>
                </a:gridCol>
              </a:tblGrid>
              <a:tr h="4969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DMFS Outcomes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Pembro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822960">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All DMFS events,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As first event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After locoregional recurrence</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18 (4)</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 (19)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79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(3)</a:t>
                      </a:r>
                    </a:p>
                  </a:txBody>
                  <a:tcPr marL="121699" marR="121699" marT="45728" marB="45728"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27138459"/>
                  </a:ext>
                </a:extLst>
              </a:tr>
            </a:tbl>
          </a:graphicData>
        </a:graphic>
      </p:graphicFrame>
    </p:spTree>
    <p:extLst>
      <p:ext uri="{BB962C8B-B14F-4D97-AF65-F5344CB8AC3E}">
        <p14:creationId xmlns:p14="http://schemas.microsoft.com/office/powerpoint/2010/main" val="29135279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17B9E7-2984-182A-26FB-D1F6EFF4B7B1}"/>
              </a:ext>
            </a:extLst>
          </p:cNvPr>
          <p:cNvSpPr>
            <a:spLocks noGrp="1"/>
          </p:cNvSpPr>
          <p:nvPr>
            <p:ph sz="half" idx="2"/>
          </p:nvPr>
        </p:nvSpPr>
        <p:spPr/>
        <p:txBody>
          <a:bodyPr/>
          <a:lstStyle/>
          <a:p>
            <a:r>
              <a:rPr lang="en-US" altLang="en-US" sz="2400" dirty="0"/>
              <a:t>Among patients with recurrence:</a:t>
            </a:r>
          </a:p>
          <a:p>
            <a:pPr lvl="1"/>
            <a:r>
              <a:rPr lang="en-US" altLang="en-US" sz="2200" dirty="0"/>
              <a:t>In the pembrolizumab arm, the incidence of distant and locoregional recurrence was nearly equivalent (47% and 48%, respectively)</a:t>
            </a:r>
          </a:p>
          <a:p>
            <a:pPr lvl="1"/>
            <a:r>
              <a:rPr lang="en-US" altLang="en-US" sz="2200" dirty="0"/>
              <a:t>In the placebo arm, the incidence of distant recurrence was more common than locoregional recurrence (55% and 40%, respectively)</a:t>
            </a:r>
          </a:p>
          <a:p>
            <a:pPr lvl="1"/>
            <a:endParaRPr lang="en-US" altLang="en-US" dirty="0"/>
          </a:p>
          <a:p>
            <a:endParaRPr lang="en-US" dirty="0"/>
          </a:p>
        </p:txBody>
      </p:sp>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KEYNOTE-716: RFS Outcomes at IA3</a:t>
            </a:r>
            <a:endParaRPr lang="en-US" altLang="en-US" dirty="0"/>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Long. ASCO 2022. Abstr LBA9500.</a:t>
            </a:r>
            <a:endParaRPr lang="en-US" altLang="en-US" sz="1200" b="0" dirty="0">
              <a:solidFill>
                <a:schemeClr val="bg2"/>
              </a:solidFill>
              <a:latin typeface="Calibri" panose="020F0502020204030204" pitchFamily="34" charset="0"/>
            </a:endParaRPr>
          </a:p>
        </p:txBody>
      </p:sp>
      <p:graphicFrame>
        <p:nvGraphicFramePr>
          <p:cNvPr id="6" name="Group 3">
            <a:extLst>
              <a:ext uri="{FF2B5EF4-FFF2-40B4-BE49-F238E27FC236}">
                <a16:creationId xmlns:a16="http://schemas.microsoft.com/office/drawing/2014/main" id="{1799A04F-4EC4-AF46-B0D1-26DAC23AB179}"/>
              </a:ext>
            </a:extLst>
          </p:cNvPr>
          <p:cNvGraphicFramePr>
            <a:graphicFrameLocks/>
          </p:cNvGraphicFramePr>
          <p:nvPr>
            <p:extLst>
              <p:ext uri="{D42A27DB-BD31-4B8C-83A1-F6EECF244321}">
                <p14:modId xmlns:p14="http://schemas.microsoft.com/office/powerpoint/2010/main" val="2775930841"/>
              </p:ext>
            </p:extLst>
          </p:nvPr>
        </p:nvGraphicFramePr>
        <p:xfrm>
          <a:off x="723900" y="1600200"/>
          <a:ext cx="5394960" cy="4389216"/>
        </p:xfrm>
        <a:graphic>
          <a:graphicData uri="http://schemas.openxmlformats.org/drawingml/2006/table">
            <a:tbl>
              <a:tblPr/>
              <a:tblGrid>
                <a:gridCol w="1920240">
                  <a:extLst>
                    <a:ext uri="{9D8B030D-6E8A-4147-A177-3AD203B41FA5}">
                      <a16:colId xmlns:a16="http://schemas.microsoft.com/office/drawing/2014/main" val="20000"/>
                    </a:ext>
                  </a:extLst>
                </a:gridCol>
                <a:gridCol w="1005840">
                  <a:extLst>
                    <a:ext uri="{9D8B030D-6E8A-4147-A177-3AD203B41FA5}">
                      <a16:colId xmlns:a16="http://schemas.microsoft.com/office/drawing/2014/main" val="20001"/>
                    </a:ext>
                  </a:extLst>
                </a:gridCol>
                <a:gridCol w="1005840">
                  <a:extLst>
                    <a:ext uri="{9D8B030D-6E8A-4147-A177-3AD203B41FA5}">
                      <a16:colId xmlns:a16="http://schemas.microsoft.com/office/drawing/2014/main" val="20002"/>
                    </a:ext>
                  </a:extLst>
                </a:gridCol>
                <a:gridCol w="1463040">
                  <a:extLst>
                    <a:ext uri="{9D8B030D-6E8A-4147-A177-3AD203B41FA5}">
                      <a16:colId xmlns:a16="http://schemas.microsoft.com/office/drawing/2014/main" val="237131552"/>
                    </a:ext>
                  </a:extLst>
                </a:gridCol>
              </a:tblGrid>
              <a:tr h="49698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RFS Outcomes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Pembro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(n = 489)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HR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7040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All patients</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Rate at 24 mo,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72.8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0.64 (0.50-0.84)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704056">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T3b subgroup</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Rate at 24 mo,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76.2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0.57 (0.36-0.89)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70405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T4a subgroup</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Rate at 24 mo,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37.2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89.1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0.48 (0.26-0.90)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704056">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T4b subgroup</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mo</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Rate at 24 mo,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NR</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67.8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0.76 (0.51-1.13)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47523586"/>
                  </a:ext>
                </a:extLst>
              </a:tr>
              <a:tr h="911127">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All RFS events, n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Locoregional</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Distant</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defRPr/>
                      </a:pPr>
                      <a:r>
                        <a:rPr kumimoji="0" lang="en-US" sz="14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95 (20)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139 (28)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56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77 (16)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27138459"/>
                  </a:ext>
                </a:extLst>
              </a:tr>
            </a:tbl>
          </a:graphicData>
        </a:graphic>
      </p:graphicFrame>
    </p:spTree>
    <p:extLst>
      <p:ext uri="{BB962C8B-B14F-4D97-AF65-F5344CB8AC3E}">
        <p14:creationId xmlns:p14="http://schemas.microsoft.com/office/powerpoint/2010/main" val="264732844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KEYNOTE-716: Safety</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a:xfrm>
            <a:off x="617668" y="4733008"/>
            <a:ext cx="10755129" cy="1541106"/>
          </a:xfrm>
        </p:spPr>
        <p:txBody>
          <a:bodyPr/>
          <a:lstStyle/>
          <a:p>
            <a:r>
              <a:rPr lang="en-US" altLang="en-US" sz="2000" dirty="0"/>
              <a:t>More patients discontinued pembrolizumab vs placebo (16% vs 2%)</a:t>
            </a:r>
          </a:p>
          <a:p>
            <a:r>
              <a:rPr lang="en-US" altLang="en-US" sz="2000" dirty="0"/>
              <a:t>Immune-mediated events and infusion reactions were more common with pembrolizumab vs placebo (38% vs 9%)</a:t>
            </a:r>
          </a:p>
          <a:p>
            <a:r>
              <a:rPr lang="en-US" altLang="en-US" sz="2000" dirty="0"/>
              <a:t>No patients in either arm died due to TRAEs</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Long. ASCO 2022. Abstr LBA9500.</a:t>
            </a:r>
            <a:endParaRPr lang="en-US" altLang="en-US" sz="1200" b="0" dirty="0">
              <a:solidFill>
                <a:schemeClr val="bg2"/>
              </a:solidFill>
              <a:latin typeface="Calibri" panose="020F0502020204030204" pitchFamily="34" charset="0"/>
            </a:endParaRPr>
          </a:p>
        </p:txBody>
      </p:sp>
      <p:graphicFrame>
        <p:nvGraphicFramePr>
          <p:cNvPr id="6" name="Group 3">
            <a:extLst>
              <a:ext uri="{FF2B5EF4-FFF2-40B4-BE49-F238E27FC236}">
                <a16:creationId xmlns:a16="http://schemas.microsoft.com/office/drawing/2014/main" id="{1799A04F-4EC4-AF46-B0D1-26DAC23AB179}"/>
              </a:ext>
            </a:extLst>
          </p:cNvPr>
          <p:cNvGraphicFramePr>
            <a:graphicFrameLocks/>
          </p:cNvGraphicFramePr>
          <p:nvPr>
            <p:extLst>
              <p:ext uri="{D42A27DB-BD31-4B8C-83A1-F6EECF244321}">
                <p14:modId xmlns:p14="http://schemas.microsoft.com/office/powerpoint/2010/main" val="695270760"/>
              </p:ext>
            </p:extLst>
          </p:nvPr>
        </p:nvGraphicFramePr>
        <p:xfrm>
          <a:off x="727076" y="1609170"/>
          <a:ext cx="10735057" cy="3017664"/>
        </p:xfrm>
        <a:graphic>
          <a:graphicData uri="http://schemas.openxmlformats.org/drawingml/2006/table">
            <a:tbl>
              <a:tblPr/>
              <a:tblGrid>
                <a:gridCol w="2539073">
                  <a:extLst>
                    <a:ext uri="{9D8B030D-6E8A-4147-A177-3AD203B41FA5}">
                      <a16:colId xmlns:a16="http://schemas.microsoft.com/office/drawing/2014/main" val="20000"/>
                    </a:ext>
                  </a:extLst>
                </a:gridCol>
                <a:gridCol w="1997167">
                  <a:extLst>
                    <a:ext uri="{9D8B030D-6E8A-4147-A177-3AD203B41FA5}">
                      <a16:colId xmlns:a16="http://schemas.microsoft.com/office/drawing/2014/main" val="20001"/>
                    </a:ext>
                  </a:extLst>
                </a:gridCol>
                <a:gridCol w="1997167">
                  <a:extLst>
                    <a:ext uri="{9D8B030D-6E8A-4147-A177-3AD203B41FA5}">
                      <a16:colId xmlns:a16="http://schemas.microsoft.com/office/drawing/2014/main" val="20002"/>
                    </a:ext>
                  </a:extLst>
                </a:gridCol>
                <a:gridCol w="2100825">
                  <a:extLst>
                    <a:ext uri="{9D8B030D-6E8A-4147-A177-3AD203B41FA5}">
                      <a16:colId xmlns:a16="http://schemas.microsoft.com/office/drawing/2014/main" val="237131552"/>
                    </a:ext>
                  </a:extLst>
                </a:gridCol>
                <a:gridCol w="2100825">
                  <a:extLst>
                    <a:ext uri="{9D8B030D-6E8A-4147-A177-3AD203B41FA5}">
                      <a16:colId xmlns:a16="http://schemas.microsoft.com/office/drawing/2014/main" val="1414159365"/>
                    </a:ext>
                  </a:extLst>
                </a:gridCol>
              </a:tblGrid>
              <a:tr h="0">
                <a:tc rowSpan="2">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600" b="1" i="0" u="none" strike="noStrike" cap="none" normalizeH="0" baseline="0" dirty="0">
                          <a:ln>
                            <a:noFill/>
                          </a:ln>
                          <a:solidFill>
                            <a:schemeClr val="tx1"/>
                          </a:solidFill>
                          <a:effectLst/>
                          <a:latin typeface="Calibri" panose="020F0502020204030204" pitchFamily="34" charset="0"/>
                        </a:rPr>
                        <a:t>TRAEs (≥15%), </a:t>
                      </a:r>
                      <a:br>
                        <a:rPr kumimoji="0" lang="en-GB" sz="1600" b="1" i="0" u="none" strike="noStrike" cap="none" normalizeH="0" baseline="0" dirty="0">
                          <a:ln>
                            <a:noFill/>
                          </a:ln>
                          <a:solidFill>
                            <a:schemeClr val="tx1"/>
                          </a:solidFill>
                          <a:effectLst/>
                          <a:latin typeface="Calibri" panose="020F0502020204030204" pitchFamily="34" charset="0"/>
                        </a:rPr>
                      </a:br>
                      <a:r>
                        <a:rPr kumimoji="0" lang="en-GB" sz="1600" b="1" i="0" u="none" strike="noStrike" cap="none" normalizeH="0" baseline="0" dirty="0">
                          <a:ln>
                            <a:noFill/>
                          </a:ln>
                          <a:solidFill>
                            <a:schemeClr val="tx1"/>
                          </a:solidFill>
                          <a:effectLst/>
                          <a:latin typeface="Calibri" panose="020F0502020204030204" pitchFamily="34" charset="0"/>
                        </a:rPr>
                        <a:t>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Pembrolizumab (n = 487)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gridSpan="2">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Placebo (n = 489)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E1471D"/>
                    </a:solidFill>
                  </a:tcPr>
                </a:tc>
                <a:tc hMerge="1">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5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0">
                <a:tc vMerge="1">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5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Grades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All Grades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1" i="0" u="none" strike="noStrike" cap="none" normalizeH="0" baseline="0" dirty="0">
                          <a:ln>
                            <a:noFill/>
                          </a:ln>
                          <a:solidFill>
                            <a:schemeClr val="tx1"/>
                          </a:solidFill>
                          <a:effectLst/>
                          <a:latin typeface="Calibri" panose="020F0502020204030204" pitchFamily="34" charset="0"/>
                        </a:rPr>
                        <a:t>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3351397"/>
                  </a:ext>
                </a:extLst>
              </a:tr>
              <a:tr h="0">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All events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400 (83)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83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309 (64)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24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4158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Fatigue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103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92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41581">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Hypothyroidism</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77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13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41581">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Arthralgia</a:t>
                      </a:r>
                      <a:endParaRPr kumimoji="0" lang="en-US" sz="16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81 (17)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2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39 (8)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47523586"/>
                  </a:ext>
                </a:extLst>
              </a:tr>
              <a:tr h="312633">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Pruritus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119 (25)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52 (11)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27138459"/>
                  </a:ext>
                </a:extLst>
              </a:tr>
              <a:tr h="312633">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Rash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78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7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34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25769725"/>
                  </a:ext>
                </a:extLst>
              </a:tr>
              <a:tr h="312633">
                <a:tc>
                  <a:txBody>
                    <a:bodyPr/>
                    <a:lstStyle/>
                    <a:p>
                      <a:pPr marL="0" marR="0" lvl="0" indent="0" algn="l" defTabSz="914400" rtl="0" eaLnBrk="1" fontAlgn="base" latinLnBrk="0" hangingPunct="1">
                        <a:lnSpc>
                          <a:spcPct val="100000"/>
                        </a:lnSpc>
                        <a:spcBef>
                          <a:spcPct val="0"/>
                        </a:spcBef>
                        <a:spcAft>
                          <a:spcPct val="0"/>
                        </a:spcAft>
                        <a:buClr>
                          <a:srgbClr val="4DA1BB"/>
                        </a:buClr>
                        <a:buSzTx/>
                        <a:buFont typeface="Wingdings" pitchFamily="2" charset="2"/>
                        <a:buNone/>
                        <a:tabLst/>
                        <a:defRPr/>
                      </a:pPr>
                      <a:r>
                        <a:rPr kumimoji="0" lang="en-US" sz="1600" b="0" i="0" u="none" strike="noStrike" kern="1200" cap="none" spc="0" normalizeH="0" baseline="0" noProof="0" dirty="0">
                          <a:ln>
                            <a:noFill/>
                          </a:ln>
                          <a:solidFill>
                            <a:srgbClr val="455560">
                              <a:lumMod val="10000"/>
                            </a:srgbClr>
                          </a:solidFill>
                          <a:effectLst/>
                          <a:uLnTx/>
                          <a:uFillTx/>
                          <a:latin typeface="Calibri" panose="020F0502020204030204" pitchFamily="34" charset="0"/>
                          <a:ea typeface="+mn-ea"/>
                          <a:cs typeface="+mn-cs"/>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90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56 (12)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600" b="0" i="0" u="none" strike="noStrike" cap="none" normalizeH="0" baseline="0" dirty="0">
                          <a:ln>
                            <a:noFill/>
                          </a:ln>
                          <a:solidFill>
                            <a:schemeClr val="bg2">
                              <a:lumMod val="10000"/>
                            </a:schemeClr>
                          </a:solidFill>
                          <a:effectLst/>
                          <a:latin typeface="Calibri" panose="020F0502020204030204" pitchFamily="34" charset="0"/>
                        </a:rPr>
                        <a:t>1 (&lt;1)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304991723"/>
                  </a:ext>
                </a:extLst>
              </a:tr>
            </a:tbl>
          </a:graphicData>
        </a:graphic>
      </p:graphicFrame>
    </p:spTree>
    <p:extLst>
      <p:ext uri="{BB962C8B-B14F-4D97-AF65-F5344CB8AC3E}">
        <p14:creationId xmlns:p14="http://schemas.microsoft.com/office/powerpoint/2010/main" val="88133413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a:extLst>
              <a:ext uri="{FF2B5EF4-FFF2-40B4-BE49-F238E27FC236}">
                <a16:creationId xmlns:a16="http://schemas.microsoft.com/office/drawing/2014/main" id="{A1457023-DE41-402D-A931-2A013B742D40}"/>
              </a:ext>
            </a:extLst>
          </p:cNvPr>
          <p:cNvSpPr>
            <a:spLocks noGrp="1" noChangeArrowheads="1"/>
          </p:cNvSpPr>
          <p:nvPr>
            <p:ph type="title"/>
          </p:nvPr>
        </p:nvSpPr>
        <p:spPr/>
        <p:txBody>
          <a:bodyPr/>
          <a:lstStyle/>
          <a:p>
            <a:r>
              <a:rPr lang="en-US" dirty="0"/>
              <a:t>KEYNOTE-716: Conclusions</a:t>
            </a:r>
            <a:endParaRPr lang="en-US" altLang="en-US" dirty="0"/>
          </a:p>
        </p:txBody>
      </p:sp>
      <p:sp>
        <p:nvSpPr>
          <p:cNvPr id="31747" name="Rectangle 3">
            <a:extLst>
              <a:ext uri="{FF2B5EF4-FFF2-40B4-BE49-F238E27FC236}">
                <a16:creationId xmlns:a16="http://schemas.microsoft.com/office/drawing/2014/main" id="{151303B2-FE26-4833-8BD6-2C6BA6349571}"/>
              </a:ext>
            </a:extLst>
          </p:cNvPr>
          <p:cNvSpPr>
            <a:spLocks noGrp="1" noChangeArrowheads="1"/>
          </p:cNvSpPr>
          <p:nvPr>
            <p:ph idx="1"/>
          </p:nvPr>
        </p:nvSpPr>
        <p:spPr/>
        <p:txBody>
          <a:bodyPr/>
          <a:lstStyle/>
          <a:p>
            <a:r>
              <a:rPr lang="en-US" altLang="en-US" sz="2600" dirty="0"/>
              <a:t>Updated results from KEYNOTE-716 through 27.4 mo continue to support the benefit of adjuvant pembrolizumab in patients with stage IIB/IIC melanoma</a:t>
            </a:r>
          </a:p>
          <a:p>
            <a:pPr lvl="1"/>
            <a:r>
              <a:rPr lang="en-US" altLang="en-US" sz="2400" dirty="0"/>
              <a:t>Pembrolizumab significantly improved DMFS vs placebo (HR: 0.64; </a:t>
            </a:r>
            <a:r>
              <a:rPr lang="en-US" altLang="en-US" sz="2400" i="1" dirty="0"/>
              <a:t>P</a:t>
            </a:r>
            <a:r>
              <a:rPr lang="en-US" altLang="en-US" sz="2400" dirty="0"/>
              <a:t> = .0029)</a:t>
            </a:r>
          </a:p>
          <a:p>
            <a:pPr lvl="1"/>
            <a:r>
              <a:rPr lang="en-US" altLang="en-US" sz="2400" dirty="0"/>
              <a:t>Distant metastases as first occurrence were fewer with pembrolizumab vs placebo (45 vs 79 patients), with the lung as the most common site</a:t>
            </a:r>
          </a:p>
          <a:p>
            <a:pPr lvl="1"/>
            <a:r>
              <a:rPr lang="en-US" altLang="en-US" sz="2400" dirty="0"/>
              <a:t>Sustained reduction in risk of recurrence observed with pembrolizumab vs placebo (HR: 0.64; 24-mo PFS rate: 81.2% vs 72.8%)</a:t>
            </a:r>
          </a:p>
          <a:p>
            <a:pPr lvl="1"/>
            <a:r>
              <a:rPr lang="en-US" altLang="en-US" sz="2400" dirty="0"/>
              <a:t>Safety profile of pembrolizumab consistent with prior KEYNOTE-716 findings and as defined in other trials</a:t>
            </a:r>
          </a:p>
        </p:txBody>
      </p:sp>
      <p:sp>
        <p:nvSpPr>
          <p:cNvPr id="4" name="Text Box 15">
            <a:extLst>
              <a:ext uri="{FF2B5EF4-FFF2-40B4-BE49-F238E27FC236}">
                <a16:creationId xmlns:a16="http://schemas.microsoft.com/office/drawing/2014/main" id="{ECB4FD5E-5340-C9FE-85A7-C0B8B86DE40B}"/>
              </a:ext>
            </a:extLst>
          </p:cNvPr>
          <p:cNvSpPr txBox="1">
            <a:spLocks noChangeArrowheads="1"/>
          </p:cNvSpPr>
          <p:nvPr/>
        </p:nvSpPr>
        <p:spPr bwMode="auto">
          <a:xfrm>
            <a:off x="412751" y="6388915"/>
            <a:ext cx="7853362" cy="276999"/>
          </a:xfrm>
          <a:prstGeom prst="rect">
            <a:avLst/>
          </a:prstGeom>
          <a:noFill/>
          <a:ln>
            <a:noFill/>
          </a:ln>
        </p:spPr>
        <p:txBody>
          <a:bodyPr anchor="b">
            <a:spAutoFit/>
          </a:bodyPr>
          <a:lstStyle>
            <a:lvl1pPr>
              <a:defRPr b="1">
                <a:solidFill>
                  <a:schemeClr val="tx1"/>
                </a:solidFill>
                <a:latin typeface="Arial" charset="0"/>
              </a:defRPr>
            </a:lvl1pPr>
            <a:lvl2pPr marL="742950" indent="-285750">
              <a:defRPr b="1">
                <a:solidFill>
                  <a:schemeClr val="tx1"/>
                </a:solidFill>
                <a:latin typeface="Arial" charset="0"/>
              </a:defRPr>
            </a:lvl2pPr>
            <a:lvl3pPr marL="1143000" indent="-228600">
              <a:defRPr b="1">
                <a:solidFill>
                  <a:schemeClr val="tx1"/>
                </a:solidFill>
                <a:latin typeface="Arial" charset="0"/>
              </a:defRPr>
            </a:lvl3pPr>
            <a:lvl4pPr marL="1600200" indent="-228600">
              <a:defRPr b="1">
                <a:solidFill>
                  <a:schemeClr val="tx1"/>
                </a:solidFill>
                <a:latin typeface="Arial" charset="0"/>
              </a:defRPr>
            </a:lvl4pPr>
            <a:lvl5pPr marL="2057400" indent="-228600">
              <a:defRPr b="1">
                <a:solidFill>
                  <a:schemeClr val="tx1"/>
                </a:solidFill>
                <a:latin typeface="Arial" charset="0"/>
              </a:defRPr>
            </a:lvl5pPr>
            <a:lvl6pPr marL="2514600" indent="-228600" eaLnBrk="0" fontAlgn="base" hangingPunct="0">
              <a:spcBef>
                <a:spcPct val="0"/>
              </a:spcBef>
              <a:spcAft>
                <a:spcPct val="0"/>
              </a:spcAft>
              <a:defRPr b="1">
                <a:solidFill>
                  <a:schemeClr val="tx1"/>
                </a:solidFill>
                <a:latin typeface="Arial" charset="0"/>
              </a:defRPr>
            </a:lvl6pPr>
            <a:lvl7pPr marL="2971800" indent="-228600" eaLnBrk="0" fontAlgn="base" hangingPunct="0">
              <a:spcBef>
                <a:spcPct val="0"/>
              </a:spcBef>
              <a:spcAft>
                <a:spcPct val="0"/>
              </a:spcAft>
              <a:defRPr b="1">
                <a:solidFill>
                  <a:schemeClr val="tx1"/>
                </a:solidFill>
                <a:latin typeface="Arial" charset="0"/>
              </a:defRPr>
            </a:lvl7pPr>
            <a:lvl8pPr marL="3429000" indent="-228600" eaLnBrk="0" fontAlgn="base" hangingPunct="0">
              <a:spcBef>
                <a:spcPct val="0"/>
              </a:spcBef>
              <a:spcAft>
                <a:spcPct val="0"/>
              </a:spcAft>
              <a:defRPr b="1">
                <a:solidFill>
                  <a:schemeClr val="tx1"/>
                </a:solidFill>
                <a:latin typeface="Arial" charset="0"/>
              </a:defRPr>
            </a:lvl8pPr>
            <a:lvl9pPr marL="3886200" indent="-228600" eaLnBrk="0" fontAlgn="base" hangingPunct="0">
              <a:spcBef>
                <a:spcPct val="0"/>
              </a:spcBef>
              <a:spcAft>
                <a:spcPct val="0"/>
              </a:spcAft>
              <a:defRPr b="1">
                <a:solidFill>
                  <a:schemeClr val="tx1"/>
                </a:solidFill>
                <a:latin typeface="Arial" charset="0"/>
              </a:defRPr>
            </a:lvl9pPr>
          </a:lstStyle>
          <a:p>
            <a:pPr>
              <a:defRPr/>
            </a:pPr>
            <a:r>
              <a:rPr lang="en-US" altLang="en-US" sz="1200" b="0" spc="-10" dirty="0">
                <a:solidFill>
                  <a:schemeClr val="bg2"/>
                </a:solidFill>
                <a:latin typeface="Calibri" panose="020F0502020204030204" pitchFamily="34" charset="0"/>
              </a:rPr>
              <a:t>Long. ASCO 2022. Abstr LBA9500.</a:t>
            </a:r>
            <a:endParaRPr lang="en-US" altLang="en-US" sz="1200" b="0" dirty="0">
              <a:solidFill>
                <a:schemeClr val="bg2"/>
              </a:solidFill>
              <a:latin typeface="Calibri" panose="020F0502020204030204" pitchFamily="34" charset="0"/>
            </a:endParaRPr>
          </a:p>
        </p:txBody>
      </p:sp>
    </p:spTree>
    <p:extLst>
      <p:ext uri="{BB962C8B-B14F-4D97-AF65-F5344CB8AC3E}">
        <p14:creationId xmlns:p14="http://schemas.microsoft.com/office/powerpoint/2010/main" val="16776672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clinicaloptions.com/oncology</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ASCO 2022!</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a:xfrm>
            <a:off x="609759" y="1895478"/>
            <a:ext cx="10872444" cy="1032287"/>
          </a:xfrm>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Additional CME/CE-certified analyses </a:t>
            </a:r>
            <a:r>
              <a:rPr lang="en-US" sz="2200" b="0" dirty="0"/>
              <a:t>with expert faculty commentary on key studies in:</a:t>
            </a:r>
          </a:p>
          <a:p>
            <a:pPr marR="0" lvl="0" algn="l" defTabSz="914400" rtl="0" eaLnBrk="1" fontAlgn="base" latinLnBrk="0" hangingPunct="1">
              <a:lnSpc>
                <a:spcPct val="90000"/>
              </a:lnSpc>
              <a:spcBef>
                <a:spcPts val="1000"/>
              </a:spcBef>
              <a:spcAft>
                <a:spcPts val="0"/>
              </a:spcAft>
              <a:buClr>
                <a:srgbClr val="000000"/>
              </a:buClr>
              <a:buSzTx/>
              <a:tabLst/>
              <a:defRPr/>
            </a:pPr>
            <a:endParaRPr lang="en-US" sz="2200" b="0" dirty="0">
              <a:latin typeface="+mn-lt"/>
            </a:endParaRP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en-GB" altLang="en-US" sz="2400" b="0" i="0" u="none" strike="noStrike" kern="1200" cap="none" spc="0" normalizeH="0" baseline="0" noProof="0" dirty="0">
              <a:ln>
                <a:noFill/>
              </a:ln>
              <a:solidFill>
                <a:srgbClr val="FFFFFF"/>
              </a:solidFill>
              <a:effectLst/>
              <a:uLnTx/>
              <a:uFillTx/>
              <a:latin typeface="Times" panose="02020603050405020304" pitchFamily="18" charset="0"/>
              <a:ea typeface="+mn-ea"/>
              <a:cs typeface="Arial" panose="020B0604020202020204" pitchFamily="34" charset="0"/>
            </a:endParaRPr>
          </a:p>
        </p:txBody>
      </p:sp>
      <p:sp>
        <p:nvSpPr>
          <p:cNvPr id="9" name="TextBox 8">
            <a:extLst>
              <a:ext uri="{FF2B5EF4-FFF2-40B4-BE49-F238E27FC236}">
                <a16:creationId xmlns:a16="http://schemas.microsoft.com/office/drawing/2014/main" id="{2B3D8715-3671-6231-4E95-763DF820789A}"/>
              </a:ext>
            </a:extLst>
          </p:cNvPr>
          <p:cNvSpPr txBox="1"/>
          <p:nvPr/>
        </p:nvSpPr>
        <p:spPr bwMode="auto">
          <a:xfrm>
            <a:off x="4361180" y="2898581"/>
            <a:ext cx="6121400"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Hematologic malignancies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Lung cancer</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Skin cancer</a:t>
            </a:r>
          </a:p>
        </p:txBody>
      </p:sp>
      <p:sp>
        <p:nvSpPr>
          <p:cNvPr id="7" name="TextBox 6">
            <a:extLst>
              <a:ext uri="{FF2B5EF4-FFF2-40B4-BE49-F238E27FC236}">
                <a16:creationId xmlns:a16="http://schemas.microsoft.com/office/drawing/2014/main" id="{2F7ECA82-B7A8-261A-145B-BB5D200DC085}"/>
              </a:ext>
            </a:extLst>
          </p:cNvPr>
          <p:cNvSpPr txBox="1"/>
          <p:nvPr/>
        </p:nvSpPr>
        <p:spPr bwMode="auto">
          <a:xfrm>
            <a:off x="612517" y="2901187"/>
            <a:ext cx="3651383" cy="12629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lang="en-US" sz="2200" dirty="0">
                <a:solidFill>
                  <a:schemeClr val="bg2"/>
                </a:solidFill>
                <a:latin typeface="Calibri" panose="020F0502020204030204" pitchFamily="34" charset="0"/>
                <a:cs typeface="Arial" panose="020B0604020202020204" pitchFamily="34" charset="0"/>
              </a:rPr>
              <a:t>Breast cancer</a:t>
            </a:r>
            <a:endPar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endParaRP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Gastrointestinal cancers</a:t>
            </a:r>
          </a:p>
          <a:p>
            <a:pPr marL="285750" marR="0" lvl="0" indent="-285750" algn="l" defTabSz="914400" rtl="0" eaLnBrk="0" fontAlgn="base" latinLnBrk="0" hangingPunct="0">
              <a:lnSpc>
                <a:spcPct val="90000"/>
              </a:lnSpc>
              <a:spcBef>
                <a:spcPts val="1000"/>
              </a:spcBef>
              <a:spcAft>
                <a:spcPct val="0"/>
              </a:spcAft>
              <a:buClrTx/>
              <a:buSzTx/>
              <a:buFont typeface="Wingdings" panose="05000000000000000000" pitchFamily="2" charset="2"/>
              <a:buChar char="§"/>
              <a:tabLst/>
              <a:defRPr/>
            </a:pPr>
            <a:r>
              <a:rPr kumimoji="0" lang="en-US" sz="2200" b="0" i="0" u="none" strike="noStrike" kern="1200" cap="none" spc="0" normalizeH="0" baseline="0" noProof="0" dirty="0">
                <a:ln>
                  <a:noFill/>
                </a:ln>
                <a:solidFill>
                  <a:schemeClr val="bg2"/>
                </a:solidFill>
                <a:effectLst/>
                <a:uLnTx/>
                <a:uFillTx/>
                <a:latin typeface="Calibri" panose="020F0502020204030204" pitchFamily="34" charset="0"/>
                <a:ea typeface="+mn-ea"/>
                <a:cs typeface="Arial" panose="020B0604020202020204" pitchFamily="34" charset="0"/>
              </a:rPr>
              <a:t>Gynecologic cancers</a:t>
            </a:r>
          </a:p>
        </p:txBody>
      </p:sp>
    </p:spTree>
    <p:extLst>
      <p:ext uri="{BB962C8B-B14F-4D97-AF65-F5344CB8AC3E}">
        <p14:creationId xmlns:p14="http://schemas.microsoft.com/office/powerpoint/2010/main" val="314910665"/>
      </p:ext>
    </p:extLst>
  </p:cSld>
  <p:clrMapOvr>
    <a:masterClrMapping/>
  </p:clrMapOvr>
</p:sld>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2017_HTAA_Diabetes" id="{1367EE62-49C0-41AA-9F7D-AEA8A8F73D1D}" vid="{45DB6FF6-6200-4F3D-90FC-F48B6425275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2.xml><?xml version="1.0" encoding="utf-8"?>
<p:properties xmlns:p="http://schemas.microsoft.com/office/2006/metadata/properties" xmlns:xsi="http://www.w3.org/2001/XMLSchema-instance" xmlns:pc="http://schemas.microsoft.com/office/infopath/2007/PartnerControls">
  <documentManagement>
    <Document_x0020_Category xmlns="a343ccfa-b046-47ae-9c62-5b707861db80">Conference Capsule Slides</Document_x0020_Category>
    <_dlc_DocId xmlns="d54cbe69-32bd-412a-b004-9152f949605e">56M7VY3CDVN5-960500847-1</_dlc_DocId>
    <_dlc_DocIdUrl xmlns="d54cbe69-32bd-412a-b004-9152f949605e">
      <Url>https://intranet.clinicaloptions.com/mews/oncology/ONC_2022_ASCO_CF_(PRP5083)/SKIN_LBA9500_Long/_layouts/15/DocIdRedir.aspx?ID=56M7VY3CDVN5-960500847-1</Url>
      <Description>56M7VY3CDVN5-960500847-1</Description>
    </_dlc_DocIdUrl>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D86D31E4E7E9D84BB2E8A92164081002" ma:contentTypeVersion="1" ma:contentTypeDescription="Create a new document." ma:contentTypeScope="" ma:versionID="9e794bf7f6486e8af2af5329f6882af6">
  <xsd:schema xmlns:xsd="http://www.w3.org/2001/XMLSchema" xmlns:xs="http://www.w3.org/2001/XMLSchema" xmlns:p="http://schemas.microsoft.com/office/2006/metadata/properties" xmlns:ns2="d54cbe69-32bd-412a-b004-9152f949605e" xmlns:ns3="a343ccfa-b046-47ae-9c62-5b707861db80" targetNamespace="http://schemas.microsoft.com/office/2006/metadata/properties" ma:root="true" ma:fieldsID="792c8c3fbebc8330d5a2f7be9be43f6a" ns2:_="" ns3:_="">
    <xsd:import namespace="d54cbe69-32bd-412a-b004-9152f949605e"/>
    <xsd:import namespace="a343ccfa-b046-47ae-9c62-5b707861db80"/>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a343ccfa-b046-47ae-9c62-5b707861db80"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38E8F9D-9C6F-4294-BD4A-28E7E1831B50}">
  <ds:schemaRefs>
    <ds:schemaRef ds:uri="http://schemas.microsoft.com/sharepoint/events"/>
  </ds:schemaRefs>
</ds:datastoreItem>
</file>

<file path=customXml/itemProps2.xml><?xml version="1.0" encoding="utf-8"?>
<ds:datastoreItem xmlns:ds="http://schemas.openxmlformats.org/officeDocument/2006/customXml" ds:itemID="{A8AE2D7B-7977-4C34-A2B2-18DABF92B214}">
  <ds:schemaRefs>
    <ds:schemaRef ds:uri="http://purl.org/dc/dcmitype/"/>
    <ds:schemaRef ds:uri="http://schemas.microsoft.com/office/2006/metadata/properties"/>
    <ds:schemaRef ds:uri="http://purl.org/dc/elements/1.1/"/>
    <ds:schemaRef ds:uri="http://purl.org/dc/terms/"/>
    <ds:schemaRef ds:uri="d54cbe69-32bd-412a-b004-9152f949605e"/>
    <ds:schemaRef ds:uri="http://www.w3.org/XML/1998/namespace"/>
    <ds:schemaRef ds:uri="a343ccfa-b046-47ae-9c62-5b707861db80"/>
    <ds:schemaRef ds:uri="http://schemas.microsoft.com/office/2006/documentManagement/types"/>
    <ds:schemaRef ds:uri="http://schemas.microsoft.com/office/infopath/2007/PartnerControls"/>
    <ds:schemaRef ds:uri="http://schemas.openxmlformats.org/package/2006/metadata/core-properties"/>
  </ds:schemaRefs>
</ds:datastoreItem>
</file>

<file path=customXml/itemProps3.xml><?xml version="1.0" encoding="utf-8"?>
<ds:datastoreItem xmlns:ds="http://schemas.openxmlformats.org/officeDocument/2006/customXml" ds:itemID="{5B3CC873-77D2-4A46-B0CD-A0413CF9796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a343ccfa-b046-47ae-9c62-5b707861db8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E4517939-03C5-456D-9151-8DDDD58FBCF8}">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383</TotalTime>
  <Words>1605</Words>
  <Application>Microsoft Office PowerPoint</Application>
  <PresentationFormat>Widescreen</PresentationFormat>
  <Paragraphs>303</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Times</vt:lpstr>
      <vt:lpstr>Wingdings</vt:lpstr>
      <vt:lpstr>2022_CCO_Template</vt:lpstr>
      <vt:lpstr>KEYNOTE-716: Update of the Phase III  Trial of Adjuvant Pembrolizumab vs  Placebo in Stage IIB/IIC Melanoma</vt:lpstr>
      <vt:lpstr>About These Slides</vt:lpstr>
      <vt:lpstr>KEYNOTE-716: Background</vt:lpstr>
      <vt:lpstr>KEYNOTE-716: Study Design</vt:lpstr>
      <vt:lpstr>KEYNOTE-716: Baseline Characteristics</vt:lpstr>
      <vt:lpstr>KEYNOTE-716: DMFS</vt:lpstr>
      <vt:lpstr>KEYNOTE-716: RFS Outcomes at IA3</vt:lpstr>
      <vt:lpstr>KEYNOTE-716: Safety</vt:lpstr>
      <vt:lpstr>KEYNOTE-716: Conclusions</vt:lpstr>
      <vt:lpstr>Go Online for More CCO  Coverage of ASCO 2022!</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KEYNOTE-716: Update of the Phase III Trial of Adjuvant Pembrolizumab vs Placebo in Stage IIB/IIC Melanoma</dc:title>
  <dc:creator>Timothy Quill</dc:creator>
  <cp:lastModifiedBy>Natalia Kolenko</cp:lastModifiedBy>
  <cp:revision>23</cp:revision>
  <dcterms:created xsi:type="dcterms:W3CDTF">2022-06-02T23:20:10Z</dcterms:created>
  <dcterms:modified xsi:type="dcterms:W3CDTF">2022-06-10T18:09:29Z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0x010100D86D31E4E7E9D84BB2E8A92164081002</vt:lpwstr>
  </property>
  <property fmtid="{D5CDD505-2E9C-101B-9397-08002B2CF9AE}" pid="3" name="_dlc_DocIdItemGuid">
    <vt:lpwstr>0bcc22fe-95e9-4145-82a8-fbb2e09cda72</vt:lpwstr>
  </property>
</Properties>
</file>