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9.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85" r:id="rId7"/>
    <p:sldMasterId id="2147484706" r:id="rId8"/>
    <p:sldMasterId id="2147484713" r:id="rId9"/>
    <p:sldMasterId id="2147484730" r:id="rId10"/>
    <p:sldMasterId id="2147484739" r:id="rId11"/>
    <p:sldMasterId id="2147484754" r:id="rId12"/>
    <p:sldMasterId id="2147484775" r:id="rId13"/>
    <p:sldMasterId id="2147484789" r:id="rId14"/>
    <p:sldMasterId id="2147484798" r:id="rId15"/>
    <p:sldMasterId id="2147484812" r:id="rId16"/>
    <p:sldMasterId id="2147484826" r:id="rId17"/>
  </p:sldMasterIdLst>
  <p:notesMasterIdLst>
    <p:notesMasterId r:id="rId63"/>
  </p:notesMasterIdLst>
  <p:handoutMasterIdLst>
    <p:handoutMasterId r:id="rId64"/>
  </p:handoutMasterIdLst>
  <p:sldIdLst>
    <p:sldId id="2147473309" r:id="rId18"/>
    <p:sldId id="308" r:id="rId19"/>
    <p:sldId id="2141412058" r:id="rId20"/>
    <p:sldId id="2147470362" r:id="rId21"/>
    <p:sldId id="2147473253" r:id="rId22"/>
    <p:sldId id="2147470364" r:id="rId23"/>
    <p:sldId id="2147473291" r:id="rId24"/>
    <p:sldId id="2147473285" r:id="rId25"/>
    <p:sldId id="2145706767" r:id="rId26"/>
    <p:sldId id="2145706713" r:id="rId27"/>
    <p:sldId id="2145706791" r:id="rId28"/>
    <p:sldId id="2145706727" r:id="rId29"/>
    <p:sldId id="2147473269" r:id="rId30"/>
    <p:sldId id="2145706771" r:id="rId31"/>
    <p:sldId id="2145706740" r:id="rId32"/>
    <p:sldId id="2147473695" r:id="rId33"/>
    <p:sldId id="2145706759" r:id="rId34"/>
    <p:sldId id="2145706717" r:id="rId35"/>
    <p:sldId id="2145706741" r:id="rId36"/>
    <p:sldId id="2147473298" r:id="rId37"/>
    <p:sldId id="2147473290" r:id="rId38"/>
    <p:sldId id="2145706744" r:id="rId39"/>
    <p:sldId id="2147473270" r:id="rId40"/>
    <p:sldId id="2147473289" r:id="rId41"/>
    <p:sldId id="2147473272" r:id="rId42"/>
    <p:sldId id="2147473312" r:id="rId43"/>
    <p:sldId id="2145706310" r:id="rId44"/>
    <p:sldId id="2147473301" r:id="rId45"/>
    <p:sldId id="2145706312" r:id="rId46"/>
    <p:sldId id="2145706313" r:id="rId47"/>
    <p:sldId id="2145706314" r:id="rId48"/>
    <p:sldId id="2145706315" r:id="rId49"/>
    <p:sldId id="2145706316" r:id="rId50"/>
    <p:sldId id="2145706317" r:id="rId51"/>
    <p:sldId id="2147473352" r:id="rId52"/>
    <p:sldId id="2147473353" r:id="rId53"/>
    <p:sldId id="538" r:id="rId54"/>
    <p:sldId id="2145706301" r:id="rId55"/>
    <p:sldId id="2145706309" r:id="rId56"/>
    <p:sldId id="2145706304" r:id="rId57"/>
    <p:sldId id="2147473693" r:id="rId58"/>
    <p:sldId id="2147473293" r:id="rId59"/>
    <p:sldId id="2147473694" r:id="rId60"/>
    <p:sldId id="2147473236" r:id="rId61"/>
    <p:sldId id="318" r:id="rId62"/>
  </p:sldIdLst>
  <p:sldSz cx="12192000" cy="6858000"/>
  <p:notesSz cx="7315200" cy="9601200"/>
  <p:custDataLst>
    <p:tags r:id="rId6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5" clrIdx="3"/>
  <p:cmAuthor id="3" name="ralfieri" initials="ra" lastIdx="2" clrIdx="8"/>
  <p:cmAuthor id="4" name="Megan Capel" initials="MC" lastIdx="13"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8" clrIdx="13">
    <p:extLst>
      <p:ext uri="{19B8F6BF-5375-455C-9EA6-DF929625EA0E}">
        <p15:presenceInfo xmlns:p15="http://schemas.microsoft.com/office/powerpoint/2012/main" userId="ef8730672ba86646" providerId="Windows Live"/>
      </p:ext>
    </p:extLst>
  </p:cmAuthor>
  <p:cmAuthor id="15" name="Ryan Topping" initials="RT" lastIdx="197" clrIdx="14">
    <p:extLst>
      <p:ext uri="{19B8F6BF-5375-455C-9EA6-DF929625EA0E}">
        <p15:presenceInfo xmlns:p15="http://schemas.microsoft.com/office/powerpoint/2012/main" userId="Ryan Topping" providerId="None"/>
      </p:ext>
    </p:extLst>
  </p:cmAuthor>
  <p:cmAuthor id="16" name="Gordon Kelley" initials="GK" lastIdx="5" clrIdx="15">
    <p:extLst>
      <p:ext uri="{19B8F6BF-5375-455C-9EA6-DF929625EA0E}">
        <p15:presenceInfo xmlns:p15="http://schemas.microsoft.com/office/powerpoint/2012/main" userId="S::gkelley@clinicaloptions.com::7e3d11cf-7436-4611-80d7-51121a63678e" providerId="AD"/>
      </p:ext>
    </p:extLst>
  </p:cmAuthor>
  <p:cmAuthor id="17" name="CLINICALOPTIONS\tquill" initials="C" lastIdx="26" clrIdx="16">
    <p:extLst>
      <p:ext uri="{19B8F6BF-5375-455C-9EA6-DF929625EA0E}">
        <p15:presenceInfo xmlns:p15="http://schemas.microsoft.com/office/powerpoint/2012/main" userId="CLINICALOPTIONS\tquill" providerId="None"/>
      </p:ext>
    </p:extLst>
  </p:cmAuthor>
  <p:cmAuthor id="18" name="aboecler@clinicaloptions.com" initials="a" lastIdx="17" clrIdx="17">
    <p:extLst>
      <p:ext uri="{19B8F6BF-5375-455C-9EA6-DF929625EA0E}">
        <p15:presenceInfo xmlns:p15="http://schemas.microsoft.com/office/powerpoint/2012/main" userId="aboecler@clinicaloptions.com" providerId="None"/>
      </p:ext>
    </p:extLst>
  </p:cmAuthor>
  <p:cmAuthor id="19" name="Dussadee Royal" initials="DR" lastIdx="3" clrIdx="18">
    <p:extLst>
      <p:ext uri="{19B8F6BF-5375-455C-9EA6-DF929625EA0E}">
        <p15:presenceInfo xmlns:p15="http://schemas.microsoft.com/office/powerpoint/2012/main" userId="S::droyal@clinicaloptions.com::51beead8-6fa0-4b98-aeba-37044af35e17" providerId="AD"/>
      </p:ext>
    </p:extLst>
  </p:cmAuthor>
  <p:cmAuthor id="20" name="Jaime Flores" initials="JF" lastIdx="3" clrIdx="19">
    <p:extLst>
      <p:ext uri="{19B8F6BF-5375-455C-9EA6-DF929625EA0E}">
        <p15:presenceInfo xmlns:p15="http://schemas.microsoft.com/office/powerpoint/2012/main" userId="S::jaime@jaime-flores.com::8b2dc643-5a6a-415b-b6b2-7c918b013cb7" providerId="AD"/>
      </p:ext>
    </p:extLst>
  </p:cmAuthor>
  <p:cmAuthor id="21" name="Jennifer Eimers" initials="JE" lastIdx="1" clrIdx="20">
    <p:extLst>
      <p:ext uri="{19B8F6BF-5375-455C-9EA6-DF929625EA0E}">
        <p15:presenceInfo xmlns:p15="http://schemas.microsoft.com/office/powerpoint/2012/main" userId="S::jeimers@clinicaloptions.com::e496f3f7-6a48-4339-9b0c-9f426a43f948" providerId="AD"/>
      </p:ext>
    </p:extLst>
  </p:cmAuthor>
  <p:cmAuthor id="22" name="Andrea Boecler" initials="AB" lastIdx="12" clrIdx="21">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04" autoAdjust="0"/>
    <p:restoredTop sz="87054" autoAdjust="0"/>
  </p:normalViewPr>
  <p:slideViewPr>
    <p:cSldViewPr snapToGrid="0" showGuides="1">
      <p:cViewPr varScale="1">
        <p:scale>
          <a:sx n="59" d="100"/>
          <a:sy n="59" d="100"/>
        </p:scale>
        <p:origin x="78" y="780"/>
      </p:cViewPr>
      <p:guideLst>
        <p:guide orient="horz" pos="4128"/>
        <p:guide orient="horz" pos="1008"/>
        <p:guide orient="horz" pos="4032"/>
        <p:guide orient="horz" pos="151"/>
        <p:guide orient="horz" pos="264"/>
        <p:guide orient="horz" pos="3912"/>
        <p:guide orient="horz"/>
        <p:guide pos="329"/>
        <p:guide pos="7392"/>
        <p:guide pos="3840"/>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notesMaster" Target="notesMasters/notesMaster1.xml"/><Relationship Id="rId68" Type="http://schemas.openxmlformats.org/officeDocument/2006/relationships/viewProps" Target="viewProps.xml"/><Relationship Id="rId7" Type="http://schemas.openxmlformats.org/officeDocument/2006/relationships/slideMaster" Target="slideMasters/slideMaster2.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Master" Target="slideMasters/slideMaster11.xml"/><Relationship Id="rId29" Type="http://schemas.openxmlformats.org/officeDocument/2006/relationships/slide" Target="slides/slide12.xml"/><Relationship Id="rId11" Type="http://schemas.openxmlformats.org/officeDocument/2006/relationships/slideMaster" Target="slideMasters/slideMaster6.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commentAuthors" Target="commentAuthors.xml"/><Relationship Id="rId5" Type="http://schemas.openxmlformats.org/officeDocument/2006/relationships/customXml" Target="../customXml/item5.xml"/><Relationship Id="rId61" Type="http://schemas.openxmlformats.org/officeDocument/2006/relationships/slide" Target="slides/slide44.xml"/><Relationship Id="rId19" Type="http://schemas.openxmlformats.org/officeDocument/2006/relationships/slide" Target="slides/slide2.xml"/><Relationship Id="rId14" Type="http://schemas.openxmlformats.org/officeDocument/2006/relationships/slideMaster" Target="slideMasters/slideMaster9.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handoutMaster" Target="handoutMasters/handoutMaster1.xml"/><Relationship Id="rId69" Type="http://schemas.openxmlformats.org/officeDocument/2006/relationships/theme" Target="theme/theme1.xml"/><Relationship Id="rId8" Type="http://schemas.openxmlformats.org/officeDocument/2006/relationships/slideMaster" Target="slideMasters/slideMaster3.xml"/><Relationship Id="rId51" Type="http://schemas.openxmlformats.org/officeDocument/2006/relationships/slide" Target="slides/slide34.xml"/><Relationship Id="rId3" Type="http://schemas.openxmlformats.org/officeDocument/2006/relationships/customXml" Target="../customXml/item3.xml"/><Relationship Id="rId12" Type="http://schemas.openxmlformats.org/officeDocument/2006/relationships/slideMaster" Target="slideMasters/slideMaster7.xml"/><Relationship Id="rId17" Type="http://schemas.openxmlformats.org/officeDocument/2006/relationships/slideMaster" Target="slideMasters/slideMaster12.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presProps" Target="presProps.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Master" Target="slideMasters/slideMaster10.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5.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Master" Target="slideMasters/slideMaster4.xml"/><Relationship Id="rId13" Type="http://schemas.openxmlformats.org/officeDocument/2006/relationships/slideMaster" Target="slideMasters/slideMaster8.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723607E5-691E-4B7A-A81B-7EA76687EB81}"/>
    <pc:docChg chg="custSel modMainMaster">
      <pc:chgData name="Jennifer Eimers" userId="e496f3f7-6a48-4339-9b0c-9f426a43f948" providerId="ADAL" clId="{723607E5-691E-4B7A-A81B-7EA76687EB81}" dt="2023-01-11T19:51:41.989" v="0" actId="478"/>
      <pc:docMkLst>
        <pc:docMk/>
      </pc:docMkLst>
      <pc:sldMasterChg chg="modSldLayout">
        <pc:chgData name="Jennifer Eimers" userId="e496f3f7-6a48-4339-9b0c-9f426a43f948" providerId="ADAL" clId="{723607E5-691E-4B7A-A81B-7EA76687EB81}" dt="2023-01-11T19:51:41.989" v="0" actId="478"/>
        <pc:sldMasterMkLst>
          <pc:docMk/>
          <pc:sldMasterMk cId="208435178" sldId="2147484798"/>
        </pc:sldMasterMkLst>
        <pc:sldLayoutChg chg="delSp mod">
          <pc:chgData name="Jennifer Eimers" userId="e496f3f7-6a48-4339-9b0c-9f426a43f948" providerId="ADAL" clId="{723607E5-691E-4B7A-A81B-7EA76687EB81}" dt="2023-01-11T19:51:41.989" v="0" actId="478"/>
          <pc:sldLayoutMkLst>
            <pc:docMk/>
            <pc:sldMasterMk cId="208435178" sldId="2147484798"/>
            <pc:sldLayoutMk cId="1720502339" sldId="2147484799"/>
          </pc:sldLayoutMkLst>
          <pc:picChg chg="del">
            <ac:chgData name="Jennifer Eimers" userId="e496f3f7-6a48-4339-9b0c-9f426a43f948" providerId="ADAL" clId="{723607E5-691E-4B7A-A81B-7EA76687EB81}" dt="2023-01-11T19:51:41.989" v="0" actId="478"/>
            <ac:picMkLst>
              <pc:docMk/>
              <pc:sldMasterMk cId="208435178" sldId="2147484798"/>
              <pc:sldLayoutMk cId="1720502339" sldId="2147484799"/>
              <ac:picMk id="3" creationId="{656D6892-A0DA-40C0-ECD0-1DA51D41CBCC}"/>
            </ac:picMkLst>
          </pc:picChg>
        </pc:sldLayoutChg>
      </pc:sldMaster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299340546622407"/>
          <c:y val="0.15920154721632898"/>
          <c:w val="0.82768535343338501"/>
          <c:h val="0.76361964747516475"/>
        </c:manualLayout>
      </c:layout>
      <c:barChart>
        <c:barDir val="bar"/>
        <c:grouping val="stacked"/>
        <c:varyColors val="0"/>
        <c:ser>
          <c:idx val="0"/>
          <c:order val="0"/>
          <c:tx>
            <c:strRef>
              <c:f>Sheet1!$B$1</c:f>
              <c:strCache>
                <c:ptCount val="1"/>
                <c:pt idx="0">
                  <c:v>Series 1</c:v>
                </c:pt>
              </c:strCache>
            </c:strRef>
          </c:tx>
          <c:spPr>
            <a:solidFill>
              <a:srgbClr val="015873"/>
            </a:solidFill>
          </c:spPr>
          <c:invertIfNegative val="0"/>
          <c:dLbls>
            <c:spPr>
              <a:noFill/>
              <a:ln>
                <a:noFill/>
              </a:ln>
              <a:effectLst/>
            </c:spPr>
            <c:txPr>
              <a:bodyPr wrap="square" lIns="38100" tIns="19050" rIns="38100" bIns="19050" anchor="ctr">
                <a:spAutoFit/>
              </a:bodyPr>
              <a:lstStyle/>
              <a:p>
                <a:pPr>
                  <a:defRPr sz="900">
                    <a:solidFill>
                      <a:schemeClr val="bg1"/>
                    </a:solidFill>
                    <a:latin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Sheet1!$A$2:$A$14</c:f>
              <c:strCache>
                <c:ptCount val="13"/>
                <c:pt idx="0">
                  <c:v>Thrombocytopenia</c:v>
                </c:pt>
                <c:pt idx="1">
                  <c:v>Hemorrhage</c:v>
                </c:pt>
                <c:pt idx="2">
                  <c:v>Diarrhea</c:v>
                </c:pt>
                <c:pt idx="3">
                  <c:v>Stomatitis</c:v>
                </c:pt>
                <c:pt idx="4">
                  <c:v>Headache</c:v>
                </c:pt>
                <c:pt idx="5">
                  <c:v>Neutropenia</c:v>
                </c:pt>
                <c:pt idx="6">
                  <c:v>Rash</c:v>
                </c:pt>
                <c:pt idx="7">
                  <c:v>Myalgia</c:v>
                </c:pt>
                <c:pt idx="8">
                  <c:v>Infection</c:v>
                </c:pt>
                <c:pt idx="9">
                  <c:v>Fatigue</c:v>
                </c:pt>
                <c:pt idx="10">
                  <c:v>Atrial fibrillation</c:v>
                </c:pt>
                <c:pt idx="11">
                  <c:v>Arthralgia</c:v>
                </c:pt>
                <c:pt idx="12">
                  <c:v>Hypertension</c:v>
                </c:pt>
              </c:strCache>
            </c:strRef>
          </c:cat>
          <c:val>
            <c:numRef>
              <c:f>Sheet1!$B$2:$B$14</c:f>
              <c:numCache>
                <c:formatCode>General</c:formatCode>
                <c:ptCount val="13"/>
                <c:pt idx="6">
                  <c:v>1</c:v>
                </c:pt>
                <c:pt idx="7">
                  <c:v>3</c:v>
                </c:pt>
                <c:pt idx="9">
                  <c:v>1</c:v>
                </c:pt>
                <c:pt idx="10">
                  <c:v>1</c:v>
                </c:pt>
                <c:pt idx="11">
                  <c:v>2</c:v>
                </c:pt>
              </c:numCache>
            </c:numRef>
          </c:val>
          <c:extLst>
            <c:ext xmlns:c16="http://schemas.microsoft.com/office/drawing/2014/chart" uri="{C3380CC4-5D6E-409C-BE32-E72D297353CC}">
              <c16:uniqueId val="{00000000-FCA5-4795-A8DC-DFB41AA0F0A0}"/>
            </c:ext>
          </c:extLst>
        </c:ser>
        <c:ser>
          <c:idx val="1"/>
          <c:order val="1"/>
          <c:tx>
            <c:strRef>
              <c:f>Sheet1!$C$1</c:f>
              <c:strCache>
                <c:ptCount val="1"/>
                <c:pt idx="0">
                  <c:v>Series 2</c:v>
                </c:pt>
              </c:strCache>
            </c:strRef>
          </c:tx>
          <c:spPr>
            <a:solidFill>
              <a:srgbClr val="E1471D"/>
            </a:solidFill>
          </c:spPr>
          <c:invertIfNegative val="0"/>
          <c:dLbls>
            <c:spPr>
              <a:noFill/>
              <a:ln>
                <a:noFill/>
              </a:ln>
              <a:effectLst/>
            </c:spPr>
            <c:txPr>
              <a:bodyPr wrap="square" lIns="38100" tIns="19050" rIns="38100" bIns="19050" anchor="ctr">
                <a:spAutoFit/>
              </a:bodyPr>
              <a:lstStyle/>
              <a:p>
                <a:pPr>
                  <a:defRPr sz="9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Sheet1!$A$2:$A$14</c:f>
              <c:strCache>
                <c:ptCount val="13"/>
                <c:pt idx="0">
                  <c:v>Thrombocytopenia</c:v>
                </c:pt>
                <c:pt idx="1">
                  <c:v>Hemorrhage</c:v>
                </c:pt>
                <c:pt idx="2">
                  <c:v>Diarrhea</c:v>
                </c:pt>
                <c:pt idx="3">
                  <c:v>Stomatitis</c:v>
                </c:pt>
                <c:pt idx="4">
                  <c:v>Headache</c:v>
                </c:pt>
                <c:pt idx="5">
                  <c:v>Neutropenia</c:v>
                </c:pt>
                <c:pt idx="6">
                  <c:v>Rash</c:v>
                </c:pt>
                <c:pt idx="7">
                  <c:v>Myalgia</c:v>
                </c:pt>
                <c:pt idx="8">
                  <c:v>Infection</c:v>
                </c:pt>
                <c:pt idx="9">
                  <c:v>Fatigue</c:v>
                </c:pt>
                <c:pt idx="10">
                  <c:v>Atrial fibrillation</c:v>
                </c:pt>
                <c:pt idx="11">
                  <c:v>Arthralgia</c:v>
                </c:pt>
                <c:pt idx="12">
                  <c:v>Hypertension</c:v>
                </c:pt>
              </c:strCache>
            </c:strRef>
          </c:cat>
          <c:val>
            <c:numRef>
              <c:f>Sheet1!$C$2:$C$14</c:f>
              <c:numCache>
                <c:formatCode>General</c:formatCode>
                <c:ptCount val="13"/>
                <c:pt idx="0">
                  <c:v>1</c:v>
                </c:pt>
                <c:pt idx="1">
                  <c:v>1</c:v>
                </c:pt>
                <c:pt idx="2">
                  <c:v>1</c:v>
                </c:pt>
                <c:pt idx="3">
                  <c:v>1</c:v>
                </c:pt>
                <c:pt idx="4">
                  <c:v>2</c:v>
                </c:pt>
                <c:pt idx="5">
                  <c:v>2</c:v>
                </c:pt>
                <c:pt idx="6">
                  <c:v>2</c:v>
                </c:pt>
                <c:pt idx="8">
                  <c:v>4</c:v>
                </c:pt>
                <c:pt idx="9">
                  <c:v>5</c:v>
                </c:pt>
                <c:pt idx="10">
                  <c:v>6</c:v>
                </c:pt>
                <c:pt idx="11">
                  <c:v>6</c:v>
                </c:pt>
                <c:pt idx="12">
                  <c:v>8</c:v>
                </c:pt>
              </c:numCache>
            </c:numRef>
          </c:val>
          <c:extLst>
            <c:ext xmlns:c16="http://schemas.microsoft.com/office/drawing/2014/chart" uri="{C3380CC4-5D6E-409C-BE32-E72D297353CC}">
              <c16:uniqueId val="{00000001-FCA5-4795-A8DC-DFB41AA0F0A0}"/>
            </c:ext>
          </c:extLst>
        </c:ser>
        <c:dLbls>
          <c:showLegendKey val="0"/>
          <c:showVal val="0"/>
          <c:showCatName val="0"/>
          <c:showSerName val="0"/>
          <c:showPercent val="0"/>
          <c:showBubbleSize val="0"/>
        </c:dLbls>
        <c:gapWidth val="57"/>
        <c:overlap val="100"/>
        <c:axId val="205259136"/>
        <c:axId val="205261824"/>
      </c:barChart>
      <c:catAx>
        <c:axId val="205259136"/>
        <c:scaling>
          <c:orientation val="minMax"/>
        </c:scaling>
        <c:delete val="0"/>
        <c:axPos val="l"/>
        <c:numFmt formatCode="General" sourceLinked="1"/>
        <c:majorTickMark val="out"/>
        <c:minorTickMark val="none"/>
        <c:tickLblPos val="nextTo"/>
        <c:spPr>
          <a:ln w="19050">
            <a:solidFill>
              <a:srgbClr val="000000"/>
            </a:solidFill>
          </a:ln>
        </c:spPr>
        <c:txPr>
          <a:bodyPr/>
          <a:lstStyle/>
          <a:p>
            <a:pPr>
              <a:lnSpc>
                <a:spcPct val="90000"/>
              </a:lnSpc>
              <a:defRPr sz="1400" b="1">
                <a:latin typeface="Calibri" panose="020F0502020204030204" pitchFamily="34" charset="0"/>
                <a:cs typeface="Calibri" panose="020F0502020204030204" pitchFamily="34" charset="0"/>
              </a:defRPr>
            </a:pPr>
            <a:endParaRPr lang="en-US"/>
          </a:p>
        </c:txPr>
        <c:crossAx val="205261824"/>
        <c:crosses val="autoZero"/>
        <c:auto val="1"/>
        <c:lblAlgn val="ctr"/>
        <c:lblOffset val="100"/>
        <c:noMultiLvlLbl val="0"/>
      </c:catAx>
      <c:valAx>
        <c:axId val="205261824"/>
        <c:scaling>
          <c:orientation val="minMax"/>
          <c:max val="8"/>
          <c:min val="0"/>
        </c:scaling>
        <c:delete val="0"/>
        <c:axPos val="b"/>
        <c:numFmt formatCode="#,##0" sourceLinked="0"/>
        <c:majorTickMark val="out"/>
        <c:minorTickMark val="none"/>
        <c:tickLblPos val="nextTo"/>
        <c:spPr>
          <a:ln w="19050">
            <a:solidFill>
              <a:schemeClr val="tx1"/>
            </a:solidFill>
          </a:ln>
        </c:spPr>
        <c:txPr>
          <a:bodyPr/>
          <a:lstStyle/>
          <a:p>
            <a:pPr>
              <a:defRPr sz="1400">
                <a:latin typeface="Calibri" panose="020F0502020204030204" pitchFamily="34" charset="0"/>
                <a:cs typeface="Calibri" panose="020F0502020204030204" pitchFamily="34" charset="0"/>
              </a:defRPr>
            </a:pPr>
            <a:endParaRPr lang="en-US"/>
          </a:p>
        </c:txPr>
        <c:crossAx val="205259136"/>
        <c:crosses val="autoZero"/>
        <c:crossBetween val="between"/>
        <c:majorUnit val="1"/>
        <c:minorUnit val="9.0000000000000024E-2"/>
      </c:valAx>
      <c:spPr>
        <a:ln w="19050"/>
      </c:spPr>
    </c:plotArea>
    <c:plotVisOnly val="1"/>
    <c:dispBlanksAs val="gap"/>
    <c:showDLblsOverMax val="0"/>
  </c:chart>
  <c:spPr>
    <a:ln w="3175"/>
  </c:spPr>
  <c:txPr>
    <a:bodyPr/>
    <a:lstStyle/>
    <a:p>
      <a:pPr>
        <a:defRPr sz="18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8027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MoA, mechanism of action;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E11A9-3E46-4059-8D89-86945D9369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89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Tree>
    <p:extLst>
      <p:ext uri="{BB962C8B-B14F-4D97-AF65-F5344CB8AC3E}">
        <p14:creationId xmlns:p14="http://schemas.microsoft.com/office/powerpoint/2010/main" val="2678600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CIT, chemoimmunotherapy; CLL, chronic lymphocytic leukemia; FCR, </a:t>
            </a:r>
            <a:r>
              <a:rPr lang="en-US" b="0" i="1" dirty="0">
                <a:solidFill>
                  <a:srgbClr val="4D5156"/>
                </a:solidFill>
                <a:effectLst/>
                <a:latin typeface="Roboto" panose="02000000000000000000" pitchFamily="2" charset="0"/>
              </a:rPr>
              <a:t>fludarabine/cyclophosphamide/rituximab.</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927798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a:t>
            </a:r>
            <a:r>
              <a:rPr lang="en-US" sz="1800" i="1" dirty="0">
                <a:effectLst/>
                <a:latin typeface="Arial" panose="020B0604020202020204" pitchFamily="34" charset="0"/>
                <a:ea typeface="Times New Roman" panose="02020603050405020304" pitchFamily="18" charset="0"/>
              </a:rPr>
              <a:t>bendamustine/rituximab; </a:t>
            </a:r>
            <a:r>
              <a:rPr lang="en-US" i="1" dirty="0"/>
              <a:t>CIT, chemoimmunotherapy; CLL, chronic lymphocytic leukemia; FCR, </a:t>
            </a:r>
            <a:r>
              <a:rPr lang="en-US" b="0" i="1" dirty="0">
                <a:solidFill>
                  <a:srgbClr val="4D5156"/>
                </a:solidFill>
                <a:effectLst/>
                <a:latin typeface="Roboto" panose="02000000000000000000" pitchFamily="2" charset="0"/>
              </a:rPr>
              <a:t>fludarabine/cyclophosphamide/rituximab; </a:t>
            </a:r>
            <a:r>
              <a:rPr lang="en-US" i="1" dirty="0"/>
              <a:t>F/U, follow-up; I, ibrutinib; NR, not reached; PFS, progression-free survival; R, rituximab.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905467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a:t>
            </a:r>
            <a:r>
              <a:rPr kumimoji="0" lang="en-GB" sz="12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FCR,</a:t>
            </a:r>
            <a:r>
              <a:rPr lang="en-US" b="0" i="1" dirty="0">
                <a:solidFill>
                  <a:srgbClr val="1A1A1A"/>
                </a:solidFill>
                <a:effectLst/>
                <a:latin typeface="acumin-pro"/>
              </a:rPr>
              <a:t> fludarabine/cyclophosphamide/rituximab; IR, ibrutinib/rituximab; TN treatment naive</a:t>
            </a:r>
            <a:r>
              <a:rPr lang="en-US" b="0" i="1" dirty="0">
                <a:solidFill>
                  <a:srgbClr val="4D5156"/>
                </a:solidFill>
                <a:effectLst/>
                <a:latin typeface="Roboto" panose="02000000000000000000" pitchFamily="2" charset="0"/>
              </a:rPr>
              <a:t>. </a:t>
            </a:r>
            <a:r>
              <a:rPr lang="en-US" i="1" dirty="0"/>
              <a:t>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94880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BR, bendamustine/rituximab; CLL, chronic lymphocytic leukemia; IR, ibrutinib/rituximab; NR, not reached; PFS, progression-free survival.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08783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 acalabrutinib; CIRS, </a:t>
            </a:r>
            <a:r>
              <a:rPr lang="en-US" sz="1200" b="0" i="1" kern="1200" dirty="0">
                <a:solidFill>
                  <a:schemeClr val="tx1"/>
                </a:solidFill>
                <a:effectLst/>
                <a:latin typeface="Arial" charset="0"/>
                <a:ea typeface="+mn-ea"/>
                <a:cs typeface="+mn-cs"/>
              </a:rPr>
              <a:t>cumulative illness rating scale; CIT, chemoimmunotherapy; Clb, chlorambucil; </a:t>
            </a:r>
            <a:r>
              <a:rPr lang="en-US" i="1" dirty="0"/>
              <a:t>CLL, chronic lymphocytic leukemia; CrCl, creatinine clearance; ECOG, Eastern Cooperative Oncology Group; IRC, independent review committee; NR, not reached; O, obinutuzumab; PFS, progression-free survival; PS, performance status.</a:t>
            </a:r>
            <a:br>
              <a:rPr lang="en-US" i="0" dirty="0"/>
            </a:br>
            <a:br>
              <a:rPr lang="en-US" i="0" dirty="0"/>
            </a:br>
            <a:r>
              <a:rPr lang="en-US" i="0" dirty="0"/>
              <a:t>Stratified by del(17p), ECOG PS 0-1 vs 2, geographic region.</a:t>
            </a:r>
          </a:p>
          <a:p>
            <a:endParaRPr lang="en-US" sz="1200" b="0" i="0" dirty="0">
              <a:solidFill>
                <a:srgbClr val="000000"/>
              </a:solidFill>
              <a:effectLst/>
              <a:latin typeface="Times-Roman"/>
            </a:endParaRPr>
          </a:p>
          <a:p>
            <a:r>
              <a:rPr lang="en-US" sz="1200" b="0" i="0" dirty="0">
                <a:solidFill>
                  <a:srgbClr val="000000"/>
                </a:solidFill>
                <a:effectLst/>
                <a:latin typeface="Times-Roman"/>
              </a:rPr>
              <a:t>Obinutuzumab dosing: With acalabrutinib, given on Days 1 (100 mg), 2 (900 mg), 8 (1000 mg), 15 (1000 mg) of cycle 2 and on Day 1 (1000 mg) of cycles 3-7; with chlorambucil, given on Days 1 (100 mg), 2 (900 mg), 8 (1000 mg), 15 (1000 mg) of cycle 1 and on Day 1 (1000 mg) of cycles 2-6. </a:t>
            </a:r>
            <a:br>
              <a:rPr lang="en-US" dirty="0"/>
            </a:b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98075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 acalabrutinib; Clb,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chlorambucil; </a:t>
            </a:r>
            <a:r>
              <a:rPr lang="en-US" i="1" dirty="0"/>
              <a:t>CLL, chronic lymphocytic leukemia;</a:t>
            </a:r>
            <a:r>
              <a:rPr kumimoji="0" lang="en-GB" sz="12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 obinutuzumab; NR, not reached;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847628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CLL, chronic lymphocytic leukemia; FCR, </a:t>
            </a:r>
            <a:r>
              <a:rPr lang="en-US" b="0" i="1" dirty="0">
                <a:solidFill>
                  <a:srgbClr val="4D5156"/>
                </a:solidFill>
                <a:effectLst/>
                <a:latin typeface="Roboto" panose="02000000000000000000" pitchFamily="2" charset="0"/>
              </a:rPr>
              <a:t>fludarabine/cyclophosphamide/rituximab; PFS, progression-free survival; SLL, small lymphocytic lymphoma.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053619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376009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Abs, antibodies; BTKi, Bruton’s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609827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R/R, relapsed/refractory.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447922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CLL, chronic lymphocytic leukemia; FISH, </a:t>
            </a:r>
            <a:r>
              <a:rPr lang="en-US" b="0" i="1" dirty="0">
                <a:solidFill>
                  <a:srgbClr val="202124"/>
                </a:solidFill>
                <a:effectLst/>
                <a:latin typeface="Google Sans"/>
              </a:rPr>
              <a:t>fluorescence in situ hybridization; R/R, </a:t>
            </a:r>
            <a:r>
              <a:rPr lang="en-US" i="1" dirty="0"/>
              <a:t>relapsed/refractory.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81781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SLL, </a:t>
            </a:r>
            <a:r>
              <a:rPr lang="en-US" b="0" i="1" dirty="0">
                <a:solidFill>
                  <a:srgbClr val="4D5156"/>
                </a:solidFill>
                <a:effectLst/>
                <a:latin typeface="Roboto" panose="02000000000000000000" pitchFamily="2" charset="0"/>
              </a:rPr>
              <a:t>small lymphocytic lymphoma.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553665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BTKi, BTK inhibitor; CLL, chronic lymphocytic leukemia.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032124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DLBCL, diffuse large B-cell lymphoma; R/R, relapsed/refractory; SCT,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099566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CRi, complete response </a:t>
            </a:r>
            <a:r>
              <a:rPr lang="en-US" b="0" i="1" dirty="0">
                <a:solidFill>
                  <a:srgbClr val="4D5156"/>
                </a:solidFill>
                <a:effectLst/>
                <a:latin typeface="Roboto" panose="02000000000000000000" pitchFamily="2" charset="0"/>
              </a:rPr>
              <a:t>with </a:t>
            </a:r>
            <a:r>
              <a:rPr lang="en-US" b="0" i="1" dirty="0">
                <a:solidFill>
                  <a:srgbClr val="5F6368"/>
                </a:solidFill>
                <a:effectLst/>
                <a:latin typeface="Roboto" panose="02000000000000000000" pitchFamily="2" charset="0"/>
              </a:rPr>
              <a:t>incomplete bone marrow recovery.</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516491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16278005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CV, cardiovascular;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22318463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NMSC, </a:t>
            </a:r>
            <a:r>
              <a:rPr lang="en-US" b="0" i="1" dirty="0">
                <a:solidFill>
                  <a:srgbClr val="000000"/>
                </a:solidFill>
                <a:effectLst/>
                <a:latin typeface="Noto Sans" panose="020B0502040504020204" pitchFamily="34" charset="0"/>
              </a:rPr>
              <a:t>nonmelanoma skin cancer; </a:t>
            </a:r>
            <a:r>
              <a:rPr lang="en-US" i="1" dirty="0"/>
              <a:t>SPM, second primary malignancy; VA, ventricular arrhythmia.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819074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ITT, intention-to-treat; ORR, overall response rate; PFS, progression-free survival; SLL, small lymphocytic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1593697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33056228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AF, atrial fibrillation; CLL, chronic lymphocytic leukemia; HCP, healthcare professional. </a:t>
            </a:r>
            <a:endParaRPr lang="en-US" dirty="0"/>
          </a:p>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27</a:t>
            </a:fld>
            <a:endParaRPr lang="en-US" dirty="0"/>
          </a:p>
        </p:txBody>
      </p:sp>
    </p:spTree>
    <p:extLst>
      <p:ext uri="{BB962C8B-B14F-4D97-AF65-F5344CB8AC3E}">
        <p14:creationId xmlns:p14="http://schemas.microsoft.com/office/powerpoint/2010/main" val="1135701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CLL, chronic lymphocytic leukemia. </a:t>
            </a:r>
            <a:endParaRPr lang="en-US" dirty="0"/>
          </a:p>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28</a:t>
            </a:fld>
            <a:endParaRPr lang="en-US" dirty="0"/>
          </a:p>
        </p:txBody>
      </p:sp>
    </p:spTree>
    <p:extLst>
      <p:ext uri="{BB962C8B-B14F-4D97-AF65-F5344CB8AC3E}">
        <p14:creationId xmlns:p14="http://schemas.microsoft.com/office/powerpoint/2010/main" val="21642545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CLL, chronic lymphocytic leukemia. </a:t>
            </a:r>
            <a:endParaRPr lang="en-US" dirty="0"/>
          </a:p>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29</a:t>
            </a:fld>
            <a:endParaRPr lang="en-US" dirty="0"/>
          </a:p>
        </p:txBody>
      </p:sp>
    </p:spTree>
    <p:extLst>
      <p:ext uri="{BB962C8B-B14F-4D97-AF65-F5344CB8AC3E}">
        <p14:creationId xmlns:p14="http://schemas.microsoft.com/office/powerpoint/2010/main" val="5166870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CLL, chronic lymphocytic leukemia. </a:t>
            </a:r>
            <a:endParaRPr lang="en-US" dirty="0"/>
          </a:p>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30</a:t>
            </a:fld>
            <a:endParaRPr lang="en-US" dirty="0"/>
          </a:p>
        </p:txBody>
      </p:sp>
    </p:spTree>
    <p:extLst>
      <p:ext uri="{BB962C8B-B14F-4D97-AF65-F5344CB8AC3E}">
        <p14:creationId xmlns:p14="http://schemas.microsoft.com/office/powerpoint/2010/main" val="24449682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AE, adverse event; CLL, chronic lymphocytic leukemia; PJP, Pneumocystis jirovecii pneumonia; R/R, relapsed/refractory. </a:t>
            </a:r>
            <a:endParaRPr lang="en-US" dirty="0"/>
          </a:p>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31</a:t>
            </a:fld>
            <a:endParaRPr lang="en-US" dirty="0"/>
          </a:p>
        </p:txBody>
      </p:sp>
    </p:spTree>
    <p:extLst>
      <p:ext uri="{BB962C8B-B14F-4D97-AF65-F5344CB8AC3E}">
        <p14:creationId xmlns:p14="http://schemas.microsoft.com/office/powerpoint/2010/main" val="1069551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CLL, chronic lymphocytic leukemia.</a:t>
            </a:r>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32</a:t>
            </a:fld>
            <a:endParaRPr lang="en-US" dirty="0"/>
          </a:p>
        </p:txBody>
      </p:sp>
    </p:spTree>
    <p:extLst>
      <p:ext uri="{BB962C8B-B14F-4D97-AF65-F5344CB8AC3E}">
        <p14:creationId xmlns:p14="http://schemas.microsoft.com/office/powerpoint/2010/main" val="4149926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CLL, chronic lymphocytic leukemia.</a:t>
            </a:r>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33</a:t>
            </a:fld>
            <a:endParaRPr lang="en-US" dirty="0"/>
          </a:p>
        </p:txBody>
      </p:sp>
    </p:spTree>
    <p:extLst>
      <p:ext uri="{BB962C8B-B14F-4D97-AF65-F5344CB8AC3E}">
        <p14:creationId xmlns:p14="http://schemas.microsoft.com/office/powerpoint/2010/main" val="8294656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34</a:t>
            </a:fld>
            <a:endParaRPr lang="en-US" dirty="0"/>
          </a:p>
        </p:txBody>
      </p:sp>
    </p:spTree>
    <p:extLst>
      <p:ext uri="{BB962C8B-B14F-4D97-AF65-F5344CB8AC3E}">
        <p14:creationId xmlns:p14="http://schemas.microsoft.com/office/powerpoint/2010/main" val="2905019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8365976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DoR, duration of response; ECOG, Eastern Cooperative Group; MTD, maximum tolerated dose; ORR, overall response rate; OS, overall survival; PFS, progression-free survival; PK, pharmacokinetics; PS, performance score;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71818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PFS, progression-free survival;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160123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PFS, progression-free survival;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96606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AF, atrial fibrillation; CLL, chronic lymphocytic leukemia; SLL, small lymphocytic lymphoma; TEAE, treatment-emergent adverse event;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02098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CLL, chronic lymphocytic leukemia</a:t>
            </a:r>
            <a:r>
              <a:rPr lang="en-US" b="0" i="1" dirty="0">
                <a:solidFill>
                  <a:srgbClr val="4D5156"/>
                </a:solidFill>
                <a:effectLst/>
                <a:latin typeface="Roboto" panose="02000000000000000000" pitchFamily="2" charset="0"/>
              </a:rPr>
              <a:t>; </a:t>
            </a:r>
            <a:r>
              <a:rPr lang="en-US" i="1" dirty="0"/>
              <a:t>PFS, progression-free survival; R/R, relapsed/refractory; SLL, </a:t>
            </a:r>
            <a:r>
              <a:rPr lang="en-US" b="0" i="1" dirty="0">
                <a:solidFill>
                  <a:srgbClr val="4D5156"/>
                </a:solidFill>
                <a:effectLst/>
                <a:latin typeface="Roboto" panose="02000000000000000000" pitchFamily="2" charset="0"/>
              </a:rPr>
              <a:t>small lymphocytic lymphoma; tx, treatment.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72373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BTKi, BTK inhibitor; CLL, chronic lymphocytic leukemia; FCR, </a:t>
            </a:r>
            <a:r>
              <a:rPr lang="en-US" b="0" i="1" dirty="0">
                <a:solidFill>
                  <a:srgbClr val="4D5156"/>
                </a:solidFill>
                <a:effectLst/>
                <a:latin typeface="Roboto" panose="02000000000000000000" pitchFamily="2" charset="0"/>
              </a:rPr>
              <a:t>fludarabine/cyclophosphamide/rituximab</a:t>
            </a:r>
            <a:r>
              <a:rPr lang="en-US" i="1" dirty="0"/>
              <a:t>; R, rituximab;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27713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CIT, chemoimmunotherapy; CLL, chronic lymphocytic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dirty="0"/>
          </a:p>
        </p:txBody>
      </p:sp>
    </p:spTree>
    <p:extLst>
      <p:ext uri="{BB962C8B-B14F-4D97-AF65-F5344CB8AC3E}">
        <p14:creationId xmlns:p14="http://schemas.microsoft.com/office/powerpoint/2010/main" val="21476311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8.jpeg"/><Relationship Id="rId1" Type="http://schemas.openxmlformats.org/officeDocument/2006/relationships/slideMaster" Target="../slideMasters/slideMaster9.xml"/><Relationship Id="rId4" Type="http://schemas.openxmlformats.org/officeDocument/2006/relationships/image" Target="../media/image16.gif"/></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9C85E25F-CC0F-C09A-3EEE-F3F2176E6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149" y="3647627"/>
            <a:ext cx="6096851" cy="32103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B6658E49-7251-49C3-A3D6-E2D47B33C3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552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309962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8870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745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294988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53656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0974927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22619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602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099542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2621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013706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28294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488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4"/>
          </p:nvPr>
        </p:nvSpPr>
        <p:spPr>
          <a:xfrm>
            <a:off x="11653519" y="6279122"/>
            <a:ext cx="383488"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2FFBAD49-1F68-914B-9DFB-5D552C1A2BEB}" type="slidenum">
              <a:rPr lang="en-US" smtClean="0"/>
              <a:pPr/>
              <a:t>‹#›</a:t>
            </a:fld>
            <a:endParaRPr lang="en-US" dirty="0"/>
          </a:p>
        </p:txBody>
      </p:sp>
      <p:sp>
        <p:nvSpPr>
          <p:cNvPr id="6" name="Text Placeholder 5"/>
          <p:cNvSpPr>
            <a:spLocks noGrp="1"/>
          </p:cNvSpPr>
          <p:nvPr>
            <p:ph type="body" sz="quarter" idx="10"/>
          </p:nvPr>
        </p:nvSpPr>
        <p:spPr>
          <a:xfrm>
            <a:off x="838200" y="5854017"/>
            <a:ext cx="10515600" cy="250825"/>
          </a:xfrm>
        </p:spPr>
        <p:txBody>
          <a:bodyPr lIns="137160" anchor="b">
            <a:noAutofit/>
          </a:bodyPr>
          <a:lstStyle>
            <a:lvl1pPr marL="0" indent="0">
              <a:lnSpc>
                <a:spcPct val="100000"/>
              </a:lnSpc>
              <a:spcBef>
                <a:spcPts val="0"/>
              </a:spcBef>
              <a:buNone/>
              <a:defRPr sz="1100"/>
            </a:lvl1pPr>
            <a:lvl2pPr marL="457189" indent="0">
              <a:buNone/>
              <a:defRPr sz="1100"/>
            </a:lvl2pPr>
            <a:lvl3pPr marL="914377" indent="0">
              <a:buNone/>
              <a:defRPr sz="1100"/>
            </a:lvl3pPr>
            <a:lvl4pPr marL="1371566" indent="0">
              <a:buNone/>
              <a:defRPr sz="1100"/>
            </a:lvl4pPr>
            <a:lvl5pPr marL="1828754" indent="0">
              <a:buNone/>
              <a:defRPr sz="1100"/>
            </a:lvl5pPr>
          </a:lstStyle>
          <a:p>
            <a:pPr lvl="0"/>
            <a:r>
              <a:rPr lang="en-US" dirty="0"/>
              <a:t>Edit Master text styles</a:t>
            </a:r>
          </a:p>
        </p:txBody>
      </p:sp>
    </p:spTree>
    <p:extLst>
      <p:ext uri="{BB962C8B-B14F-4D97-AF65-F5344CB8AC3E}">
        <p14:creationId xmlns:p14="http://schemas.microsoft.com/office/powerpoint/2010/main" val="42181466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63E2287C-41C4-43B4-A3AF-BC848C3286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8549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720536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62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7995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60176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6388024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51588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3992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479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08268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91923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8897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292999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342631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9101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3321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36963723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78531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801660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07763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24300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583363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87602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81225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581279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58915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61822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244780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7113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Title and Content+logo">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743144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fabric&#10;&#10;Description automatically generated">
            <a:extLst>
              <a:ext uri="{FF2B5EF4-FFF2-40B4-BE49-F238E27FC236}">
                <a16:creationId xmlns:a16="http://schemas.microsoft.com/office/drawing/2014/main" id="{C2D55048-7FDB-439B-ABFC-560AFC3FC2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3648075"/>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3229802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53352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2539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0358965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19967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1535363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22602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94925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7" name="Picture 16" descr="A picture containing cloth, blue, several&#10;&#10;Description automatically generated">
            <a:extLst>
              <a:ext uri="{FF2B5EF4-FFF2-40B4-BE49-F238E27FC236}">
                <a16:creationId xmlns:a16="http://schemas.microsoft.com/office/drawing/2014/main" id="{209032FF-824A-9137-4E8A-304070945A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149" y="3647627"/>
            <a:ext cx="6096851" cy="32103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3849055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20450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869263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2525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0467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765414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25564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571589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9334338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341602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90728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552902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57204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73" y="3662363"/>
            <a:ext cx="6078537"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a:extLst>
              <a:ext uri="{FF2B5EF4-FFF2-40B4-BE49-F238E27FC236}">
                <a16:creationId xmlns:a16="http://schemas.microsoft.com/office/drawing/2014/main" id="{20323408-C184-4508-96D5-82CAE12E3E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5525" y="3667126"/>
            <a:ext cx="6086475" cy="3200400"/>
          </a:xfrm>
          <a:prstGeom prst="rect">
            <a:avLst/>
          </a:prstGeom>
        </p:spPr>
      </p:pic>
      <p:sp>
        <p:nvSpPr>
          <p:cNvPr id="10" name="Rectangle 54"/>
          <p:cNvSpPr>
            <a:spLocks noGrp="1" noChangeArrowheads="1"/>
          </p:cNvSpPr>
          <p:nvPr>
            <p:ph type="subTitle" idx="1"/>
          </p:nvPr>
        </p:nvSpPr>
        <p:spPr>
          <a:xfrm>
            <a:off x="609600" y="4041666"/>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anchor="ctr"/>
          <a:lstStyle/>
          <a:p>
            <a:pPr algn="ctr" defTabSz="914223" eaLnBrk="0" fontAlgn="base" hangingPunct="0">
              <a:spcBef>
                <a:spcPct val="0"/>
              </a:spcBef>
              <a:spcAft>
                <a:spcPct val="0"/>
              </a:spcAft>
              <a:defRPr/>
            </a:pPr>
            <a:endParaRPr lang="en-US" sz="1800" b="1" dirty="0">
              <a:solidFill>
                <a:srgbClr val="FFFFFF"/>
              </a:solidFill>
              <a:latin typeface="Arial"/>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89"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89"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2"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anchor="ctr"/>
          <a:lstStyle/>
          <a:p>
            <a:pPr algn="ctr" defTabSz="914223" eaLnBrk="0" fontAlgn="base" hangingPunct="0">
              <a:spcBef>
                <a:spcPct val="0"/>
              </a:spcBef>
              <a:spcAft>
                <a:spcPct val="0"/>
              </a:spcAft>
              <a:defRPr/>
            </a:pPr>
            <a:endParaRPr lang="en-US" sz="1800" b="1" dirty="0">
              <a:solidFill>
                <a:srgbClr val="FFFFFF"/>
              </a:solidFill>
              <a:latin typeface="Arial"/>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89"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89"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FA66A9F5-09EF-41DA-9109-8000D4A9FF3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81299" y="328629"/>
            <a:ext cx="1740839" cy="938609"/>
          </a:xfrm>
          <a:prstGeom prst="rect">
            <a:avLst/>
          </a:prstGeom>
        </p:spPr>
      </p:pic>
    </p:spTree>
    <p:extLst>
      <p:ext uri="{BB962C8B-B14F-4D97-AF65-F5344CB8AC3E}">
        <p14:creationId xmlns:p14="http://schemas.microsoft.com/office/powerpoint/2010/main" val="171134349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1" y="238143"/>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88" y="1513049"/>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36784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3"/>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2"/>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anchor="ctr"/>
          <a:lstStyle/>
          <a:p>
            <a:pPr algn="ctr" defTabSz="914223">
              <a:defRPr/>
            </a:pPr>
            <a:endParaRPr lang="en-US" sz="1800" b="1" dirty="0">
              <a:solidFill>
                <a:srgbClr val="FFFFFF"/>
              </a:solidFill>
              <a:latin typeface="Arial"/>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8498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43"/>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3" y="1510730"/>
            <a:ext cx="5309279"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3" y="1510732"/>
            <a:ext cx="5229571"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0259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3" y="1510730"/>
            <a:ext cx="5229571"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61" y="238143"/>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3" y="1510730"/>
            <a:ext cx="5309279"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680536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69" y="238143"/>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93027634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5924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62" y="4856690"/>
            <a:ext cx="11283951"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31"/>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61" y="1895491"/>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9"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25"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054779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17205023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47786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6456970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208271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825002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621985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38207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2447059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25124614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8616560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95032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406969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38301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FAA71F-EC3D-78F4-A7F5-639723275A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998" y="3657599"/>
            <a:ext cx="6096000" cy="3200400"/>
          </a:xfrm>
          <a:prstGeom prst="rect">
            <a:avLst/>
          </a:prstGeom>
        </p:spPr>
      </p:pic>
      <p:pic>
        <p:nvPicPr>
          <p:cNvPr id="2" name="Picture 2">
            <a:extLst>
              <a:ext uri="{FF2B5EF4-FFF2-40B4-BE49-F238E27FC236}">
                <a16:creationId xmlns:a16="http://schemas.microsoft.com/office/drawing/2014/main" id="{C7E952F1-BFF8-6B82-AD94-82343630FF2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2288" y="244901"/>
            <a:ext cx="2028825" cy="10763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3179067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9874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7086264D-C2D7-672C-71B2-FF09A4F5E54A}"/>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C4D1478F-F92C-4D77-A709-A3034D728B1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25735222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7D475E15-B51D-DA25-2D91-15378C84E9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3160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82275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415EA0D3-EFE9-0A46-CE02-0B0B85B44D8D}"/>
              </a:ext>
            </a:extLst>
          </p:cNvPr>
          <p:cNvGrpSpPr/>
          <p:nvPr userDrawn="1"/>
        </p:nvGrpSpPr>
        <p:grpSpPr>
          <a:xfrm>
            <a:off x="9392911" y="6215524"/>
            <a:ext cx="2488502" cy="447312"/>
            <a:chOff x="9392911" y="6215524"/>
            <a:chExt cx="2488502" cy="447312"/>
          </a:xfrm>
        </p:grpSpPr>
        <p:pic>
          <p:nvPicPr>
            <p:cNvPr id="9" name="Picture 2">
              <a:extLst>
                <a:ext uri="{FF2B5EF4-FFF2-40B4-BE49-F238E27FC236}">
                  <a16:creationId xmlns:a16="http://schemas.microsoft.com/office/drawing/2014/main" id="{432E8942-BF98-C26E-4D44-3E74CBF19B9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a:extLst>
                <a:ext uri="{FF2B5EF4-FFF2-40B4-BE49-F238E27FC236}">
                  <a16:creationId xmlns:a16="http://schemas.microsoft.com/office/drawing/2014/main" id="{0563FCEC-0A22-BA00-2868-191FF17FC23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424365765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750746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4D8CA943-738E-9FA1-A896-D841DF4A1BC5}"/>
              </a:ext>
            </a:extLst>
          </p:cNvPr>
          <p:cNvGrpSpPr/>
          <p:nvPr userDrawn="1"/>
        </p:nvGrpSpPr>
        <p:grpSpPr>
          <a:xfrm>
            <a:off x="9392911" y="6215524"/>
            <a:ext cx="2488502" cy="447312"/>
            <a:chOff x="9392911" y="6215524"/>
            <a:chExt cx="2488502" cy="447312"/>
          </a:xfrm>
        </p:grpSpPr>
        <p:pic>
          <p:nvPicPr>
            <p:cNvPr id="3" name="Picture 2">
              <a:extLst>
                <a:ext uri="{FF2B5EF4-FFF2-40B4-BE49-F238E27FC236}">
                  <a16:creationId xmlns:a16="http://schemas.microsoft.com/office/drawing/2014/main" id="{C537B316-2378-AE68-0F82-3DB11BA0403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a:extLst>
                <a:ext uri="{FF2B5EF4-FFF2-40B4-BE49-F238E27FC236}">
                  <a16:creationId xmlns:a16="http://schemas.microsoft.com/office/drawing/2014/main" id="{C0FEE258-F13F-D3E4-817B-7E9E681B80E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21222182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863461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AD6A4D7D-D385-6B4D-F864-74599AF645E1}"/>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0CBBDF69-1621-9493-9DFB-85EA48BAFF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a:extLst>
                <a:ext uri="{FF2B5EF4-FFF2-40B4-BE49-F238E27FC236}">
                  <a16:creationId xmlns:a16="http://schemas.microsoft.com/office/drawing/2014/main" id="{E5FE712E-C541-4792-3982-7C942811DC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401615032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806823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ADED9CC-70F7-BD5D-49B5-A53019B1900A}"/>
              </a:ext>
            </a:extLst>
          </p:cNvPr>
          <p:cNvGrpSpPr/>
          <p:nvPr userDrawn="1"/>
        </p:nvGrpSpPr>
        <p:grpSpPr>
          <a:xfrm>
            <a:off x="9392911" y="6215524"/>
            <a:ext cx="2488502" cy="447312"/>
            <a:chOff x="9392911" y="6215524"/>
            <a:chExt cx="2488502" cy="447312"/>
          </a:xfrm>
        </p:grpSpPr>
        <p:pic>
          <p:nvPicPr>
            <p:cNvPr id="6" name="Picture 2">
              <a:extLst>
                <a:ext uri="{FF2B5EF4-FFF2-40B4-BE49-F238E27FC236}">
                  <a16:creationId xmlns:a16="http://schemas.microsoft.com/office/drawing/2014/main" id="{E38D25FE-31ED-0761-CC06-725BE5211DB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8DC88AA3-7803-DF91-A9E0-003FBAF189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112583142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A89318FF-8EAA-EC41-39A2-551059BBED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7F3F98"/>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59089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E3799D-BB62-8EA1-0BD9-1A62F3BE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0776" y="3670314"/>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accent1"/>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chemeClr val="accent1"/>
                </a:solidFill>
              </a:defRPr>
            </a:lvl1pPr>
          </a:lstStyle>
          <a:p>
            <a:r>
              <a:rPr lang="en-US"/>
              <a:t>Click to edit Master title style</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895402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7EE0F48B-C3E5-A5E7-8F05-18C7A062B565}"/>
              </a:ext>
            </a:extLst>
          </p:cNvPr>
          <p:cNvGrpSpPr/>
          <p:nvPr userDrawn="1"/>
        </p:nvGrpSpPr>
        <p:grpSpPr>
          <a:xfrm>
            <a:off x="9809410" y="6153794"/>
            <a:ext cx="1980029" cy="577224"/>
            <a:chOff x="9874835" y="6236872"/>
            <a:chExt cx="1980029" cy="577224"/>
          </a:xfrm>
        </p:grpSpPr>
        <p:pic>
          <p:nvPicPr>
            <p:cNvPr id="5" name="Picture 1">
              <a:extLst>
                <a:ext uri="{FF2B5EF4-FFF2-40B4-BE49-F238E27FC236}">
                  <a16:creationId xmlns:a16="http://schemas.microsoft.com/office/drawing/2014/main" id="{7C81706E-2F35-98EE-55C7-D575B9454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2C50D3C-D13C-851E-6F82-5DA31F8C8033}"/>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5321720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38843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2B1DE91-E827-2FE7-BF05-97779922E8C6}"/>
              </a:ext>
            </a:extLst>
          </p:cNvPr>
          <p:cNvGrpSpPr/>
          <p:nvPr userDrawn="1"/>
        </p:nvGrpSpPr>
        <p:grpSpPr>
          <a:xfrm>
            <a:off x="9809410" y="6153794"/>
            <a:ext cx="1980029" cy="577224"/>
            <a:chOff x="9874835" y="6236872"/>
            <a:chExt cx="1980029" cy="577224"/>
          </a:xfrm>
        </p:grpSpPr>
        <p:pic>
          <p:nvPicPr>
            <p:cNvPr id="6" name="Picture 1">
              <a:extLst>
                <a:ext uri="{FF2B5EF4-FFF2-40B4-BE49-F238E27FC236}">
                  <a16:creationId xmlns:a16="http://schemas.microsoft.com/office/drawing/2014/main" id="{84C364BE-73B3-3295-4DE8-A745C36F8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5B2A368-9A9A-F693-4509-DDD3FC306DC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110343363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519741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rgbClr val="0054A0"/>
                </a:solidFill>
              </a:defRPr>
            </a:lvl1pPr>
          </a:lstStyle>
          <a:p>
            <a:r>
              <a:rPr lang="en-US"/>
              <a:t>Click to edit Master title style</a:t>
            </a:r>
          </a:p>
        </p:txBody>
      </p:sp>
      <p:pic>
        <p:nvPicPr>
          <p:cNvPr id="6" name="Picture 5" descr="Text&#10;&#10;Description automatically generated with low confidence">
            <a:extLst>
              <a:ext uri="{FF2B5EF4-FFF2-40B4-BE49-F238E27FC236}">
                <a16:creationId xmlns:a16="http://schemas.microsoft.com/office/drawing/2014/main" id="{6F019A74-B1A4-419F-897B-7D398E04E0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8250" y="5702802"/>
            <a:ext cx="3321699" cy="824997"/>
          </a:xfrm>
          <a:prstGeom prst="rect">
            <a:avLst/>
          </a:prstGeom>
        </p:spPr>
      </p:pic>
    </p:spTree>
    <p:extLst>
      <p:ext uri="{BB962C8B-B14F-4D97-AF65-F5344CB8AC3E}">
        <p14:creationId xmlns:p14="http://schemas.microsoft.com/office/powerpoint/2010/main" val="328042281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ARS Slide">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9562941" cy="1103313"/>
          </a:xfrm>
          <a:prstGeom prst="rect">
            <a:avLst/>
          </a:prstGeom>
          <a:solidFill>
            <a:srgbClr val="DCE6F2"/>
          </a:solidFill>
          <a:ln>
            <a:noFill/>
          </a:ln>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lvl1pPr marL="514350" indent="-514350">
              <a:buFont typeface="+mj-lt"/>
              <a:buAutoNum type="alphaUcPeriod"/>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5">
            <a:extLst>
              <a:ext uri="{FF2B5EF4-FFF2-40B4-BE49-F238E27FC236}">
                <a16:creationId xmlns:a16="http://schemas.microsoft.com/office/drawing/2014/main" id="{CA8ECB2C-B770-4011-85C3-F3F254CDAE46}"/>
              </a:ext>
            </a:extLst>
          </p:cNvPr>
          <p:cNvSpPr>
            <a:spLocks/>
          </p:cNvSpPr>
          <p:nvPr userDrawn="1"/>
        </p:nvSpPr>
        <p:spPr bwMode="auto">
          <a:xfrm>
            <a:off x="10279702" y="180606"/>
            <a:ext cx="1210121" cy="1218353"/>
          </a:xfrm>
          <a:custGeom>
            <a:avLst/>
            <a:gdLst>
              <a:gd name="T0" fmla="*/ 1166 w 1202"/>
              <a:gd name="T1" fmla="*/ 325 h 1340"/>
              <a:gd name="T2" fmla="*/ 1109 w 1202"/>
              <a:gd name="T3" fmla="*/ 269 h 1340"/>
              <a:gd name="T4" fmla="*/ 825 w 1202"/>
              <a:gd name="T5" fmla="*/ 105 h 1340"/>
              <a:gd name="T6" fmla="*/ 694 w 1202"/>
              <a:gd name="T7" fmla="*/ 30 h 1340"/>
              <a:gd name="T8" fmla="*/ 508 w 1202"/>
              <a:gd name="T9" fmla="*/ 30 h 1340"/>
              <a:gd name="T10" fmla="*/ 381 w 1202"/>
              <a:gd name="T11" fmla="*/ 103 h 1340"/>
              <a:gd name="T12" fmla="*/ 93 w 1202"/>
              <a:gd name="T13" fmla="*/ 269 h 1340"/>
              <a:gd name="T14" fmla="*/ 38 w 1202"/>
              <a:gd name="T15" fmla="*/ 323 h 1340"/>
              <a:gd name="T16" fmla="*/ 0 w 1202"/>
              <a:gd name="T17" fmla="*/ 431 h 1340"/>
              <a:gd name="T18" fmla="*/ 0 w 1202"/>
              <a:gd name="T19" fmla="*/ 877 h 1340"/>
              <a:gd name="T20" fmla="*/ 0 w 1202"/>
              <a:gd name="T21" fmla="*/ 909 h 1340"/>
              <a:gd name="T22" fmla="*/ 93 w 1202"/>
              <a:gd name="T23" fmla="*/ 1071 h 1340"/>
              <a:gd name="T24" fmla="*/ 93 w 1202"/>
              <a:gd name="T25" fmla="*/ 1071 h 1340"/>
              <a:gd name="T26" fmla="*/ 277 w 1202"/>
              <a:gd name="T27" fmla="*/ 1177 h 1340"/>
              <a:gd name="T28" fmla="*/ 508 w 1202"/>
              <a:gd name="T29" fmla="*/ 1310 h 1340"/>
              <a:gd name="T30" fmla="*/ 694 w 1202"/>
              <a:gd name="T31" fmla="*/ 1310 h 1340"/>
              <a:gd name="T32" fmla="*/ 927 w 1202"/>
              <a:gd name="T33" fmla="*/ 1175 h 1340"/>
              <a:gd name="T34" fmla="*/ 1109 w 1202"/>
              <a:gd name="T35" fmla="*/ 1071 h 1340"/>
              <a:gd name="T36" fmla="*/ 1111 w 1202"/>
              <a:gd name="T37" fmla="*/ 1069 h 1340"/>
              <a:gd name="T38" fmla="*/ 1202 w 1202"/>
              <a:gd name="T39" fmla="*/ 909 h 1340"/>
              <a:gd name="T40" fmla="*/ 1202 w 1202"/>
              <a:gd name="T41" fmla="*/ 874 h 1340"/>
              <a:gd name="T42" fmla="*/ 1202 w 1202"/>
              <a:gd name="T43" fmla="*/ 431 h 1340"/>
              <a:gd name="T44" fmla="*/ 1166 w 1202"/>
              <a:gd name="T45" fmla="*/ 325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2" h="1340">
                <a:moveTo>
                  <a:pt x="1166" y="325"/>
                </a:moveTo>
                <a:cubicBezTo>
                  <a:pt x="1150" y="301"/>
                  <a:pt x="1130" y="281"/>
                  <a:pt x="1109" y="269"/>
                </a:cubicBezTo>
                <a:cubicBezTo>
                  <a:pt x="825" y="105"/>
                  <a:pt x="825" y="105"/>
                  <a:pt x="825" y="105"/>
                </a:cubicBezTo>
                <a:cubicBezTo>
                  <a:pt x="694" y="30"/>
                  <a:pt x="694" y="30"/>
                  <a:pt x="694" y="30"/>
                </a:cubicBezTo>
                <a:cubicBezTo>
                  <a:pt x="643" y="0"/>
                  <a:pt x="559" y="0"/>
                  <a:pt x="508" y="30"/>
                </a:cubicBezTo>
                <a:cubicBezTo>
                  <a:pt x="381" y="103"/>
                  <a:pt x="381" y="103"/>
                  <a:pt x="381" y="103"/>
                </a:cubicBezTo>
                <a:cubicBezTo>
                  <a:pt x="93" y="269"/>
                  <a:pt x="93" y="269"/>
                  <a:pt x="93" y="269"/>
                </a:cubicBezTo>
                <a:cubicBezTo>
                  <a:pt x="72" y="281"/>
                  <a:pt x="53" y="300"/>
                  <a:pt x="38" y="323"/>
                </a:cubicBezTo>
                <a:cubicBezTo>
                  <a:pt x="15" y="356"/>
                  <a:pt x="0" y="396"/>
                  <a:pt x="0" y="431"/>
                </a:cubicBezTo>
                <a:cubicBezTo>
                  <a:pt x="0" y="877"/>
                  <a:pt x="0" y="877"/>
                  <a:pt x="0" y="877"/>
                </a:cubicBezTo>
                <a:cubicBezTo>
                  <a:pt x="0" y="909"/>
                  <a:pt x="0" y="909"/>
                  <a:pt x="0" y="909"/>
                </a:cubicBezTo>
                <a:cubicBezTo>
                  <a:pt x="0" y="968"/>
                  <a:pt x="42" y="1041"/>
                  <a:pt x="93" y="1071"/>
                </a:cubicBezTo>
                <a:cubicBezTo>
                  <a:pt x="93" y="1071"/>
                  <a:pt x="93" y="1071"/>
                  <a:pt x="93" y="1071"/>
                </a:cubicBezTo>
                <a:cubicBezTo>
                  <a:pt x="277" y="1177"/>
                  <a:pt x="277" y="1177"/>
                  <a:pt x="277" y="1177"/>
                </a:cubicBezTo>
                <a:cubicBezTo>
                  <a:pt x="508" y="1310"/>
                  <a:pt x="508" y="1310"/>
                  <a:pt x="508" y="1310"/>
                </a:cubicBezTo>
                <a:cubicBezTo>
                  <a:pt x="559" y="1340"/>
                  <a:pt x="643" y="1340"/>
                  <a:pt x="694" y="1310"/>
                </a:cubicBezTo>
                <a:cubicBezTo>
                  <a:pt x="927" y="1175"/>
                  <a:pt x="927" y="1175"/>
                  <a:pt x="927" y="1175"/>
                </a:cubicBezTo>
                <a:cubicBezTo>
                  <a:pt x="1109" y="1071"/>
                  <a:pt x="1109" y="1071"/>
                  <a:pt x="1109" y="1071"/>
                </a:cubicBezTo>
                <a:cubicBezTo>
                  <a:pt x="1109" y="1070"/>
                  <a:pt x="1110" y="1070"/>
                  <a:pt x="1111" y="1069"/>
                </a:cubicBezTo>
                <a:cubicBezTo>
                  <a:pt x="1161" y="1039"/>
                  <a:pt x="1202" y="968"/>
                  <a:pt x="1202" y="909"/>
                </a:cubicBezTo>
                <a:cubicBezTo>
                  <a:pt x="1202" y="874"/>
                  <a:pt x="1202" y="874"/>
                  <a:pt x="1202" y="874"/>
                </a:cubicBezTo>
                <a:cubicBezTo>
                  <a:pt x="1202" y="431"/>
                  <a:pt x="1202" y="431"/>
                  <a:pt x="1202" y="431"/>
                </a:cubicBezTo>
                <a:cubicBezTo>
                  <a:pt x="1202" y="396"/>
                  <a:pt x="1188" y="357"/>
                  <a:pt x="1166" y="325"/>
                </a:cubicBezTo>
                <a:close/>
              </a:path>
            </a:pathLst>
          </a:custGeom>
          <a:solidFill>
            <a:srgbClr val="FFAD00"/>
          </a:solidFill>
          <a:ln>
            <a:noFill/>
          </a:ln>
        </p:spPr>
        <p:txBody>
          <a:bodyPr vert="horz" wrap="square" lIns="91440" tIns="45720" rIns="91440" bIns="45720" numCol="1" rtlCol="0" anchor="ctr" anchorCtr="0" compatLnSpc="1">
            <a:prstTxWarp prst="textNoShape">
              <a:avLst/>
            </a:prstTxWarp>
          </a:bodyPr>
          <a:lstStyle/>
          <a:p>
            <a:pPr algn="ctr"/>
            <a:r>
              <a:rPr lang="fr-FR" spc="10" baseline="0" dirty="0">
                <a:solidFill>
                  <a:schemeClr val="accent1">
                    <a:lumMod val="75000"/>
                  </a:schemeClr>
                </a:solidFill>
                <a:latin typeface="Roboto Bold" pitchFamily="2" charset="0"/>
                <a:ea typeface="Roboto Bold" pitchFamily="2" charset="0"/>
              </a:rPr>
              <a:t>Audience Response</a:t>
            </a:r>
          </a:p>
        </p:txBody>
      </p:sp>
    </p:spTree>
    <p:extLst>
      <p:ext uri="{BB962C8B-B14F-4D97-AF65-F5344CB8AC3E}">
        <p14:creationId xmlns:p14="http://schemas.microsoft.com/office/powerpoint/2010/main" val="222109263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lvl1pPr>
              <a:defRPr>
                <a:solidFill>
                  <a:schemeClr val="accent1"/>
                </a:solidFill>
              </a:defRPr>
            </a:lvl1pPr>
          </a:lstStyle>
          <a:p>
            <a:r>
              <a:rPr lang="en-US"/>
              <a:t>Click to edit Master title style</a:t>
            </a:r>
          </a:p>
        </p:txBody>
      </p:sp>
      <p:grpSp>
        <p:nvGrpSpPr>
          <p:cNvPr id="3" name="Group 2">
            <a:extLst>
              <a:ext uri="{FF2B5EF4-FFF2-40B4-BE49-F238E27FC236}">
                <a16:creationId xmlns:a16="http://schemas.microsoft.com/office/drawing/2014/main" id="{A7F694ED-E40F-BE6B-877C-E9D9EF0EA4BB}"/>
              </a:ext>
            </a:extLst>
          </p:cNvPr>
          <p:cNvGrpSpPr/>
          <p:nvPr userDrawn="1"/>
        </p:nvGrpSpPr>
        <p:grpSpPr>
          <a:xfrm>
            <a:off x="9809410" y="6153794"/>
            <a:ext cx="1980029" cy="577224"/>
            <a:chOff x="9874835" y="6236872"/>
            <a:chExt cx="1980029" cy="577224"/>
          </a:xfrm>
        </p:grpSpPr>
        <p:pic>
          <p:nvPicPr>
            <p:cNvPr id="4" name="Picture 1">
              <a:extLst>
                <a:ext uri="{FF2B5EF4-FFF2-40B4-BE49-F238E27FC236}">
                  <a16:creationId xmlns:a16="http://schemas.microsoft.com/office/drawing/2014/main" id="{43384DEA-E36D-46A7-0DA8-F22EEA7A15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7421AC9-8BE5-D18C-E5E1-F3F5FDE9AF52}"/>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44350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24228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0054A0"/>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F350645D-5FFF-4785-A7F7-5D15E1E3BBB3}"/>
              </a:ext>
            </a:extLst>
          </p:cNvPr>
          <p:cNvGrpSpPr/>
          <p:nvPr userDrawn="1"/>
        </p:nvGrpSpPr>
        <p:grpSpPr>
          <a:xfrm>
            <a:off x="7737230" y="5846146"/>
            <a:ext cx="4454769" cy="750323"/>
            <a:chOff x="7246094" y="5763424"/>
            <a:chExt cx="4945906" cy="833046"/>
          </a:xfrm>
        </p:grpSpPr>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842174" y="5823575"/>
              <a:ext cx="2349826" cy="766137"/>
            </a:xfrm>
            <a:prstGeom prst="rect">
              <a:avLst/>
            </a:prstGeom>
          </p:spPr>
        </p:pic>
        <p:pic>
          <p:nvPicPr>
            <p:cNvPr id="4" name="Picture 3" descr="Icon&#10;&#10;Description automatically generated">
              <a:extLst>
                <a:ext uri="{FF2B5EF4-FFF2-40B4-BE49-F238E27FC236}">
                  <a16:creationId xmlns:a16="http://schemas.microsoft.com/office/drawing/2014/main" id="{68379D8B-EB8D-4816-B64C-8194D38F01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46094" y="5763424"/>
              <a:ext cx="2230415" cy="833046"/>
            </a:xfrm>
            <a:prstGeom prst="rect">
              <a:avLst/>
            </a:prstGeom>
          </p:spPr>
        </p:pic>
      </p:grpSp>
    </p:spTree>
    <p:extLst>
      <p:ext uri="{BB962C8B-B14F-4D97-AF65-F5344CB8AC3E}">
        <p14:creationId xmlns:p14="http://schemas.microsoft.com/office/powerpoint/2010/main" val="2662204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4.xml"/><Relationship Id="rId7"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hyperlink" Target="http://www.clinicaloptions.com/" TargetMode="Externa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theme" Target="../theme/theme6.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5" Type="http://schemas.openxmlformats.org/officeDocument/2006/relationships/slideLayout" Target="../slideLayouts/slideLayout62.xml"/><Relationship Id="rId4" Type="http://schemas.openxmlformats.org/officeDocument/2006/relationships/slideLayout" Target="../slideLayouts/slideLayout61.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5" Type="http://schemas.openxmlformats.org/officeDocument/2006/relationships/slideLayout" Target="../slideLayouts/slideLayout83.xml"/><Relationship Id="rId4" Type="http://schemas.openxmlformats.org/officeDocument/2006/relationships/slideLayout" Target="../slideLayouts/slideLayout82.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theme" Target="../theme/theme12.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2459722"/>
      </p:ext>
    </p:extLst>
  </p:cSld>
  <p:clrMap bg1="dk2" tx1="lt1" bg2="dk1" tx2="lt2" accent1="accent1" accent2="accent2" accent3="accent3" accent4="accent4" accent5="accent5" accent6="accent6" hlink="hlink" folHlink="folHlink"/>
  <p:sldLayoutIdLst>
    <p:sldLayoutId id="2147484686" r:id="rId1"/>
    <p:sldLayoutId id="2147484687" r:id="rId2"/>
    <p:sldLayoutId id="2147484688" r:id="rId3"/>
    <p:sldLayoutId id="2147484689" r:id="rId4"/>
    <p:sldLayoutId id="2147484690" r:id="rId5"/>
    <p:sldLayoutId id="2147484691" r:id="rId6"/>
    <p:sldLayoutId id="2147484692" r:id="rId7"/>
    <p:sldLayoutId id="2147484693"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rgbClr val="F1602A"/>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grpSp>
        <p:nvGrpSpPr>
          <p:cNvPr id="7" name="Group 6">
            <a:extLst>
              <a:ext uri="{FF2B5EF4-FFF2-40B4-BE49-F238E27FC236}">
                <a16:creationId xmlns:a16="http://schemas.microsoft.com/office/drawing/2014/main" id="{BB9E92A3-DF70-4140-AD52-F09641B66978}"/>
              </a:ext>
            </a:extLst>
          </p:cNvPr>
          <p:cNvGrpSpPr/>
          <p:nvPr userDrawn="1"/>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50C116FF-9C7B-0140-B746-FDBCEF134EE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BA2B5DEA-1560-B548-B03E-B1FAAB88581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9"/>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72666338"/>
      </p:ext>
    </p:extLst>
  </p:cSld>
  <p:clrMap bg1="dk2" tx1="lt1" bg2="dk1" tx2="lt2" accent1="accent1" accent2="accent2" accent3="accent3" accent4="accent4" accent5="accent5" accent6="accent6" hlink="hlink" folHlink="folHlink"/>
  <p:sldLayoutIdLst>
    <p:sldLayoutId id="2147484707" r:id="rId1"/>
    <p:sldLayoutId id="2147484708" r:id="rId2"/>
    <p:sldLayoutId id="2147484709" r:id="rId3"/>
    <p:sldLayoutId id="2147484710" r:id="rId4"/>
    <p:sldLayoutId id="2147484711" r:id="rId5"/>
    <p:sldLayoutId id="2147484712" r:id="rId6"/>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994792422"/>
      </p:ext>
    </p:extLst>
  </p:cSld>
  <p:clrMap bg1="dk2" tx1="lt1" bg2="dk1" tx2="lt2" accent1="accent1" accent2="accent2" accent3="accent3" accent4="accent4" accent5="accent5" accent6="accent6" hlink="hlink" folHlink="folHlink"/>
  <p:sldLayoutIdLst>
    <p:sldLayoutId id="2147484714" r:id="rId1"/>
    <p:sldLayoutId id="2147484715" r:id="rId2"/>
    <p:sldLayoutId id="2147484716" r:id="rId3"/>
    <p:sldLayoutId id="2147484717" r:id="rId4"/>
    <p:sldLayoutId id="2147484718" r:id="rId5"/>
    <p:sldLayoutId id="2147484719" r:id="rId6"/>
    <p:sldLayoutId id="2147484720" r:id="rId7"/>
    <p:sldLayoutId id="214748472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652908404"/>
      </p:ext>
    </p:extLst>
  </p:cSld>
  <p:clrMap bg1="dk2" tx1="lt1" bg2="dk1" tx2="lt2" accent1="accent1" accent2="accent2" accent3="accent3" accent4="accent4" accent5="accent5" accent6="accent6" hlink="hlink" folHlink="folHlink"/>
  <p:sldLayoutIdLst>
    <p:sldLayoutId id="2147484731" r:id="rId1"/>
    <p:sldLayoutId id="2147484732" r:id="rId2"/>
    <p:sldLayoutId id="2147484733" r:id="rId3"/>
    <p:sldLayoutId id="2147484734" r:id="rId4"/>
    <p:sldLayoutId id="2147484735" r:id="rId5"/>
    <p:sldLayoutId id="2147484736" r:id="rId6"/>
    <p:sldLayoutId id="2147484737" r:id="rId7"/>
    <p:sldLayoutId id="214748473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4172000"/>
      </p:ext>
    </p:extLst>
  </p:cSld>
  <p:clrMap bg1="dk2" tx1="lt1" bg2="dk1" tx2="lt2" accent1="accent1" accent2="accent2" accent3="accent3" accent4="accent4" accent5="accent5" accent6="accent6" hlink="hlink" folHlink="folHlink"/>
  <p:sldLayoutIdLst>
    <p:sldLayoutId id="2147484740" r:id="rId1"/>
    <p:sldLayoutId id="2147484741" r:id="rId2"/>
    <p:sldLayoutId id="2147484742" r:id="rId3"/>
    <p:sldLayoutId id="2147484743" r:id="rId4"/>
    <p:sldLayoutId id="2147484744" r:id="rId5"/>
    <p:sldLayoutId id="2147484745" r:id="rId6"/>
    <p:sldLayoutId id="2147484746" r:id="rId7"/>
    <p:sldLayoutId id="2147484747" r:id="rId8"/>
    <p:sldLayoutId id="2147484748" r:id="rId9"/>
    <p:sldLayoutId id="2147484749" r:id="rId10"/>
    <p:sldLayoutId id="2147484750" r:id="rId11"/>
    <p:sldLayoutId id="2147484751" r:id="rId12"/>
    <p:sldLayoutId id="2147484752" r:id="rId13"/>
    <p:sldLayoutId id="2147484753"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7852894"/>
      </p:ext>
    </p:extLst>
  </p:cSld>
  <p:clrMap bg1="dk2" tx1="lt1" bg2="dk1" tx2="lt2" accent1="accent1" accent2="accent2" accent3="accent3" accent4="accent4" accent5="accent5" accent6="accent6" hlink="hlink" folHlink="folHlink"/>
  <p:sldLayoutIdLst>
    <p:sldLayoutId id="2147484755" r:id="rId1"/>
    <p:sldLayoutId id="2147484756" r:id="rId2"/>
    <p:sldLayoutId id="2147484757" r:id="rId3"/>
    <p:sldLayoutId id="2147484758" r:id="rId4"/>
    <p:sldLayoutId id="2147484759" r:id="rId5"/>
    <p:sldLayoutId id="2147484760" r:id="rId6"/>
    <p:sldLayoutId id="2147484761" r:id="rId7"/>
    <p:sldLayoutId id="2147484762" r:id="rId8"/>
  </p:sldLayoutIdLst>
  <p:hf sldNum="0" hdr="0" ftr="0" dt="0"/>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6053335"/>
      </p:ext>
    </p:extLst>
  </p:cSld>
  <p:clrMap bg1="dk2" tx1="lt1" bg2="dk1" tx2="lt2" accent1="accent1" accent2="accent2" accent3="accent3" accent4="accent4" accent5="accent5" accent6="accent6" hlink="hlink" folHlink="folHlink"/>
  <p:sldLayoutIdLst>
    <p:sldLayoutId id="2147484776" r:id="rId1"/>
    <p:sldLayoutId id="2147484777" r:id="rId2"/>
    <p:sldLayoutId id="2147484778" r:id="rId3"/>
    <p:sldLayoutId id="2147484779" r:id="rId4"/>
    <p:sldLayoutId id="2147484780" r:id="rId5"/>
    <p:sldLayoutId id="2147484781" r:id="rId6"/>
    <p:sldLayoutId id="2147484782" r:id="rId7"/>
    <p:sldLayoutId id="2147484783" r:id="rId8"/>
    <p:sldLayoutId id="2147484784" r:id="rId9"/>
    <p:sldLayoutId id="2147484785" r:id="rId10"/>
    <p:sldLayoutId id="2147484786" r:id="rId11"/>
    <p:sldLayoutId id="2147484787" r:id="rId12"/>
    <p:sldLayoutId id="2147484788"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61" y="238125"/>
            <a:ext cx="10872444" cy="1106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2" tIns="45712" rIns="91422" bIns="45712"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4" y="1517652"/>
            <a:ext cx="10881972" cy="4654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2" tIns="45712" rIns="91422" bIns="45712"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7"/>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anchor="ctr"/>
          <a:lstStyle/>
          <a:p>
            <a:pPr algn="ctr" defTabSz="914223">
              <a:defRPr/>
            </a:pPr>
            <a:endParaRPr lang="en-US" sz="1800" b="1" dirty="0">
              <a:solidFill>
                <a:srgbClr val="FFFFFF"/>
              </a:solidFill>
              <a:latin typeface="Arial"/>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7"/>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anchor="ctr"/>
          <a:lstStyle/>
          <a:p>
            <a:pPr algn="ctr" defTabSz="914223">
              <a:defRPr/>
            </a:pPr>
            <a:endParaRPr lang="en-US" sz="1800" b="1" dirty="0">
              <a:solidFill>
                <a:srgbClr val="FFFFFF"/>
              </a:solidFill>
              <a:latin typeface="Arial"/>
            </a:endParaRPr>
          </a:p>
        </p:txBody>
      </p:sp>
    </p:spTree>
    <p:extLst>
      <p:ext uri="{BB962C8B-B14F-4D97-AF65-F5344CB8AC3E}">
        <p14:creationId xmlns:p14="http://schemas.microsoft.com/office/powerpoint/2010/main" val="3209930887"/>
      </p:ext>
    </p:extLst>
  </p:cSld>
  <p:clrMap bg1="dk2" tx1="lt1" bg2="dk1" tx2="lt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112" algn="l" rtl="0" eaLnBrk="1" fontAlgn="base" hangingPunct="1">
        <a:spcBef>
          <a:spcPct val="0"/>
        </a:spcBef>
        <a:spcAft>
          <a:spcPct val="0"/>
        </a:spcAft>
        <a:defRPr sz="3500" b="1">
          <a:solidFill>
            <a:schemeClr val="tx2"/>
          </a:solidFill>
          <a:latin typeface="Arial" charset="0"/>
        </a:defRPr>
      </a:lvl6pPr>
      <a:lvl7pPr marL="914223" algn="l" rtl="0" eaLnBrk="1" fontAlgn="base" hangingPunct="1">
        <a:spcBef>
          <a:spcPct val="0"/>
        </a:spcBef>
        <a:spcAft>
          <a:spcPct val="0"/>
        </a:spcAft>
        <a:defRPr sz="3500" b="1">
          <a:solidFill>
            <a:schemeClr val="tx2"/>
          </a:solidFill>
          <a:latin typeface="Arial" charset="0"/>
        </a:defRPr>
      </a:lvl7pPr>
      <a:lvl8pPr marL="1371336" algn="l" rtl="0" eaLnBrk="1" fontAlgn="base" hangingPunct="1">
        <a:spcBef>
          <a:spcPct val="0"/>
        </a:spcBef>
        <a:spcAft>
          <a:spcPct val="0"/>
        </a:spcAft>
        <a:defRPr sz="3500" b="1">
          <a:solidFill>
            <a:schemeClr val="tx2"/>
          </a:solidFill>
          <a:latin typeface="Arial" charset="0"/>
        </a:defRPr>
      </a:lvl8pPr>
      <a:lvl9pPr marL="1828447" algn="l" rtl="0" eaLnBrk="1" fontAlgn="base" hangingPunct="1">
        <a:spcBef>
          <a:spcPct val="0"/>
        </a:spcBef>
        <a:spcAft>
          <a:spcPct val="0"/>
        </a:spcAft>
        <a:defRPr sz="3500" b="1">
          <a:solidFill>
            <a:schemeClr val="tx2"/>
          </a:solidFill>
          <a:latin typeface="Arial" charset="0"/>
        </a:defRPr>
      </a:lvl9pPr>
    </p:titleStyle>
    <p:bodyStyle>
      <a:lvl1pPr marL="342834" indent="-342834"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807" indent="-285694"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2779" indent="-228556"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599892" indent="-228556"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003" indent="-228556"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114" indent="-228556"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226" indent="-228556"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8338" indent="-228556"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5450" indent="-228556"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223" rtl="0" eaLnBrk="1" latinLnBrk="0" hangingPunct="1">
        <a:defRPr sz="1800" kern="1200">
          <a:solidFill>
            <a:schemeClr val="tx1"/>
          </a:solidFill>
          <a:latin typeface="+mn-lt"/>
          <a:ea typeface="+mn-ea"/>
          <a:cs typeface="+mn-cs"/>
        </a:defRPr>
      </a:lvl1pPr>
      <a:lvl2pPr marL="457112" algn="l" defTabSz="914223" rtl="0" eaLnBrk="1" latinLnBrk="0" hangingPunct="1">
        <a:defRPr sz="1800" kern="1200">
          <a:solidFill>
            <a:schemeClr val="tx1"/>
          </a:solidFill>
          <a:latin typeface="+mn-lt"/>
          <a:ea typeface="+mn-ea"/>
          <a:cs typeface="+mn-cs"/>
        </a:defRPr>
      </a:lvl2pPr>
      <a:lvl3pPr marL="914223" algn="l" defTabSz="914223" rtl="0" eaLnBrk="1" latinLnBrk="0" hangingPunct="1">
        <a:defRPr sz="1800" kern="1200">
          <a:solidFill>
            <a:schemeClr val="tx1"/>
          </a:solidFill>
          <a:latin typeface="+mn-lt"/>
          <a:ea typeface="+mn-ea"/>
          <a:cs typeface="+mn-cs"/>
        </a:defRPr>
      </a:lvl3pPr>
      <a:lvl4pPr marL="1371336" algn="l" defTabSz="914223" rtl="0" eaLnBrk="1" latinLnBrk="0" hangingPunct="1">
        <a:defRPr sz="1800" kern="1200">
          <a:solidFill>
            <a:schemeClr val="tx1"/>
          </a:solidFill>
          <a:latin typeface="+mn-lt"/>
          <a:ea typeface="+mn-ea"/>
          <a:cs typeface="+mn-cs"/>
        </a:defRPr>
      </a:lvl4pPr>
      <a:lvl5pPr marL="1828447" algn="l" defTabSz="914223" rtl="0" eaLnBrk="1" latinLnBrk="0" hangingPunct="1">
        <a:defRPr sz="1800" kern="1200">
          <a:solidFill>
            <a:schemeClr val="tx1"/>
          </a:solidFill>
          <a:latin typeface="+mn-lt"/>
          <a:ea typeface="+mn-ea"/>
          <a:cs typeface="+mn-cs"/>
        </a:defRPr>
      </a:lvl5pPr>
      <a:lvl6pPr marL="2285560" algn="l" defTabSz="914223" rtl="0" eaLnBrk="1" latinLnBrk="0" hangingPunct="1">
        <a:defRPr sz="1800" kern="1200">
          <a:solidFill>
            <a:schemeClr val="tx1"/>
          </a:solidFill>
          <a:latin typeface="+mn-lt"/>
          <a:ea typeface="+mn-ea"/>
          <a:cs typeface="+mn-cs"/>
        </a:defRPr>
      </a:lvl6pPr>
      <a:lvl7pPr marL="2742670" algn="l" defTabSz="914223" rtl="0" eaLnBrk="1" latinLnBrk="0" hangingPunct="1">
        <a:defRPr sz="1800" kern="1200">
          <a:solidFill>
            <a:schemeClr val="tx1"/>
          </a:solidFill>
          <a:latin typeface="+mn-lt"/>
          <a:ea typeface="+mn-ea"/>
          <a:cs typeface="+mn-cs"/>
        </a:defRPr>
      </a:lvl7pPr>
      <a:lvl8pPr marL="3199783" algn="l" defTabSz="914223" rtl="0" eaLnBrk="1" latinLnBrk="0" hangingPunct="1">
        <a:defRPr sz="1800" kern="1200">
          <a:solidFill>
            <a:schemeClr val="tx1"/>
          </a:solidFill>
          <a:latin typeface="+mn-lt"/>
          <a:ea typeface="+mn-ea"/>
          <a:cs typeface="+mn-cs"/>
        </a:defRPr>
      </a:lvl8pPr>
      <a:lvl9pPr marL="3656894" algn="l" defTabSz="91422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435178"/>
      </p:ext>
    </p:extLst>
  </p:cSld>
  <p:clrMap bg1="dk2" tx1="lt1" bg2="dk1" tx2="lt2" accent1="accent1" accent2="accent2" accent3="accent3" accent4="accent4" accent5="accent5" accent6="accent6" hlink="hlink" folHlink="folHlink"/>
  <p:sldLayoutIdLst>
    <p:sldLayoutId id="2147484799" r:id="rId1"/>
    <p:sldLayoutId id="2147484800" r:id="rId2"/>
    <p:sldLayoutId id="2147484801" r:id="rId3"/>
    <p:sldLayoutId id="2147484802" r:id="rId4"/>
    <p:sldLayoutId id="2147484803" r:id="rId5"/>
    <p:sldLayoutId id="2147484804" r:id="rId6"/>
    <p:sldLayoutId id="2147484805" r:id="rId7"/>
    <p:sldLayoutId id="2147484806" r:id="rId8"/>
    <p:sldLayoutId id="2147484807" r:id="rId9"/>
    <p:sldLayoutId id="2147484808" r:id="rId10"/>
    <p:sldLayoutId id="2147484809" r:id="rId11"/>
    <p:sldLayoutId id="2147484810" r:id="rId12"/>
    <p:sldLayoutId id="214748481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4290213"/>
      </p:ext>
    </p:extLst>
  </p:cSld>
  <p:clrMap bg1="dk2" tx1="lt1" bg2="dk1" tx2="lt2" accent1="accent1" accent2="accent2" accent3="accent3" accent4="accent4" accent5="accent5" accent6="accent6" hlink="hlink" folHlink="folHlink"/>
  <p:sldLayoutIdLst>
    <p:sldLayoutId id="2147484813" r:id="rId1"/>
    <p:sldLayoutId id="2147484814" r:id="rId2"/>
    <p:sldLayoutId id="2147484815" r:id="rId3"/>
    <p:sldLayoutId id="2147484816" r:id="rId4"/>
    <p:sldLayoutId id="2147484817" r:id="rId5"/>
    <p:sldLayoutId id="2147484818" r:id="rId6"/>
    <p:sldLayoutId id="2147484819" r:id="rId7"/>
    <p:sldLayoutId id="2147484820" r:id="rId8"/>
    <p:sldLayoutId id="2147484821" r:id="rId9"/>
    <p:sldLayoutId id="2147484822" r:id="rId10"/>
    <p:sldLayoutId id="2147484823" r:id="rId11"/>
    <p:sldLayoutId id="2147484824" r:id="rId12"/>
    <p:sldLayoutId id="214748482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12217"/>
      </p:ext>
    </p:extLst>
  </p:cSld>
  <p:clrMap bg1="dk2" tx1="lt1" bg2="dk1" tx2="lt2" accent1="accent1" accent2="accent2" accent3="accent3" accent4="accent4" accent5="accent5" accent6="accent6" hlink="hlink" folHlink="folHlink"/>
  <p:sldLayoutIdLst>
    <p:sldLayoutId id="2147484827" r:id="rId1"/>
    <p:sldLayoutId id="2147484828" r:id="rId2"/>
    <p:sldLayoutId id="2147484829" r:id="rId3"/>
    <p:sldLayoutId id="2147484830" r:id="rId4"/>
    <p:sldLayoutId id="2147484831" r:id="rId5"/>
    <p:sldLayoutId id="2147484832" r:id="rId6"/>
    <p:sldLayoutId id="2147484833" r:id="rId7"/>
    <p:sldLayoutId id="2147484834" r:id="rId8"/>
    <p:sldLayoutId id="2147484835" r:id="rId9"/>
    <p:sldLayoutId id="2147484836" r:id="rId10"/>
  </p:sldLayoutIdLst>
  <p:txStyles>
    <p:titleStyle>
      <a:lvl1pPr algn="l" rtl="0" eaLnBrk="1" fontAlgn="base" hangingPunct="1">
        <a:spcBef>
          <a:spcPct val="0"/>
        </a:spcBef>
        <a:spcAft>
          <a:spcPct val="0"/>
        </a:spcAft>
        <a:defRPr sz="3600" b="1">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7.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88.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hyperlink" Target="http://www.clinicaloptions.com/" TargetMode="External"/><Relationship Id="rId5" Type="http://schemas.openxmlformats.org/officeDocument/2006/relationships/image" Target="../media/image5.pn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hyperlink" Target="http://www.clinicaloptions.com/" TargetMode="Externa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dirty="0"/>
              <a:t>BTK Inhibitor Therapy for Patients With CLL: </a:t>
            </a:r>
            <a:br>
              <a:rPr lang="en-US" dirty="0"/>
            </a:br>
            <a:r>
              <a:rPr lang="en-US" dirty="0"/>
              <a:t>A Global Perspective</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4494" y="6374341"/>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AstraZeneca.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257132"/>
          </a:xfrm>
        </p:spPr>
        <p:txBody>
          <a:bodyPr rtlCol="0">
            <a:noAutofit/>
          </a:bodyPr>
          <a:lstStyle/>
          <a:p>
            <a:pPr marL="0" indent="0">
              <a:buClr>
                <a:srgbClr val="000000"/>
              </a:buClr>
              <a:buNone/>
              <a:defRPr/>
            </a:pPr>
            <a:r>
              <a:rPr kumimoji="0" lang="en-US" altLang="en-US" b="1" i="0" u="none" strike="noStrike" kern="0" cap="none" spc="0" normalizeH="0" baseline="0" noProof="0" dirty="0">
                <a:ln>
                  <a:noFill/>
                </a:ln>
                <a:solidFill>
                  <a:schemeClr val="accent3"/>
                </a:solidFill>
                <a:effectLst/>
                <a:uLnTx/>
                <a:uFillTx/>
                <a:latin typeface="Calibri"/>
              </a:rPr>
              <a:t>Toby Eyre, MBChB, MD </a:t>
            </a:r>
            <a:br>
              <a:rPr kumimoji="0" lang="en-US" altLang="en-US" b="1" i="0" u="none" strike="noStrike" kern="0" cap="none" spc="0" normalizeH="0" baseline="0" noProof="0" dirty="0">
                <a:ln>
                  <a:noFill/>
                </a:ln>
                <a:effectLst/>
                <a:uLnTx/>
                <a:uFillTx/>
                <a:latin typeface="Calibri"/>
              </a:rPr>
            </a:br>
            <a:r>
              <a:rPr kumimoji="0" lang="en-US" sz="2600" b="0" i="1" u="none" strike="noStrike" kern="0" cap="none" spc="0" normalizeH="0" baseline="0" noProof="0" dirty="0">
                <a:ln>
                  <a:noFill/>
                </a:ln>
                <a:effectLst/>
                <a:uLnTx/>
                <a:uFillTx/>
              </a:rPr>
              <a:t>Consultant Haematologist</a:t>
            </a:r>
            <a:br>
              <a:rPr kumimoji="0" lang="en-US" sz="2600" b="0" i="1" u="none" strike="noStrike" kern="0" cap="none" spc="0" normalizeH="0" baseline="0" noProof="0" dirty="0">
                <a:ln>
                  <a:noFill/>
                </a:ln>
                <a:effectLst/>
                <a:uLnTx/>
                <a:uFillTx/>
              </a:rPr>
            </a:br>
            <a:r>
              <a:rPr kumimoji="0" lang="en-US" sz="2600" b="0" u="none" strike="noStrike" kern="0" cap="none" spc="0" normalizeH="0" baseline="0" noProof="0" dirty="0">
                <a:ln>
                  <a:noFill/>
                </a:ln>
                <a:effectLst/>
                <a:uLnTx/>
                <a:uFillTx/>
              </a:rPr>
              <a:t>Department of Haematology</a:t>
            </a:r>
            <a:br>
              <a:rPr kumimoji="0" lang="en-US" sz="2600" b="0" u="none" strike="noStrike" kern="0" cap="none" spc="0" normalizeH="0" baseline="0" noProof="0" dirty="0">
                <a:ln>
                  <a:noFill/>
                </a:ln>
                <a:effectLst/>
                <a:uLnTx/>
                <a:uFillTx/>
              </a:rPr>
            </a:br>
            <a:r>
              <a:rPr kumimoji="0" lang="en-US" sz="2600" b="0" u="none" strike="noStrike" kern="0" cap="none" spc="0" normalizeH="0" baseline="0" noProof="0" dirty="0">
                <a:ln>
                  <a:noFill/>
                </a:ln>
                <a:effectLst/>
                <a:uLnTx/>
                <a:uFillTx/>
              </a:rPr>
              <a:t>Oxford University Hospitals NHS Foundation Trust  </a:t>
            </a:r>
            <a:br>
              <a:rPr kumimoji="0" lang="en-US" sz="2600" b="0" i="1" u="none" strike="noStrike" kern="0" cap="none" spc="0" normalizeH="0" baseline="0" noProof="0" dirty="0">
                <a:ln>
                  <a:noFill/>
                </a:ln>
                <a:effectLst/>
                <a:uLnTx/>
                <a:uFillTx/>
              </a:rPr>
            </a:br>
            <a:r>
              <a:rPr kumimoji="0" lang="en-US" sz="2600" b="0" i="1" u="none" strike="noStrike" kern="0" cap="none" spc="0" normalizeH="0" baseline="0" noProof="0" dirty="0">
                <a:ln>
                  <a:noFill/>
                </a:ln>
                <a:effectLst/>
                <a:uLnTx/>
                <a:uFillTx/>
              </a:rPr>
              <a:t>Honorary Senior Lecturer</a:t>
            </a:r>
            <a:br>
              <a:rPr lang="en-US" sz="2600" b="0" i="1" dirty="0"/>
            </a:br>
            <a:r>
              <a:rPr lang="en-US" sz="2600" b="0" dirty="0"/>
              <a:t>Department of Haematology and Cancer</a:t>
            </a:r>
            <a:br>
              <a:rPr lang="en-US" sz="2600" b="0" dirty="0"/>
            </a:br>
            <a:r>
              <a:rPr lang="en-US" sz="2600" b="0" dirty="0"/>
              <a:t>University of Oxford</a:t>
            </a:r>
            <a:br>
              <a:rPr lang="en-US" sz="2600" b="0" dirty="0"/>
            </a:br>
            <a:r>
              <a:rPr lang="en-US" sz="2600" b="0" dirty="0"/>
              <a:t>Oxford, </a:t>
            </a:r>
            <a:r>
              <a:rPr kumimoji="0" lang="en-US" sz="2600" b="0" u="none" strike="noStrike" kern="0" cap="none" spc="0" normalizeH="0" baseline="0" noProof="0" dirty="0">
                <a:ln>
                  <a:noFill/>
                </a:ln>
                <a:effectLst/>
                <a:uLnTx/>
                <a:uFillTx/>
              </a:rPr>
              <a:t>United Kingdom</a:t>
            </a:r>
          </a:p>
          <a:p>
            <a:pPr marL="0" lvl="0" indent="0">
              <a:buClr>
                <a:srgbClr val="000000"/>
              </a:buClr>
              <a:buNone/>
              <a:defRPr/>
            </a:pPr>
            <a:r>
              <a:rPr kumimoji="0" lang="en-US" altLang="en-US" sz="2600" b="1" i="0" u="none" strike="noStrike" kern="0" cap="none" spc="0" normalizeH="0" baseline="0" noProof="0" dirty="0">
                <a:ln>
                  <a:noFill/>
                </a:ln>
                <a:solidFill>
                  <a:schemeClr val="accent3"/>
                </a:solidFill>
                <a:effectLst/>
                <a:uLnTx/>
                <a:uFillTx/>
                <a:latin typeface="Calibri"/>
                <a:ea typeface="+mn-ea"/>
                <a:cs typeface="+mn-cs"/>
              </a:rPr>
              <a:t>Toby Eyre, MBChB, MD: </a:t>
            </a:r>
            <a:r>
              <a:rPr kumimoji="0" lang="en-US" altLang="en-US" sz="2600" b="0" i="1" u="none" strike="noStrike" kern="0" cap="none" spc="0" normalizeH="0" baseline="0" noProof="0" dirty="0">
                <a:ln>
                  <a:noFill/>
                </a:ln>
                <a:solidFill>
                  <a:srgbClr val="000000"/>
                </a:solidFill>
                <a:effectLst/>
                <a:uLnTx/>
                <a:uFillTx/>
                <a:ea typeface="+mn-ea"/>
                <a:cs typeface="+mn-cs"/>
              </a:rPr>
              <a:t>consultant/advisor/speaker</a:t>
            </a:r>
            <a:r>
              <a:rPr kumimoji="0" lang="en-US" altLang="en-US" sz="2600" b="0" i="0" u="none" strike="noStrike" kern="0" cap="none" spc="0" normalizeH="0" baseline="0" noProof="0" dirty="0">
                <a:ln>
                  <a:noFill/>
                </a:ln>
                <a:solidFill>
                  <a:srgbClr val="000000"/>
                </a:solidFill>
                <a:effectLst/>
                <a:uLnTx/>
                <a:uFillTx/>
                <a:latin typeface="Calibri"/>
                <a:ea typeface="+mn-ea"/>
                <a:cs typeface="+mn-cs"/>
              </a:rPr>
              <a:t>: AbbVie, AstraZeneca, Incyte, Janssen, Kite/Gilead, </a:t>
            </a:r>
            <a:r>
              <a:rPr lang="en-US" altLang="en-US" sz="2600" dirty="0">
                <a:solidFill>
                  <a:srgbClr val="000000"/>
                </a:solidFill>
                <a:latin typeface="Calibri"/>
              </a:rPr>
              <a:t>Lilly, Loxo, Roche</a:t>
            </a:r>
            <a:r>
              <a:rPr kumimoji="0" lang="en-US" altLang="en-US" sz="2600" b="0" i="0" u="none" strike="noStrike" kern="0" cap="none" spc="0" normalizeH="0" baseline="0" noProof="0" dirty="0">
                <a:ln>
                  <a:noFill/>
                </a:ln>
                <a:solidFill>
                  <a:srgbClr val="000000"/>
                </a:solidFill>
                <a:effectLst/>
                <a:uLnTx/>
                <a:uFillTx/>
                <a:latin typeface="Calibri"/>
                <a:ea typeface="+mn-ea"/>
                <a:cs typeface="+mn-cs"/>
              </a:rPr>
              <a:t>.</a:t>
            </a:r>
          </a:p>
          <a:p>
            <a:pPr marL="0" indent="0">
              <a:buNone/>
            </a:pPr>
            <a:endParaRPr lang="en-US" sz="3200"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AF257E-CE77-AFAC-2159-B49DC6A12138}"/>
              </a:ext>
            </a:extLst>
          </p:cNvPr>
          <p:cNvSpPr>
            <a:spLocks noGrp="1"/>
          </p:cNvSpPr>
          <p:nvPr>
            <p:ph type="title"/>
          </p:nvPr>
        </p:nvSpPr>
        <p:spPr/>
        <p:txBody>
          <a:bodyPr/>
          <a:lstStyle/>
          <a:p>
            <a:r>
              <a:rPr lang="en-US" dirty="0"/>
              <a:t>Overview of BTK Inhibitors</a:t>
            </a:r>
          </a:p>
        </p:txBody>
      </p:sp>
    </p:spTree>
    <p:extLst>
      <p:ext uri="{BB962C8B-B14F-4D97-AF65-F5344CB8AC3E}">
        <p14:creationId xmlns:p14="http://schemas.microsoft.com/office/powerpoint/2010/main" val="44284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8373428B-8AB0-491C-A0E1-75AA77F4FD92}"/>
              </a:ext>
            </a:extLst>
          </p:cNvPr>
          <p:cNvSpPr>
            <a:spLocks noGrp="1"/>
          </p:cNvSpPr>
          <p:nvPr>
            <p:ph type="title"/>
          </p:nvPr>
        </p:nvSpPr>
        <p:spPr/>
        <p:txBody>
          <a:bodyPr/>
          <a:lstStyle/>
          <a:p>
            <a:r>
              <a:rPr lang="en-US" altLang="en-US" dirty="0"/>
              <a:t>BTK Inhibitors for CLL/SLL: Regulatory Status</a:t>
            </a:r>
          </a:p>
        </p:txBody>
      </p:sp>
      <p:graphicFrame>
        <p:nvGraphicFramePr>
          <p:cNvPr id="3" name="Group 32">
            <a:extLst>
              <a:ext uri="{FF2B5EF4-FFF2-40B4-BE49-F238E27FC236}">
                <a16:creationId xmlns:a16="http://schemas.microsoft.com/office/drawing/2014/main" id="{69CF015A-FFCE-98A3-D598-399F83EA93DD}"/>
              </a:ext>
            </a:extLst>
          </p:cNvPr>
          <p:cNvGraphicFramePr>
            <a:graphicFrameLocks noGrp="1"/>
          </p:cNvGraphicFramePr>
          <p:nvPr>
            <p:extLst>
              <p:ext uri="{D42A27DB-BD31-4B8C-83A1-F6EECF244321}">
                <p14:modId xmlns:p14="http://schemas.microsoft.com/office/powerpoint/2010/main" val="351605983"/>
              </p:ext>
            </p:extLst>
          </p:nvPr>
        </p:nvGraphicFramePr>
        <p:xfrm>
          <a:off x="719138" y="1600200"/>
          <a:ext cx="10787062" cy="3383392"/>
        </p:xfrm>
        <a:graphic>
          <a:graphicData uri="http://schemas.openxmlformats.org/drawingml/2006/table">
            <a:tbl>
              <a:tblPr/>
              <a:tblGrid>
                <a:gridCol w="1965314">
                  <a:extLst>
                    <a:ext uri="{9D8B030D-6E8A-4147-A177-3AD203B41FA5}">
                      <a16:colId xmlns:a16="http://schemas.microsoft.com/office/drawing/2014/main" val="20000"/>
                    </a:ext>
                  </a:extLst>
                </a:gridCol>
                <a:gridCol w="2116844">
                  <a:extLst>
                    <a:ext uri="{9D8B030D-6E8A-4147-A177-3AD203B41FA5}">
                      <a16:colId xmlns:a16="http://schemas.microsoft.com/office/drawing/2014/main" val="702444185"/>
                    </a:ext>
                  </a:extLst>
                </a:gridCol>
                <a:gridCol w="3352452">
                  <a:extLst>
                    <a:ext uri="{9D8B030D-6E8A-4147-A177-3AD203B41FA5}">
                      <a16:colId xmlns:a16="http://schemas.microsoft.com/office/drawing/2014/main" val="20001"/>
                    </a:ext>
                  </a:extLst>
                </a:gridCol>
                <a:gridCol w="3352452">
                  <a:extLst>
                    <a:ext uri="{9D8B030D-6E8A-4147-A177-3AD203B41FA5}">
                      <a16:colId xmlns:a16="http://schemas.microsoft.com/office/drawing/2014/main" val="1763441180"/>
                    </a:ext>
                  </a:extLst>
                </a:gridCol>
              </a:tblGrid>
              <a:tr h="202953">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Agent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MoA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CLL/SLL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746649629"/>
                  </a:ext>
                </a:extLst>
              </a:tr>
              <a:tr h="202953">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EU</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295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Ibrutinib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Covalent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295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Acalabrutinib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Covalent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0295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Zanubrutinib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Covalent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8132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Pirtobrutinib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Noncovalent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approved; phase III BRUIN CLL-313 (NCT05023980),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lang="en-US" sz="2000" b="0" dirty="0">
                          <a:solidFill>
                            <a:srgbClr val="000000"/>
                          </a:solidFill>
                          <a:latin typeface="Calibri" panose="020F0502020204030204" pitchFamily="34" charset="0"/>
                        </a:rPr>
                        <a:t>BRUIN CLL-314 (NCT05254743),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BRUIN CLL-321 (NCT04666038), BRUIN CLL-322 (NCT04965493) trials ongoing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0295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Nemtabrutinib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Noncovalent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approved; phase II (NCT04728893) ongoing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6385643"/>
                  </a:ext>
                </a:extLst>
              </a:tr>
            </a:tbl>
          </a:graphicData>
        </a:graphic>
      </p:graphicFrame>
      <p:sp>
        <p:nvSpPr>
          <p:cNvPr id="5" name="Text Box 11">
            <a:extLst>
              <a:ext uri="{FF2B5EF4-FFF2-40B4-BE49-F238E27FC236}">
                <a16:creationId xmlns:a16="http://schemas.microsoft.com/office/drawing/2014/main" id="{2B6192E0-5966-40E6-E478-33A6D4C62EC0}"/>
              </a:ext>
            </a:extLst>
          </p:cNvPr>
          <p:cNvSpPr txBox="1">
            <a:spLocks noChangeArrowheads="1"/>
          </p:cNvSpPr>
          <p:nvPr/>
        </p:nvSpPr>
        <p:spPr bwMode="auto">
          <a:xfrm>
            <a:off x="414339" y="6385740"/>
            <a:ext cx="8577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Acalabrutinib SmPC. Ibrutinib SmPC. Zanubrutinib SmPC. Acalabrutinib PI. Ibrutinib PI. Zanubrutinib PI.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E6D3E68-6583-3941-A68D-2A86FFA3398A}"/>
              </a:ext>
            </a:extLst>
          </p:cNvPr>
          <p:cNvPicPr>
            <a:picLocks noChangeAspect="1"/>
          </p:cNvPicPr>
          <p:nvPr/>
        </p:nvPicPr>
        <p:blipFill>
          <a:blip r:embed="rId3"/>
          <a:stretch>
            <a:fillRect/>
          </a:stretch>
        </p:blipFill>
        <p:spPr>
          <a:xfrm>
            <a:off x="7343834" y="3662762"/>
            <a:ext cx="2924266" cy="2743200"/>
          </a:xfrm>
          <a:prstGeom prst="rect">
            <a:avLst/>
          </a:prstGeom>
        </p:spPr>
      </p:pic>
      <p:sp>
        <p:nvSpPr>
          <p:cNvPr id="2" name="Title 1"/>
          <p:cNvSpPr>
            <a:spLocks noGrp="1"/>
          </p:cNvSpPr>
          <p:nvPr>
            <p:ph type="title"/>
          </p:nvPr>
        </p:nvSpPr>
        <p:spPr/>
        <p:txBody>
          <a:bodyPr/>
          <a:lstStyle/>
          <a:p>
            <a:r>
              <a:rPr lang="en-US" dirty="0"/>
              <a:t>Kinase Selectivity of BTK Inhibitors in Vitro</a:t>
            </a:r>
          </a:p>
        </p:txBody>
      </p:sp>
      <p:graphicFrame>
        <p:nvGraphicFramePr>
          <p:cNvPr id="7" name="Content Placeholder 11"/>
          <p:cNvGraphicFramePr>
            <a:graphicFrameLocks/>
          </p:cNvGraphicFramePr>
          <p:nvPr/>
        </p:nvGraphicFramePr>
        <p:xfrm>
          <a:off x="329333" y="1478077"/>
          <a:ext cx="5413144" cy="4148704"/>
        </p:xfrm>
        <a:graphic>
          <a:graphicData uri="http://schemas.openxmlformats.org/drawingml/2006/table">
            <a:tbl>
              <a:tblPr firstRow="1" firstCol="1" bandRow="1">
                <a:tableStyleId>{7E9639D4-E3E2-4D34-9284-5A2195B3D0D7}</a:tableStyleId>
              </a:tblPr>
              <a:tblGrid>
                <a:gridCol w="1353286">
                  <a:extLst>
                    <a:ext uri="{9D8B030D-6E8A-4147-A177-3AD203B41FA5}">
                      <a16:colId xmlns:a16="http://schemas.microsoft.com/office/drawing/2014/main" val="20000"/>
                    </a:ext>
                  </a:extLst>
                </a:gridCol>
                <a:gridCol w="1353286">
                  <a:extLst>
                    <a:ext uri="{9D8B030D-6E8A-4147-A177-3AD203B41FA5}">
                      <a16:colId xmlns:a16="http://schemas.microsoft.com/office/drawing/2014/main" val="20001"/>
                    </a:ext>
                  </a:extLst>
                </a:gridCol>
                <a:gridCol w="1353286">
                  <a:extLst>
                    <a:ext uri="{9D8B030D-6E8A-4147-A177-3AD203B41FA5}">
                      <a16:colId xmlns:a16="http://schemas.microsoft.com/office/drawing/2014/main" val="20002"/>
                    </a:ext>
                  </a:extLst>
                </a:gridCol>
                <a:gridCol w="1353286">
                  <a:extLst>
                    <a:ext uri="{9D8B030D-6E8A-4147-A177-3AD203B41FA5}">
                      <a16:colId xmlns:a16="http://schemas.microsoft.com/office/drawing/2014/main" val="2817343549"/>
                    </a:ext>
                  </a:extLst>
                </a:gridCol>
              </a:tblGrid>
              <a:tr h="545043">
                <a:tc>
                  <a:txBody>
                    <a:bodyPr/>
                    <a:lstStyle/>
                    <a:p>
                      <a:pPr algn="ctr"/>
                      <a:endParaRPr lang="en-US" sz="1800" b="1"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marL="0" marR="0" marT="108373" marB="108373" anchor="b">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sz="1800" b="1" dirty="0">
                          <a:solidFill>
                            <a:schemeClr val="bg1"/>
                          </a:solidFill>
                          <a:latin typeface="Calibri" panose="020F0502020204030204" pitchFamily="34" charset="0"/>
                          <a:cs typeface="Calibri" panose="020F0502020204030204" pitchFamily="34" charset="0"/>
                        </a:rPr>
                        <a:t>IC</a:t>
                      </a:r>
                      <a:r>
                        <a:rPr lang="en-US" sz="1800" b="1" baseline="-25000" dirty="0">
                          <a:solidFill>
                            <a:schemeClr val="bg1"/>
                          </a:solidFill>
                          <a:latin typeface="Calibri" panose="020F0502020204030204" pitchFamily="34" charset="0"/>
                          <a:cs typeface="Calibri" panose="020F0502020204030204" pitchFamily="34" charset="0"/>
                        </a:rPr>
                        <a:t>50</a:t>
                      </a:r>
                      <a:r>
                        <a:rPr lang="en-US" sz="1800" b="1" dirty="0">
                          <a:solidFill>
                            <a:schemeClr val="bg1"/>
                          </a:solidFill>
                          <a:latin typeface="Calibri" panose="020F0502020204030204" pitchFamily="34" charset="0"/>
                          <a:cs typeface="Calibri" panose="020F0502020204030204" pitchFamily="34" charset="0"/>
                        </a:rPr>
                        <a:t>/EC</a:t>
                      </a:r>
                      <a:r>
                        <a:rPr lang="en-US" sz="1800" b="1" baseline="-25000" dirty="0">
                          <a:solidFill>
                            <a:schemeClr val="bg1"/>
                          </a:solidFill>
                          <a:latin typeface="Calibri" panose="020F0502020204030204" pitchFamily="34" charset="0"/>
                          <a:cs typeface="Calibri" panose="020F0502020204030204" pitchFamily="34" charset="0"/>
                        </a:rPr>
                        <a:t>50</a:t>
                      </a:r>
                      <a:r>
                        <a:rPr lang="en-US" sz="1800" b="1" dirty="0">
                          <a:solidFill>
                            <a:schemeClr val="bg1"/>
                          </a:solidFill>
                          <a:latin typeface="Calibri" panose="020F0502020204030204" pitchFamily="34" charset="0"/>
                          <a:cs typeface="Calibri" panose="020F0502020204030204" pitchFamily="34" charset="0"/>
                        </a:rPr>
                        <a:t> (nM)</a:t>
                      </a:r>
                    </a:p>
                  </a:txBody>
                  <a:tcPr marL="0" marR="0" marT="108373" marB="108373" anchor="b">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1800" b="1" dirty="0">
                        <a:solidFill>
                          <a:schemeClr val="bg1"/>
                        </a:solidFill>
                        <a:latin typeface="Calibri" panose="020F0502020204030204" pitchFamily="34" charset="0"/>
                        <a:cs typeface="Calibri" panose="020F0502020204030204" pitchFamily="34" charset="0"/>
                      </a:endParaRPr>
                    </a:p>
                  </a:txBody>
                  <a:tcPr marL="0" marR="0" marT="108373" marB="108373"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1800" b="1" dirty="0">
                        <a:solidFill>
                          <a:schemeClr val="bg1"/>
                        </a:solidFill>
                        <a:latin typeface="Calibri" panose="020F0502020204030204" pitchFamily="34" charset="0"/>
                        <a:cs typeface="Calibri" panose="020F0502020204030204" pitchFamily="34" charset="0"/>
                      </a:endParaRPr>
                    </a:p>
                  </a:txBody>
                  <a:tcPr marL="0" marR="0" marT="108373" marB="108373" anchor="b">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3350218"/>
                  </a:ext>
                </a:extLst>
              </a:tr>
              <a:tr h="54504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a:solidFill>
                            <a:schemeClr val="bg1"/>
                          </a:solidFill>
                          <a:latin typeface="Calibri" panose="020F0502020204030204" pitchFamily="34" charset="0"/>
                          <a:cs typeface="Calibri" panose="020F0502020204030204" pitchFamily="34" charset="0"/>
                        </a:rPr>
                        <a:t>Kinase</a:t>
                      </a:r>
                      <a:endParaRPr lang="en-US" sz="1800" b="1"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marL="0" marR="0" marT="108373" marB="108373" anchor="b">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a:solidFill>
                            <a:schemeClr val="bg1"/>
                          </a:solidFill>
                          <a:latin typeface="Calibri" panose="020F0502020204030204" pitchFamily="34" charset="0"/>
                          <a:cs typeface="Calibri" panose="020F0502020204030204" pitchFamily="34" charset="0"/>
                        </a:rPr>
                        <a:t>Ibrutinib</a:t>
                      </a:r>
                    </a:p>
                  </a:txBody>
                  <a:tcPr marL="0" marR="0" marT="108373" marB="108373" anchor="b">
                    <a:lnT w="12700" cap="flat" cmpd="sng" algn="ctr">
                      <a:solidFill>
                        <a:schemeClr val="tx1"/>
                      </a:solidFill>
                      <a:prstDash val="solid"/>
                      <a:round/>
                      <a:headEnd type="none" w="med" len="med"/>
                      <a:tailEnd type="none" w="med" len="med"/>
                    </a:lnT>
                    <a:lnB w="76200" cap="flat" cmpd="sng" algn="ctr">
                      <a:solidFill>
                        <a:srgbClr val="445560"/>
                      </a:solidFill>
                      <a:prstDash val="solid"/>
                      <a:round/>
                      <a:headEnd type="none" w="med" len="med"/>
                      <a:tailEnd type="none" w="med" len="med"/>
                    </a:lnB>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a:solidFill>
                            <a:schemeClr val="bg1"/>
                          </a:solidFill>
                          <a:latin typeface="Calibri" panose="020F0502020204030204" pitchFamily="34" charset="0"/>
                          <a:cs typeface="Calibri" panose="020F0502020204030204" pitchFamily="34" charset="0"/>
                        </a:rPr>
                        <a:t>Acalabrutinib</a:t>
                      </a:r>
                    </a:p>
                  </a:txBody>
                  <a:tcPr marL="0" marR="0" marT="108373" marB="108373" anchor="b">
                    <a:lnT w="12700" cap="flat" cmpd="sng" algn="ctr">
                      <a:solidFill>
                        <a:schemeClr val="tx1"/>
                      </a:solidFill>
                      <a:prstDash val="solid"/>
                      <a:round/>
                      <a:headEnd type="none" w="med" len="med"/>
                      <a:tailEnd type="none" w="med" len="med"/>
                    </a:lnT>
                    <a:lnB w="76200" cap="flat" cmpd="sng" algn="ctr">
                      <a:solidFill>
                        <a:srgbClr val="E2471D"/>
                      </a:solidFill>
                      <a:prstDash val="solid"/>
                      <a:round/>
                      <a:headEnd type="none" w="med" len="med"/>
                      <a:tailEnd type="none" w="med" len="med"/>
                    </a:lnB>
                    <a:no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Zanubrutinib</a:t>
                      </a:r>
                    </a:p>
                  </a:txBody>
                  <a:tcPr marL="0" marR="0" marT="108373" marB="108373" anchor="b">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rgbClr val="4DA1BB"/>
                      </a:solidFill>
                      <a:prstDash val="solid"/>
                      <a:round/>
                      <a:headEnd type="none" w="med" len="med"/>
                      <a:tailEnd type="none" w="med" len="med"/>
                    </a:lnB>
                    <a:noFill/>
                  </a:tcPr>
                </a:tc>
                <a:extLst>
                  <a:ext uri="{0D108BD9-81ED-4DB2-BD59-A6C34878D82A}">
                    <a16:rowId xmlns:a16="http://schemas.microsoft.com/office/drawing/2014/main" val="10000"/>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BTK</a:t>
                      </a:r>
                    </a:p>
                  </a:txBody>
                  <a:tcPr marL="121920" marR="121920" marT="32512" marB="32512" anchor="ctr">
                    <a:lnL w="12700" cap="flat" cmpd="sng" algn="ctr">
                      <a:no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1.5</a:t>
                      </a:r>
                    </a:p>
                  </a:txBody>
                  <a:tcPr marL="121920" marR="121920" marT="32512" marB="32512" anchor="ctr">
                    <a:lnT w="76200" cap="flat" cmpd="sng" algn="ctr">
                      <a:solidFill>
                        <a:srgbClr val="445560"/>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5.1</a:t>
                      </a:r>
                    </a:p>
                  </a:txBody>
                  <a:tcPr marL="121920" marR="121920" marT="32512" marB="32512" anchor="ctr">
                    <a:lnT w="76200" cap="flat" cmpd="sng" algn="ctr">
                      <a:solidFill>
                        <a:srgbClr val="E2471D"/>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0.5</a:t>
                      </a:r>
                    </a:p>
                  </a:txBody>
                  <a:tcPr marL="121920" marR="121920" marT="32512" marB="32512" anchor="ctr">
                    <a:lnR w="12700" cap="flat" cmpd="sng" algn="ctr">
                      <a:noFill/>
                      <a:prstDash val="solid"/>
                      <a:round/>
                      <a:headEnd type="none" w="med" len="med"/>
                      <a:tailEnd type="none" w="med" len="med"/>
                    </a:lnR>
                    <a:lnT w="76200" cap="flat" cmpd="sng" algn="ctr">
                      <a:solidFill>
                        <a:srgbClr val="4DA1BB"/>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10001"/>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TEC</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10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126</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44</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10002"/>
                  </a:ext>
                </a:extLst>
              </a:tr>
              <a:tr h="384238">
                <a:tc>
                  <a:txBody>
                    <a:body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ITK</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4.9</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50</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10003"/>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BMX</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0.8</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46</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1.4</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4"/>
                  </a:ext>
                </a:extLst>
              </a:tr>
              <a:tr h="384238">
                <a:tc>
                  <a:txBody>
                    <a:body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EGFR</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5.3</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21</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4243764518"/>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ERBB4</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lnSpc>
                          <a:spcPct val="115000"/>
                        </a:lnSpc>
                        <a:spcAft>
                          <a:spcPts val="0"/>
                        </a:spcAft>
                        <a:buFont typeface="Wingdings" panose="05000000000000000000" pitchFamily="2" charset="2"/>
                        <a:buNone/>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3.4</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16</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6.9</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5"/>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JAK3</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32</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1377</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6"/>
                  </a:ext>
                </a:extLst>
              </a:tr>
              <a:tr h="36895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BLK</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0.1</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u="none" baseline="0" dirty="0">
                          <a:solidFill>
                            <a:schemeClr val="bg1"/>
                          </a:solidFill>
                          <a:latin typeface="Calibri" panose="020F0502020204030204" pitchFamily="34" charset="0"/>
                          <a:ea typeface="Tahoma" panose="020B0604030504040204"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r>
                        <a:rPr lang="en-US" sz="1800" b="0" u="none" baseline="0" dirty="0">
                          <a:solidFill>
                            <a:schemeClr val="bg1"/>
                          </a:solidFill>
                          <a:latin typeface="Calibri" panose="020F0502020204030204" pitchFamily="34" charset="0"/>
                          <a:ea typeface="Tahoma" panose="020B0604030504040204" pitchFamily="34" charset="0"/>
                          <a:cs typeface="Calibri" panose="020F0502020204030204" pitchFamily="34" charset="0"/>
                        </a:rPr>
                        <a:t>2.5</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9" name="Text Box 11">
            <a:extLst>
              <a:ext uri="{FF2B5EF4-FFF2-40B4-BE49-F238E27FC236}">
                <a16:creationId xmlns:a16="http://schemas.microsoft.com/office/drawing/2014/main" id="{69314923-00F4-43EB-B3EC-4C2E1B883B6B}"/>
              </a:ext>
            </a:extLst>
          </p:cNvPr>
          <p:cNvSpPr txBox="1">
            <a:spLocks noChangeArrowheads="1"/>
          </p:cNvSpPr>
          <p:nvPr/>
        </p:nvSpPr>
        <p:spPr bwMode="auto">
          <a:xfrm>
            <a:off x="423905" y="6408253"/>
            <a:ext cx="26754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Kaptein. ASH 2018. Abstr 1871.</a:t>
            </a:r>
          </a:p>
        </p:txBody>
      </p:sp>
      <p:sp>
        <p:nvSpPr>
          <p:cNvPr id="15" name="TextBox 14"/>
          <p:cNvSpPr txBox="1"/>
          <p:nvPr/>
        </p:nvSpPr>
        <p:spPr>
          <a:xfrm>
            <a:off x="6523045" y="1056471"/>
            <a:ext cx="4521704" cy="338554"/>
          </a:xfrm>
          <a:prstGeom prst="rect">
            <a:avLst/>
          </a:prstGeom>
          <a:noFill/>
        </p:spPr>
        <p:txBody>
          <a:bodyPr wrap="square" lIns="0" r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ＭＳ Ｐゴシック" pitchFamily="-72" charset="-128"/>
                <a:cs typeface="Calibri" panose="020F0502020204030204" pitchFamily="34" charset="0"/>
              </a:rPr>
              <a:t>Kinase Selectivity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72" charset="-128"/>
                <a:cs typeface="Calibri" panose="020F0502020204030204" pitchFamily="34" charset="0"/>
              </a:rPr>
              <a:t>Profiling at 1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72" charset="-128"/>
                <a:cs typeface="Calibri" panose="020F0502020204030204" pitchFamily="34" charset="0"/>
                <a:sym typeface="Symbol" panose="05050102010706020507" pitchFamily="18" charset="2"/>
              </a:rPr>
              <a:t>mol/L (in vitro)</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72" charset="-128"/>
              <a:cs typeface="Calibri" panose="020F0502020204030204" pitchFamily="34" charset="0"/>
            </a:endParaRPr>
          </a:p>
        </p:txBody>
      </p:sp>
      <p:sp>
        <p:nvSpPr>
          <p:cNvPr id="17" name="TextBox 16"/>
          <p:cNvSpPr txBox="1"/>
          <p:nvPr/>
        </p:nvSpPr>
        <p:spPr>
          <a:xfrm>
            <a:off x="7001614" y="1284434"/>
            <a:ext cx="3564566" cy="307777"/>
          </a:xfrm>
          <a:prstGeom prst="rect">
            <a:avLst/>
          </a:prstGeom>
          <a:noFill/>
        </p:spPr>
        <p:txBody>
          <a:bodyPr wrap="non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10203"/>
                </a:solidFill>
                <a:effectLst/>
                <a:uLnTx/>
                <a:uFillTx/>
                <a:latin typeface="Calibri" panose="020F0502020204030204" pitchFamily="34" charset="0"/>
                <a:ea typeface="ＭＳ Ｐゴシック" pitchFamily="-72" charset="-128"/>
                <a:cs typeface="Calibri" panose="020F0502020204030204" pitchFamily="34" charset="0"/>
              </a:rPr>
              <a:t>Larger red circles represent stronger inhibition</a:t>
            </a:r>
          </a:p>
        </p:txBody>
      </p:sp>
      <p:sp>
        <p:nvSpPr>
          <p:cNvPr id="19" name="Rectangle 18"/>
          <p:cNvSpPr/>
          <p:nvPr/>
        </p:nvSpPr>
        <p:spPr>
          <a:xfrm>
            <a:off x="5700619" y="4259160"/>
            <a:ext cx="925253" cy="338554"/>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Century Gothic" charset="0"/>
                <a:cs typeface="Calibri" panose="020F0502020204030204" pitchFamily="34" charset="0"/>
              </a:rPr>
              <a:t>Ibrutinib</a:t>
            </a:r>
          </a:p>
        </p:txBody>
      </p:sp>
      <p:sp>
        <p:nvSpPr>
          <p:cNvPr id="20" name="Rectangle 19"/>
          <p:cNvSpPr/>
          <p:nvPr/>
        </p:nvSpPr>
        <p:spPr>
          <a:xfrm>
            <a:off x="10521466" y="4259160"/>
            <a:ext cx="1332801" cy="338554"/>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ＭＳ Ｐゴシック" pitchFamily="-72" charset="-128"/>
                <a:cs typeface="Calibri" panose="020F0502020204030204" pitchFamily="34" charset="0"/>
              </a:rPr>
              <a:t>Acalabrutinib</a:t>
            </a:r>
            <a:endPar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Century Gothic" charset="0"/>
              <a:cs typeface="Calibri" panose="020F0502020204030204" pitchFamily="34" charset="0"/>
            </a:endParaRPr>
          </a:p>
        </p:txBody>
      </p:sp>
      <p:grpSp>
        <p:nvGrpSpPr>
          <p:cNvPr id="3" name="Group 2">
            <a:extLst>
              <a:ext uri="{FF2B5EF4-FFF2-40B4-BE49-F238E27FC236}">
                <a16:creationId xmlns:a16="http://schemas.microsoft.com/office/drawing/2014/main" id="{509AF0BB-FF8C-804B-921E-6DC7D1E51931}"/>
              </a:ext>
            </a:extLst>
          </p:cNvPr>
          <p:cNvGrpSpPr/>
          <p:nvPr/>
        </p:nvGrpSpPr>
        <p:grpSpPr>
          <a:xfrm>
            <a:off x="5662031" y="1455015"/>
            <a:ext cx="6529969" cy="2854152"/>
            <a:chOff x="5662031" y="1717160"/>
            <a:chExt cx="6529969" cy="2854152"/>
          </a:xfrm>
        </p:grpSpPr>
        <p:pic>
          <p:nvPicPr>
            <p:cNvPr id="18" name="Picture 17"/>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6377" r="52237"/>
            <a:stretch/>
          </p:blipFill>
          <p:spPr>
            <a:xfrm>
              <a:off x="5662031" y="1750934"/>
              <a:ext cx="3004712" cy="2820378"/>
            </a:xfrm>
            <a:prstGeom prst="rect">
              <a:avLst/>
            </a:prstGeom>
          </p:spPr>
        </p:pic>
        <p:pic>
          <p:nvPicPr>
            <p:cNvPr id="21" name="Picture 20"/>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2080" t="16377"/>
            <a:stretch/>
          </p:blipFill>
          <p:spPr>
            <a:xfrm>
              <a:off x="9177415" y="1717160"/>
              <a:ext cx="3014585" cy="2820378"/>
            </a:xfrm>
            <a:prstGeom prst="rect">
              <a:avLst/>
            </a:prstGeom>
          </p:spPr>
        </p:pic>
      </p:grpSp>
      <p:sp>
        <p:nvSpPr>
          <p:cNvPr id="22" name="Rectangle 21">
            <a:extLst>
              <a:ext uri="{FF2B5EF4-FFF2-40B4-BE49-F238E27FC236}">
                <a16:creationId xmlns:a16="http://schemas.microsoft.com/office/drawing/2014/main" id="{433F6EB0-68B3-E84C-AB07-A91250A3AEAD}"/>
              </a:ext>
            </a:extLst>
          </p:cNvPr>
          <p:cNvSpPr/>
          <p:nvPr/>
        </p:nvSpPr>
        <p:spPr>
          <a:xfrm>
            <a:off x="6339997" y="5662136"/>
            <a:ext cx="1289713" cy="338554"/>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Century Gothic" charset="0"/>
                <a:cs typeface="Calibri" panose="020F0502020204030204" pitchFamily="34" charset="0"/>
              </a:rPr>
              <a:t>Zanubrutinib</a:t>
            </a:r>
          </a:p>
        </p:txBody>
      </p:sp>
      <p:grpSp>
        <p:nvGrpSpPr>
          <p:cNvPr id="24" name="Group 23">
            <a:extLst>
              <a:ext uri="{FF2B5EF4-FFF2-40B4-BE49-F238E27FC236}">
                <a16:creationId xmlns:a16="http://schemas.microsoft.com/office/drawing/2014/main" id="{0770E535-EA7F-768F-A1D8-8DB350051CF2}"/>
              </a:ext>
            </a:extLst>
          </p:cNvPr>
          <p:cNvGrpSpPr/>
          <p:nvPr/>
        </p:nvGrpSpPr>
        <p:grpSpPr>
          <a:xfrm>
            <a:off x="9392911" y="6207927"/>
            <a:ext cx="2488502" cy="454909"/>
            <a:chOff x="9392911" y="6207927"/>
            <a:chExt cx="2488502" cy="454909"/>
          </a:xfrm>
        </p:grpSpPr>
        <p:pic>
          <p:nvPicPr>
            <p:cNvPr id="25" name="Picture 24" descr="A picture containing text, ax, wheel&#10;&#10;Description automatically generated">
              <a:extLst>
                <a:ext uri="{FF2B5EF4-FFF2-40B4-BE49-F238E27FC236}">
                  <a16:creationId xmlns:a16="http://schemas.microsoft.com/office/drawing/2014/main" id="{92AF9022-5EF7-22EB-4551-7B90202966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6" name="Rectangle 8">
              <a:extLst>
                <a:ext uri="{FF2B5EF4-FFF2-40B4-BE49-F238E27FC236}">
                  <a16:creationId xmlns:a16="http://schemas.microsoft.com/office/drawing/2014/main" id="{7796E20A-33BE-D6E1-7E27-588A4187147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6"/>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35533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188A57-25AD-4A92-ACC6-3F55E357317D}"/>
              </a:ext>
            </a:extLst>
          </p:cNvPr>
          <p:cNvSpPr>
            <a:spLocks noGrp="1"/>
          </p:cNvSpPr>
          <p:nvPr>
            <p:ph type="title"/>
          </p:nvPr>
        </p:nvSpPr>
        <p:spPr/>
        <p:txBody>
          <a:bodyPr/>
          <a:lstStyle/>
          <a:p>
            <a:r>
              <a:rPr lang="de-DE" dirty="0"/>
              <a:t>ESMO CLL Guideline 2020</a:t>
            </a:r>
          </a:p>
        </p:txBody>
      </p:sp>
      <p:sp>
        <p:nvSpPr>
          <p:cNvPr id="3" name="TextBox 2">
            <a:extLst>
              <a:ext uri="{FF2B5EF4-FFF2-40B4-BE49-F238E27FC236}">
                <a16:creationId xmlns:a16="http://schemas.microsoft.com/office/drawing/2014/main" id="{039DC318-B4E0-4DDE-A5D8-1ED0851C2574}"/>
              </a:ext>
            </a:extLst>
          </p:cNvPr>
          <p:cNvSpPr txBox="1"/>
          <p:nvPr/>
        </p:nvSpPr>
        <p:spPr>
          <a:xfrm>
            <a:off x="447799" y="6358262"/>
            <a:ext cx="263537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lt"/>
                <a:cs typeface="Calibri" panose="020F0502020204030204" pitchFamily="34" charset="0"/>
              </a:rPr>
              <a:t>Eichhorst. Ann Oncol. 2021;32:23.</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5" name="Group 4">
            <a:extLst>
              <a:ext uri="{FF2B5EF4-FFF2-40B4-BE49-F238E27FC236}">
                <a16:creationId xmlns:a16="http://schemas.microsoft.com/office/drawing/2014/main" id="{9FEA5838-6BEB-30E1-76B1-3DDFC136F522}"/>
              </a:ext>
            </a:extLst>
          </p:cNvPr>
          <p:cNvGrpSpPr/>
          <p:nvPr/>
        </p:nvGrpSpPr>
        <p:grpSpPr>
          <a:xfrm>
            <a:off x="314502" y="1485900"/>
            <a:ext cx="11472686" cy="4350372"/>
            <a:chOff x="752842" y="1981145"/>
            <a:chExt cx="11472686" cy="4350372"/>
          </a:xfrm>
        </p:grpSpPr>
        <p:grpSp>
          <p:nvGrpSpPr>
            <p:cNvPr id="50" name="Group 49">
              <a:extLst>
                <a:ext uri="{FF2B5EF4-FFF2-40B4-BE49-F238E27FC236}">
                  <a16:creationId xmlns:a16="http://schemas.microsoft.com/office/drawing/2014/main" id="{45F3C511-1C6B-4E53-4F06-0D1D63611EC9}"/>
                </a:ext>
              </a:extLst>
            </p:cNvPr>
            <p:cNvGrpSpPr/>
            <p:nvPr/>
          </p:nvGrpSpPr>
          <p:grpSpPr>
            <a:xfrm>
              <a:off x="964224" y="4806461"/>
              <a:ext cx="1658623" cy="1525056"/>
              <a:chOff x="975947" y="4841630"/>
              <a:chExt cx="1658623" cy="1525056"/>
            </a:xfrm>
          </p:grpSpPr>
          <p:sp>
            <p:nvSpPr>
              <p:cNvPr id="16" name="TextBox 15">
                <a:extLst>
                  <a:ext uri="{FF2B5EF4-FFF2-40B4-BE49-F238E27FC236}">
                    <a16:creationId xmlns:a16="http://schemas.microsoft.com/office/drawing/2014/main" id="{BF314046-F1DA-4A91-47C7-FB7A05006EC7}"/>
                  </a:ext>
                </a:extLst>
              </p:cNvPr>
              <p:cNvSpPr txBox="1"/>
              <p:nvPr/>
            </p:nvSpPr>
            <p:spPr bwMode="auto">
              <a:xfrm>
                <a:off x="975947" y="4959228"/>
                <a:ext cx="1658623" cy="1407458"/>
              </a:xfrm>
              <a:prstGeom prst="rect">
                <a:avLst/>
              </a:prstGeom>
              <a:solidFill>
                <a:schemeClr val="accent1"/>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CIT: FCR</a:t>
                </a:r>
              </a:p>
            </p:txBody>
          </p:sp>
          <p:sp>
            <p:nvSpPr>
              <p:cNvPr id="45" name="Triangle 44">
                <a:extLst>
                  <a:ext uri="{FF2B5EF4-FFF2-40B4-BE49-F238E27FC236}">
                    <a16:creationId xmlns:a16="http://schemas.microsoft.com/office/drawing/2014/main" id="{7B679B22-CBCA-E4B6-C06E-A59C72077124}"/>
                  </a:ext>
                </a:extLst>
              </p:cNvPr>
              <p:cNvSpPr/>
              <p:nvPr/>
            </p:nvSpPr>
            <p:spPr bwMode="auto">
              <a:xfrm rot="10800000">
                <a:off x="1429028" y="4841630"/>
                <a:ext cx="394365" cy="152401"/>
              </a:xfrm>
              <a:prstGeom prst="triangle">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7" name="TextBox 16">
              <a:extLst>
                <a:ext uri="{FF2B5EF4-FFF2-40B4-BE49-F238E27FC236}">
                  <a16:creationId xmlns:a16="http://schemas.microsoft.com/office/drawing/2014/main" id="{5DD31D39-1CB1-11F1-1BCB-A5674B24452C}"/>
                </a:ext>
              </a:extLst>
            </p:cNvPr>
            <p:cNvSpPr txBox="1"/>
            <p:nvPr/>
          </p:nvSpPr>
          <p:spPr bwMode="auto">
            <a:xfrm>
              <a:off x="2672863" y="4919454"/>
              <a:ext cx="1711567" cy="1407458"/>
            </a:xfrm>
            <a:prstGeom prst="rect">
              <a:avLst/>
            </a:prstGeom>
            <a:solidFill>
              <a:schemeClr val="accent1"/>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 + obinutuzumab</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or acalabrutinib</a:t>
              </a:r>
            </a:p>
          </p:txBody>
        </p:sp>
        <p:sp>
          <p:nvSpPr>
            <p:cNvPr id="20" name="TextBox 19">
              <a:extLst>
                <a:ext uri="{FF2B5EF4-FFF2-40B4-BE49-F238E27FC236}">
                  <a16:creationId xmlns:a16="http://schemas.microsoft.com/office/drawing/2014/main" id="{701E38C3-DE8C-19F7-C912-528B1BBB81D8}"/>
                </a:ext>
              </a:extLst>
            </p:cNvPr>
            <p:cNvSpPr txBox="1"/>
            <p:nvPr/>
          </p:nvSpPr>
          <p:spPr bwMode="auto">
            <a:xfrm>
              <a:off x="8805671" y="4924058"/>
              <a:ext cx="3419856" cy="1402854"/>
            </a:xfrm>
            <a:prstGeom prst="rect">
              <a:avLst/>
            </a:prstGeom>
            <a:solidFill>
              <a:schemeClr val="accent4"/>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or acalabrutinib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 ± obinutuzumab</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Idelalisib + rituximab</a:t>
              </a:r>
            </a:p>
          </p:txBody>
        </p:sp>
        <p:sp>
          <p:nvSpPr>
            <p:cNvPr id="18" name="TextBox 17">
              <a:extLst>
                <a:ext uri="{FF2B5EF4-FFF2-40B4-BE49-F238E27FC236}">
                  <a16:creationId xmlns:a16="http://schemas.microsoft.com/office/drawing/2014/main" id="{3D8766AE-14B1-6460-6464-7D4DD132223C}"/>
                </a:ext>
              </a:extLst>
            </p:cNvPr>
            <p:cNvSpPr txBox="1"/>
            <p:nvPr/>
          </p:nvSpPr>
          <p:spPr bwMode="auto">
            <a:xfrm>
              <a:off x="4911779" y="4924058"/>
              <a:ext cx="1828800" cy="1402854"/>
            </a:xfrm>
            <a:prstGeom prst="rect">
              <a:avLst/>
            </a:prstGeom>
            <a:solidFill>
              <a:schemeClr val="accent3"/>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CIT: FCR</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a:t>
              </a:r>
            </a:p>
          </p:txBody>
        </p:sp>
        <p:sp>
          <p:nvSpPr>
            <p:cNvPr id="19" name="TextBox 18">
              <a:extLst>
                <a:ext uri="{FF2B5EF4-FFF2-40B4-BE49-F238E27FC236}">
                  <a16:creationId xmlns:a16="http://schemas.microsoft.com/office/drawing/2014/main" id="{38470646-4DE8-8657-5E67-A99CF7D9BC46}"/>
                </a:ext>
              </a:extLst>
            </p:cNvPr>
            <p:cNvSpPr txBox="1"/>
            <p:nvPr/>
          </p:nvSpPr>
          <p:spPr bwMode="auto">
            <a:xfrm>
              <a:off x="6790595" y="4927206"/>
              <a:ext cx="1696912" cy="1402854"/>
            </a:xfrm>
            <a:prstGeom prst="rect">
              <a:avLst/>
            </a:prstGeom>
            <a:solidFill>
              <a:schemeClr val="accent3"/>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 + obinutuzumab</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CIT: CLBO</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or acalabrutinib</a:t>
              </a:r>
            </a:p>
          </p:txBody>
        </p:sp>
        <p:sp>
          <p:nvSpPr>
            <p:cNvPr id="7" name="TextBox 6">
              <a:extLst>
                <a:ext uri="{FF2B5EF4-FFF2-40B4-BE49-F238E27FC236}">
                  <a16:creationId xmlns:a16="http://schemas.microsoft.com/office/drawing/2014/main" id="{04C05891-311D-E0DE-D3E2-459172FACC57}"/>
                </a:ext>
              </a:extLst>
            </p:cNvPr>
            <p:cNvSpPr txBox="1"/>
            <p:nvPr/>
          </p:nvSpPr>
          <p:spPr bwMode="auto">
            <a:xfrm>
              <a:off x="964224" y="2956364"/>
              <a:ext cx="3420207" cy="646331"/>
            </a:xfrm>
            <a:prstGeom prst="rect">
              <a:avLst/>
            </a:prstGeom>
            <a:solidFill>
              <a:schemeClr val="accent1"/>
            </a:solid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IGHV</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unmutated</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 </a:t>
              </a: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TP53</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mutation or del(17p)</a:t>
              </a:r>
            </a:p>
          </p:txBody>
        </p:sp>
        <p:grpSp>
          <p:nvGrpSpPr>
            <p:cNvPr id="30" name="Group 29">
              <a:extLst>
                <a:ext uri="{FF2B5EF4-FFF2-40B4-BE49-F238E27FC236}">
                  <a16:creationId xmlns:a16="http://schemas.microsoft.com/office/drawing/2014/main" id="{8C7D55B4-AF14-D641-56C6-4C6F87E25B51}"/>
                </a:ext>
              </a:extLst>
            </p:cNvPr>
            <p:cNvGrpSpPr/>
            <p:nvPr/>
          </p:nvGrpSpPr>
          <p:grpSpPr>
            <a:xfrm>
              <a:off x="1606066" y="3622431"/>
              <a:ext cx="2063259" cy="1254372"/>
              <a:chOff x="1606066" y="3622431"/>
              <a:chExt cx="2063259" cy="1254372"/>
            </a:xfrm>
          </p:grpSpPr>
          <p:sp>
            <p:nvSpPr>
              <p:cNvPr id="25" name="Right Bracket 24">
                <a:extLst>
                  <a:ext uri="{FF2B5EF4-FFF2-40B4-BE49-F238E27FC236}">
                    <a16:creationId xmlns:a16="http://schemas.microsoft.com/office/drawing/2014/main" id="{7B3C3ABA-7BC2-A450-FD79-D31229C272FA}"/>
                  </a:ext>
                </a:extLst>
              </p:cNvPr>
              <p:cNvSpPr/>
              <p:nvPr/>
            </p:nvSpPr>
            <p:spPr bwMode="auto">
              <a:xfrm rot="16200000">
                <a:off x="2168773" y="3376250"/>
                <a:ext cx="937846" cy="2063259"/>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8" name="Straight Connector 27">
                <a:extLst>
                  <a:ext uri="{FF2B5EF4-FFF2-40B4-BE49-F238E27FC236}">
                    <a16:creationId xmlns:a16="http://schemas.microsoft.com/office/drawing/2014/main" id="{836C525F-40A4-DF3A-6BE3-3EDD59C8781D}"/>
                  </a:ext>
                </a:extLst>
              </p:cNvPr>
              <p:cNvCxnSpPr>
                <a:cxnSpLocks/>
                <a:stCxn id="25" idx="2"/>
              </p:cNvCxnSpPr>
              <p:nvPr/>
            </p:nvCxnSpPr>
            <p:spPr bwMode="auto">
              <a:xfrm flipH="1" flipV="1">
                <a:off x="2637695" y="3622431"/>
                <a:ext cx="2" cy="316526"/>
              </a:xfrm>
              <a:prstGeom prst="line">
                <a:avLst/>
              </a:prstGeom>
              <a:noFill/>
              <a:ln w="28575" cap="flat" cmpd="sng" algn="ctr">
                <a:solidFill>
                  <a:schemeClr val="bg1"/>
                </a:solidFill>
                <a:prstDash val="solid"/>
                <a:round/>
                <a:headEnd type="none" w="med" len="med"/>
                <a:tailEnd type="none" w="med" len="med"/>
              </a:ln>
              <a:effectLst/>
            </p:spPr>
          </p:cxnSp>
        </p:grpSp>
        <p:sp>
          <p:nvSpPr>
            <p:cNvPr id="10" name="TextBox 9">
              <a:extLst>
                <a:ext uri="{FF2B5EF4-FFF2-40B4-BE49-F238E27FC236}">
                  <a16:creationId xmlns:a16="http://schemas.microsoft.com/office/drawing/2014/main" id="{961303DD-E5CF-BEE5-F7E2-C250A95E7AD8}"/>
                </a:ext>
              </a:extLst>
            </p:cNvPr>
            <p:cNvSpPr txBox="1"/>
            <p:nvPr/>
          </p:nvSpPr>
          <p:spPr bwMode="auto">
            <a:xfrm>
              <a:off x="752842" y="4185138"/>
              <a:ext cx="174673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Fit patients</a:t>
              </a:r>
            </a:p>
          </p:txBody>
        </p:sp>
        <p:sp>
          <p:nvSpPr>
            <p:cNvPr id="11" name="TextBox 10">
              <a:extLst>
                <a:ext uri="{FF2B5EF4-FFF2-40B4-BE49-F238E27FC236}">
                  <a16:creationId xmlns:a16="http://schemas.microsoft.com/office/drawing/2014/main" id="{414EDC95-B90A-1777-18BE-D0E5439D5902}"/>
                </a:ext>
              </a:extLst>
            </p:cNvPr>
            <p:cNvSpPr txBox="1"/>
            <p:nvPr/>
          </p:nvSpPr>
          <p:spPr bwMode="auto">
            <a:xfrm>
              <a:off x="2821965" y="4185138"/>
              <a:ext cx="174673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b="0" dirty="0">
                  <a:solidFill>
                    <a:srgbClr val="000000"/>
                  </a:solidFill>
                  <a:latin typeface="Calibri" panose="020F0502020204030204" pitchFamily="34" charset="0"/>
                </a:rPr>
                <a:t>U</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nfit patients</a:t>
              </a:r>
            </a:p>
          </p:txBody>
        </p:sp>
        <p:grpSp>
          <p:nvGrpSpPr>
            <p:cNvPr id="31" name="Group 30">
              <a:extLst>
                <a:ext uri="{FF2B5EF4-FFF2-40B4-BE49-F238E27FC236}">
                  <a16:creationId xmlns:a16="http://schemas.microsoft.com/office/drawing/2014/main" id="{0A1AC817-18CE-7196-1479-C87762451F70}"/>
                </a:ext>
              </a:extLst>
            </p:cNvPr>
            <p:cNvGrpSpPr/>
            <p:nvPr/>
          </p:nvGrpSpPr>
          <p:grpSpPr>
            <a:xfrm>
              <a:off x="5758966" y="3622431"/>
              <a:ext cx="2063259" cy="1254372"/>
              <a:chOff x="1606066" y="3622431"/>
              <a:chExt cx="2063259" cy="1254372"/>
            </a:xfrm>
          </p:grpSpPr>
          <p:sp>
            <p:nvSpPr>
              <p:cNvPr id="32" name="Right Bracket 31">
                <a:extLst>
                  <a:ext uri="{FF2B5EF4-FFF2-40B4-BE49-F238E27FC236}">
                    <a16:creationId xmlns:a16="http://schemas.microsoft.com/office/drawing/2014/main" id="{C0AAC474-F534-2B4F-0333-146C16F3A5EA}"/>
                  </a:ext>
                </a:extLst>
              </p:cNvPr>
              <p:cNvSpPr/>
              <p:nvPr/>
            </p:nvSpPr>
            <p:spPr bwMode="auto">
              <a:xfrm rot="16200000">
                <a:off x="2168773" y="3376250"/>
                <a:ext cx="937846" cy="2063259"/>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3" name="Straight Connector 32">
                <a:extLst>
                  <a:ext uri="{FF2B5EF4-FFF2-40B4-BE49-F238E27FC236}">
                    <a16:creationId xmlns:a16="http://schemas.microsoft.com/office/drawing/2014/main" id="{E3FD5670-78D0-36A7-F0AE-7D098D4420D0}"/>
                  </a:ext>
                </a:extLst>
              </p:cNvPr>
              <p:cNvCxnSpPr>
                <a:cxnSpLocks/>
                <a:stCxn id="32" idx="2"/>
              </p:cNvCxnSpPr>
              <p:nvPr/>
            </p:nvCxnSpPr>
            <p:spPr bwMode="auto">
              <a:xfrm flipH="1" flipV="1">
                <a:off x="2637695" y="3622431"/>
                <a:ext cx="2" cy="316526"/>
              </a:xfrm>
              <a:prstGeom prst="line">
                <a:avLst/>
              </a:prstGeom>
              <a:noFill/>
              <a:ln w="28575" cap="flat" cmpd="sng" algn="ctr">
                <a:solidFill>
                  <a:schemeClr val="bg1"/>
                </a:solidFill>
                <a:prstDash val="solid"/>
                <a:round/>
                <a:headEnd type="none" w="med" len="med"/>
                <a:tailEnd type="none" w="med" len="med"/>
              </a:ln>
              <a:effectLst/>
            </p:spPr>
          </p:cxnSp>
        </p:grpSp>
        <p:cxnSp>
          <p:nvCxnSpPr>
            <p:cNvPr id="36" name="Straight Connector 35">
              <a:extLst>
                <a:ext uri="{FF2B5EF4-FFF2-40B4-BE49-F238E27FC236}">
                  <a16:creationId xmlns:a16="http://schemas.microsoft.com/office/drawing/2014/main" id="{3842D84F-9592-0311-19E0-191BAC7E108E}"/>
                </a:ext>
              </a:extLst>
            </p:cNvPr>
            <p:cNvCxnSpPr>
              <a:cxnSpLocks/>
            </p:cNvCxnSpPr>
            <p:nvPr/>
          </p:nvCxnSpPr>
          <p:spPr bwMode="auto">
            <a:xfrm flipV="1">
              <a:off x="10521462" y="3622431"/>
              <a:ext cx="0" cy="1254372"/>
            </a:xfrm>
            <a:prstGeom prst="line">
              <a:avLst/>
            </a:prstGeom>
            <a:noFill/>
            <a:ln w="28575" cap="flat" cmpd="sng" algn="ctr">
              <a:solidFill>
                <a:schemeClr val="bg1"/>
              </a:solidFill>
              <a:prstDash val="solid"/>
              <a:round/>
              <a:headEnd type="triangle" w="med" len="med"/>
              <a:tailEnd type="none" w="med" len="med"/>
            </a:ln>
            <a:effectLst/>
          </p:spPr>
        </p:cxnSp>
        <p:sp>
          <p:nvSpPr>
            <p:cNvPr id="12" name="TextBox 11">
              <a:extLst>
                <a:ext uri="{FF2B5EF4-FFF2-40B4-BE49-F238E27FC236}">
                  <a16:creationId xmlns:a16="http://schemas.microsoft.com/office/drawing/2014/main" id="{781E0607-F087-C941-80BC-FA6E58602C2F}"/>
                </a:ext>
              </a:extLst>
            </p:cNvPr>
            <p:cNvSpPr txBox="1"/>
            <p:nvPr/>
          </p:nvSpPr>
          <p:spPr bwMode="auto">
            <a:xfrm>
              <a:off x="4803164" y="4185138"/>
              <a:ext cx="174673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Fit patients</a:t>
              </a:r>
            </a:p>
          </p:txBody>
        </p:sp>
        <p:sp>
          <p:nvSpPr>
            <p:cNvPr id="13" name="TextBox 12">
              <a:extLst>
                <a:ext uri="{FF2B5EF4-FFF2-40B4-BE49-F238E27FC236}">
                  <a16:creationId xmlns:a16="http://schemas.microsoft.com/office/drawing/2014/main" id="{8C71487A-D3DE-2ABB-25FB-AC14E79529E7}"/>
                </a:ext>
              </a:extLst>
            </p:cNvPr>
            <p:cNvSpPr txBox="1"/>
            <p:nvPr/>
          </p:nvSpPr>
          <p:spPr bwMode="auto">
            <a:xfrm>
              <a:off x="7016260" y="4185138"/>
              <a:ext cx="174673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b="0" dirty="0">
                  <a:solidFill>
                    <a:srgbClr val="000000"/>
                  </a:solidFill>
                  <a:latin typeface="Calibri" panose="020F0502020204030204" pitchFamily="34" charset="0"/>
                </a:rPr>
                <a:t>U</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nfit patients</a:t>
              </a:r>
            </a:p>
          </p:txBody>
        </p:sp>
        <p:sp>
          <p:nvSpPr>
            <p:cNvPr id="15" name="TextBox 14">
              <a:extLst>
                <a:ext uri="{FF2B5EF4-FFF2-40B4-BE49-F238E27FC236}">
                  <a16:creationId xmlns:a16="http://schemas.microsoft.com/office/drawing/2014/main" id="{92CDA7A4-ADA5-F3B4-C945-D5BC5DA850E7}"/>
                </a:ext>
              </a:extLst>
            </p:cNvPr>
            <p:cNvSpPr txBox="1"/>
            <p:nvPr/>
          </p:nvSpPr>
          <p:spPr bwMode="auto">
            <a:xfrm>
              <a:off x="9642231" y="4185138"/>
              <a:ext cx="174673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p>
          </p:txBody>
        </p:sp>
        <p:sp>
          <p:nvSpPr>
            <p:cNvPr id="6" name="TextBox 5">
              <a:extLst>
                <a:ext uri="{FF2B5EF4-FFF2-40B4-BE49-F238E27FC236}">
                  <a16:creationId xmlns:a16="http://schemas.microsoft.com/office/drawing/2014/main" id="{D74E2F77-7785-D924-1C1F-8ECE398BE68F}"/>
                </a:ext>
              </a:extLst>
            </p:cNvPr>
            <p:cNvSpPr txBox="1"/>
            <p:nvPr/>
          </p:nvSpPr>
          <p:spPr bwMode="auto">
            <a:xfrm>
              <a:off x="3507715" y="1981145"/>
              <a:ext cx="5592326" cy="369332"/>
            </a:xfrm>
            <a:prstGeom prst="rect">
              <a:avLst/>
            </a:prstGeom>
            <a:no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Early Stage CLL With Symptoms or Advanced Stage CLL</a:t>
              </a:r>
            </a:p>
          </p:txBody>
        </p:sp>
        <p:sp>
          <p:nvSpPr>
            <p:cNvPr id="21" name="Right Bracket 20">
              <a:extLst>
                <a:ext uri="{FF2B5EF4-FFF2-40B4-BE49-F238E27FC236}">
                  <a16:creationId xmlns:a16="http://schemas.microsoft.com/office/drawing/2014/main" id="{5071BA76-56DF-F7D0-5945-840ADF0B336F}"/>
                </a:ext>
              </a:extLst>
            </p:cNvPr>
            <p:cNvSpPr/>
            <p:nvPr/>
          </p:nvSpPr>
          <p:spPr bwMode="auto">
            <a:xfrm rot="16200000">
              <a:off x="6383218" y="-1236785"/>
              <a:ext cx="433754" cy="7854462"/>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07C1D385-2E43-6252-170B-661C93B11F0C}"/>
                </a:ext>
              </a:extLst>
            </p:cNvPr>
            <p:cNvSpPr txBox="1"/>
            <p:nvPr/>
          </p:nvSpPr>
          <p:spPr bwMode="auto">
            <a:xfrm>
              <a:off x="5067300" y="2956364"/>
              <a:ext cx="3420207" cy="646331"/>
            </a:xfrm>
            <a:prstGeom prst="rect">
              <a:avLst/>
            </a:prstGeom>
            <a:solidFill>
              <a:schemeClr val="accent3"/>
            </a:solid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IGHV</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mutated</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 </a:t>
              </a: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TP53</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mutation or del(17p)</a:t>
              </a:r>
            </a:p>
          </p:txBody>
        </p:sp>
        <p:sp>
          <p:nvSpPr>
            <p:cNvPr id="9" name="TextBox 8">
              <a:extLst>
                <a:ext uri="{FF2B5EF4-FFF2-40B4-BE49-F238E27FC236}">
                  <a16:creationId xmlns:a16="http://schemas.microsoft.com/office/drawing/2014/main" id="{14188619-CE84-0A28-3824-225F408E6FAC}"/>
                </a:ext>
              </a:extLst>
            </p:cNvPr>
            <p:cNvSpPr txBox="1"/>
            <p:nvPr/>
          </p:nvSpPr>
          <p:spPr bwMode="auto">
            <a:xfrm>
              <a:off x="8805672" y="2956364"/>
              <a:ext cx="3419856" cy="649224"/>
            </a:xfrm>
            <a:prstGeom prst="rect">
              <a:avLst/>
            </a:prstGeom>
            <a:solidFill>
              <a:schemeClr val="accent4"/>
            </a:solid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TP53</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mutation or del(17p)</a:t>
              </a:r>
            </a:p>
          </p:txBody>
        </p:sp>
        <p:cxnSp>
          <p:nvCxnSpPr>
            <p:cNvPr id="23" name="Straight Arrow Connector 22">
              <a:extLst>
                <a:ext uri="{FF2B5EF4-FFF2-40B4-BE49-F238E27FC236}">
                  <a16:creationId xmlns:a16="http://schemas.microsoft.com/office/drawing/2014/main" id="{E0DBA30E-EC51-D8C4-6A49-1C2A485BEC63}"/>
                </a:ext>
              </a:extLst>
            </p:cNvPr>
            <p:cNvCxnSpPr/>
            <p:nvPr/>
          </p:nvCxnSpPr>
          <p:spPr bwMode="auto">
            <a:xfrm>
              <a:off x="6775939" y="2473569"/>
              <a:ext cx="0" cy="445477"/>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124181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AC444E-FBE1-082B-64DC-445A89DA6F25}"/>
              </a:ext>
            </a:extLst>
          </p:cNvPr>
          <p:cNvSpPr>
            <a:spLocks noGrp="1"/>
          </p:cNvSpPr>
          <p:nvPr>
            <p:ph type="title"/>
          </p:nvPr>
        </p:nvSpPr>
        <p:spPr/>
        <p:txBody>
          <a:bodyPr/>
          <a:lstStyle/>
          <a:p>
            <a:r>
              <a:rPr lang="en-US" altLang="en-US" dirty="0"/>
              <a:t>Ibrutinib Is Superior to Chemoimmunotherapy</a:t>
            </a:r>
            <a:endParaRPr lang="en-US" dirty="0"/>
          </a:p>
        </p:txBody>
      </p:sp>
      <p:sp>
        <p:nvSpPr>
          <p:cNvPr id="4" name="Content Placeholder 3">
            <a:extLst>
              <a:ext uri="{FF2B5EF4-FFF2-40B4-BE49-F238E27FC236}">
                <a16:creationId xmlns:a16="http://schemas.microsoft.com/office/drawing/2014/main" id="{828F1DCD-D93D-D74C-F1CD-416595A3AD09}"/>
              </a:ext>
            </a:extLst>
          </p:cNvPr>
          <p:cNvSpPr>
            <a:spLocks noGrp="1"/>
          </p:cNvSpPr>
          <p:nvPr>
            <p:ph idx="1"/>
          </p:nvPr>
        </p:nvSpPr>
        <p:spPr/>
        <p:txBody>
          <a:bodyPr/>
          <a:lstStyle/>
          <a:p>
            <a:r>
              <a:rPr lang="en-US" sz="2000" dirty="0"/>
              <a:t>Select randomized phase III trials of frontline ibrutinib vs CIT for patients with CLL</a:t>
            </a:r>
          </a:p>
        </p:txBody>
      </p:sp>
      <p:graphicFrame>
        <p:nvGraphicFramePr>
          <p:cNvPr id="5" name="Group 155">
            <a:extLst>
              <a:ext uri="{FF2B5EF4-FFF2-40B4-BE49-F238E27FC236}">
                <a16:creationId xmlns:a16="http://schemas.microsoft.com/office/drawing/2014/main" id="{E79E06C3-8905-5872-29FA-BF6C1FFB3D6E}"/>
              </a:ext>
            </a:extLst>
          </p:cNvPr>
          <p:cNvGraphicFramePr>
            <a:graphicFrameLocks/>
          </p:cNvGraphicFramePr>
          <p:nvPr>
            <p:extLst>
              <p:ext uri="{D42A27DB-BD31-4B8C-83A1-F6EECF244321}">
                <p14:modId xmlns:p14="http://schemas.microsoft.com/office/powerpoint/2010/main" val="2397436958"/>
              </p:ext>
            </p:extLst>
          </p:nvPr>
        </p:nvGraphicFramePr>
        <p:xfrm>
          <a:off x="365179" y="1999600"/>
          <a:ext cx="11453610" cy="3475368"/>
        </p:xfrm>
        <a:graphic>
          <a:graphicData uri="http://schemas.openxmlformats.org/drawingml/2006/table">
            <a:tbl>
              <a:tblPr/>
              <a:tblGrid>
                <a:gridCol w="1375960">
                  <a:extLst>
                    <a:ext uri="{9D8B030D-6E8A-4147-A177-3AD203B41FA5}">
                      <a16:colId xmlns:a16="http://schemas.microsoft.com/office/drawing/2014/main" val="20000"/>
                    </a:ext>
                  </a:extLst>
                </a:gridCol>
                <a:gridCol w="1617044">
                  <a:extLst>
                    <a:ext uri="{9D8B030D-6E8A-4147-A177-3AD203B41FA5}">
                      <a16:colId xmlns:a16="http://schemas.microsoft.com/office/drawing/2014/main" val="1677029245"/>
                    </a:ext>
                  </a:extLst>
                </a:gridCol>
                <a:gridCol w="1511166">
                  <a:extLst>
                    <a:ext uri="{9D8B030D-6E8A-4147-A177-3AD203B41FA5}">
                      <a16:colId xmlns:a16="http://schemas.microsoft.com/office/drawing/2014/main" val="187500056"/>
                    </a:ext>
                  </a:extLst>
                </a:gridCol>
                <a:gridCol w="1896177">
                  <a:extLst>
                    <a:ext uri="{9D8B030D-6E8A-4147-A177-3AD203B41FA5}">
                      <a16:colId xmlns:a16="http://schemas.microsoft.com/office/drawing/2014/main" val="20001"/>
                    </a:ext>
                  </a:extLst>
                </a:gridCol>
                <a:gridCol w="962527">
                  <a:extLst>
                    <a:ext uri="{9D8B030D-6E8A-4147-A177-3AD203B41FA5}">
                      <a16:colId xmlns:a16="http://schemas.microsoft.com/office/drawing/2014/main" val="20002"/>
                    </a:ext>
                  </a:extLst>
                </a:gridCol>
                <a:gridCol w="3147461">
                  <a:extLst>
                    <a:ext uri="{9D8B030D-6E8A-4147-A177-3AD203B41FA5}">
                      <a16:colId xmlns:a16="http://schemas.microsoft.com/office/drawing/2014/main" val="20003"/>
                    </a:ext>
                  </a:extLst>
                </a:gridCol>
                <a:gridCol w="943275">
                  <a:extLst>
                    <a:ext uri="{9D8B030D-6E8A-4147-A177-3AD203B41FA5}">
                      <a16:colId xmlns:a16="http://schemas.microsoft.com/office/drawing/2014/main" val="1424014426"/>
                    </a:ext>
                  </a:extLst>
                </a:gridCol>
              </a:tblGrid>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Trial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Combination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Comparator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Population (n)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Median F/U, Mo</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PFS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HR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RESONATE-2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Chlorambucil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≥65 yr, no del(17p) (269)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Median: NR vs 15 mo</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7 yr: 59% vs 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0.154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iLLUMINATE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Obinutuzumab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Chlorambucil + obinutuzumab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≥65 yr or &lt;65 yr + comorb (229)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Median: NR vs 22 mo</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42 mo: 74% vs 33%</a:t>
                      </a:r>
                      <a:r>
                        <a:rPr kumimoji="0" lang="en-US" sz="1600" b="0" i="0" u="none" strike="noStrike" cap="none" normalizeH="0" baseline="0" dirty="0">
                          <a:ln>
                            <a:noFill/>
                          </a:ln>
                          <a:solidFill>
                            <a:schemeClr val="bg2">
                              <a:lumMod val="10000"/>
                            </a:schemeClr>
                          </a:solidFill>
                          <a:effectLst/>
                          <a:highlight>
                            <a:srgbClr val="FFFF00"/>
                          </a:highlight>
                          <a:latin typeface="+mn-lt"/>
                        </a:rPr>
                        <a:t>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A041202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 Rituximab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BR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≥65 yr (547)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Median: NR (IR) vs NR (I) vs 44 mo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 yr: 76% vs 76% vs 47%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0.36 (IR/I)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ECOG1912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Rituximab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FCR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≤70 yr, no del(17p) (529)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 yr: 78% vs 51%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71093015"/>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FLAIR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Rituximab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FCR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≤75 yr, ≤20% </a:t>
                      </a:r>
                      <a:r>
                        <a:rPr kumimoji="0" lang="en-US" sz="1600" b="0" i="1" u="none" strike="noStrike" cap="none" normalizeH="0" baseline="0" dirty="0">
                          <a:ln>
                            <a:noFill/>
                          </a:ln>
                          <a:solidFill>
                            <a:schemeClr val="bg2">
                              <a:lumMod val="10000"/>
                            </a:schemeClr>
                          </a:solidFill>
                          <a:effectLst/>
                          <a:latin typeface="+mn-lt"/>
                        </a:rPr>
                        <a:t>TP53</a:t>
                      </a:r>
                      <a:r>
                        <a:rPr kumimoji="0" lang="en-US" sz="1600" b="0" i="0" u="none" strike="noStrike" cap="none" normalizeH="0" baseline="0" dirty="0">
                          <a:ln>
                            <a:noFill/>
                          </a:ln>
                          <a:solidFill>
                            <a:schemeClr val="bg2">
                              <a:lumMod val="10000"/>
                            </a:schemeClr>
                          </a:solidFill>
                          <a:effectLst/>
                          <a:latin typeface="+mn-lt"/>
                        </a:rPr>
                        <a:t> deletion (771)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Median: NR vs 67 mo</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0.44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72745995"/>
                  </a:ext>
                </a:extLst>
              </a:tr>
            </a:tbl>
          </a:graphicData>
        </a:graphic>
      </p:graphicFrame>
      <p:sp>
        <p:nvSpPr>
          <p:cNvPr id="6" name="Text Box 11">
            <a:extLst>
              <a:ext uri="{FF2B5EF4-FFF2-40B4-BE49-F238E27FC236}">
                <a16:creationId xmlns:a16="http://schemas.microsoft.com/office/drawing/2014/main" id="{967A0032-68E7-E068-0DB1-60D9DF2035E6}"/>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Barr. Blood Adv. 2022;6:3440. Moreno. Haematologica. 2022. Woyach. ASH 2021. Abstr 639. </a:t>
            </a:r>
          </a:p>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Shanafelt. Blood. 2022;140:112</a:t>
            </a:r>
            <a:r>
              <a:rPr lang="en-US" altLang="en-US" sz="1200" b="0" dirty="0">
                <a:solidFill>
                  <a:srgbClr val="455560"/>
                </a:solidFill>
                <a:latin typeface="Calibri" panose="020F050202020403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Hillmen. ASH 2021. Abstr 642.</a:t>
            </a:r>
          </a:p>
        </p:txBody>
      </p:sp>
    </p:spTree>
    <p:extLst>
      <p:ext uri="{BB962C8B-B14F-4D97-AF65-F5344CB8AC3E}">
        <p14:creationId xmlns:p14="http://schemas.microsoft.com/office/powerpoint/2010/main" val="752771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45B8E-F9C3-F3FB-898E-F93BAA422D5D}"/>
              </a:ext>
            </a:extLst>
          </p:cNvPr>
          <p:cNvSpPr>
            <a:spLocks noGrp="1"/>
          </p:cNvSpPr>
          <p:nvPr>
            <p:ph type="title"/>
          </p:nvPr>
        </p:nvSpPr>
        <p:spPr/>
        <p:txBody>
          <a:bodyPr/>
          <a:lstStyle/>
          <a:p>
            <a:r>
              <a:rPr lang="en-US" dirty="0"/>
              <a:t>E1912: Ibrutinib + Rituximab vs FCR for </a:t>
            </a:r>
            <a:br>
              <a:rPr lang="en-US" dirty="0"/>
            </a:br>
            <a:r>
              <a:rPr lang="en-US" dirty="0"/>
              <a:t>Treatment Naive CLL</a:t>
            </a:r>
          </a:p>
        </p:txBody>
      </p:sp>
      <p:sp>
        <p:nvSpPr>
          <p:cNvPr id="6" name="Rectangle 3">
            <a:extLst>
              <a:ext uri="{FF2B5EF4-FFF2-40B4-BE49-F238E27FC236}">
                <a16:creationId xmlns:a16="http://schemas.microsoft.com/office/drawing/2014/main" id="{DBDC75A8-0B22-EE9E-A8B1-114217DBE349}"/>
              </a:ext>
            </a:extLst>
          </p:cNvPr>
          <p:cNvSpPr>
            <a:spLocks noGrp="1" noChangeArrowheads="1"/>
          </p:cNvSpPr>
          <p:nvPr>
            <p:ph idx="1"/>
          </p:nvPr>
        </p:nvSpPr>
        <p:spPr/>
        <p:txBody>
          <a:bodyPr/>
          <a:lstStyle/>
          <a:p>
            <a:r>
              <a:rPr lang="en-US" altLang="en-US" sz="2200" dirty="0"/>
              <a:t>Randomized phase III trial of ibrutinib + rituximab vs FCR for patients with previously untreated CLL ≤70 yr of age, no del(17p) (N = 529)</a:t>
            </a:r>
          </a:p>
        </p:txBody>
      </p:sp>
      <p:sp>
        <p:nvSpPr>
          <p:cNvPr id="8" name="Text Box 11">
            <a:extLst>
              <a:ext uri="{FF2B5EF4-FFF2-40B4-BE49-F238E27FC236}">
                <a16:creationId xmlns:a16="http://schemas.microsoft.com/office/drawing/2014/main" id="{71B252D5-B48E-C7FC-2F2C-43B96DAEC816}"/>
              </a:ext>
            </a:extLst>
          </p:cNvPr>
          <p:cNvSpPr txBox="1">
            <a:spLocks noChangeArrowheads="1"/>
          </p:cNvSpPr>
          <p:nvPr/>
        </p:nvSpPr>
        <p:spPr bwMode="auto">
          <a:xfrm>
            <a:off x="435262" y="637640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Shanafelt. Blood. 2022;140:112</a:t>
            </a:r>
          </a:p>
        </p:txBody>
      </p:sp>
      <p:sp>
        <p:nvSpPr>
          <p:cNvPr id="3" name="TextBox 2">
            <a:extLst>
              <a:ext uri="{FF2B5EF4-FFF2-40B4-BE49-F238E27FC236}">
                <a16:creationId xmlns:a16="http://schemas.microsoft.com/office/drawing/2014/main" id="{6594B9F0-15D1-E062-F9E7-33A98A02418E}"/>
              </a:ext>
            </a:extLst>
          </p:cNvPr>
          <p:cNvSpPr txBox="1"/>
          <p:nvPr/>
        </p:nvSpPr>
        <p:spPr>
          <a:xfrm>
            <a:off x="1543481" y="2345534"/>
            <a:ext cx="4667033" cy="369332"/>
          </a:xfrm>
          <a:prstGeom prst="rect">
            <a:avLst/>
          </a:prstGeom>
          <a:noFill/>
        </p:spPr>
        <p:txBody>
          <a:bodyPr wrap="square" rtlCol="0" anchor="t">
            <a:spAutoFit/>
          </a:bodyPr>
          <a:lstStyle/>
          <a:p>
            <a:pPr algn="ctr" defTabSz="609585">
              <a:defRPr/>
            </a:pPr>
            <a:r>
              <a:rPr lang="en-US" b="1" dirty="0">
                <a:solidFill>
                  <a:srgbClr val="000000"/>
                </a:solidFill>
                <a:latin typeface="Calibri" panose="020F0502020204030204" pitchFamily="34" charset="0"/>
                <a:cs typeface="Calibri" panose="020F0502020204030204" pitchFamily="34" charset="0"/>
              </a:rPr>
              <a:t>Progression-Free Survival</a:t>
            </a:r>
          </a:p>
        </p:txBody>
      </p:sp>
      <p:sp>
        <p:nvSpPr>
          <p:cNvPr id="15" name="TextBox 14">
            <a:extLst>
              <a:ext uri="{FF2B5EF4-FFF2-40B4-BE49-F238E27FC236}">
                <a16:creationId xmlns:a16="http://schemas.microsoft.com/office/drawing/2014/main" id="{85F29287-44AE-B448-7B4A-2861098A8839}"/>
              </a:ext>
            </a:extLst>
          </p:cNvPr>
          <p:cNvSpPr txBox="1"/>
          <p:nvPr/>
        </p:nvSpPr>
        <p:spPr>
          <a:xfrm>
            <a:off x="8942711" y="2345534"/>
            <a:ext cx="3468041" cy="369332"/>
          </a:xfrm>
          <a:prstGeom prst="rect">
            <a:avLst/>
          </a:prstGeom>
          <a:noFill/>
        </p:spPr>
        <p:txBody>
          <a:bodyPr wrap="square" rtlCol="0" anchor="t">
            <a:spAutoFit/>
          </a:bodyPr>
          <a:lstStyle/>
          <a:p>
            <a:pPr algn="ctr" defTabSz="609585">
              <a:defRPr/>
            </a:pPr>
            <a:r>
              <a:rPr lang="en-US" b="1" dirty="0">
                <a:solidFill>
                  <a:srgbClr val="000000"/>
                </a:solidFill>
                <a:latin typeface="Calibri" panose="020F0502020204030204" pitchFamily="34" charset="0"/>
                <a:cs typeface="Calibri" panose="020F0502020204030204" pitchFamily="34" charset="0"/>
              </a:rPr>
              <a:t>Overall Survival</a:t>
            </a:r>
          </a:p>
        </p:txBody>
      </p:sp>
      <p:sp>
        <p:nvSpPr>
          <p:cNvPr id="16" name="TextBox 15">
            <a:extLst>
              <a:ext uri="{FF2B5EF4-FFF2-40B4-BE49-F238E27FC236}">
                <a16:creationId xmlns:a16="http://schemas.microsoft.com/office/drawing/2014/main" id="{325A9CA3-D3AA-2122-0C91-B08AF4FA6FE6}"/>
              </a:ext>
            </a:extLst>
          </p:cNvPr>
          <p:cNvSpPr txBox="1"/>
          <p:nvPr/>
        </p:nvSpPr>
        <p:spPr bwMode="auto">
          <a:xfrm rot="16200000">
            <a:off x="8243289" y="4010881"/>
            <a:ext cx="1398844" cy="338554"/>
          </a:xfrm>
          <a:prstGeom prst="rect">
            <a:avLst/>
          </a:prstGeom>
          <a:solidFill>
            <a:schemeClr val="tx1"/>
          </a:solidFill>
          <a:ln>
            <a:solidFill>
              <a:schemeClr val="tx1"/>
            </a:solid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Probability</a:t>
            </a:r>
          </a:p>
        </p:txBody>
      </p:sp>
      <p:graphicFrame>
        <p:nvGraphicFramePr>
          <p:cNvPr id="17" name="Table 16">
            <a:extLst>
              <a:ext uri="{FF2B5EF4-FFF2-40B4-BE49-F238E27FC236}">
                <a16:creationId xmlns:a16="http://schemas.microsoft.com/office/drawing/2014/main" id="{C394E17E-CB33-2AAD-3B6B-CE2F4118056B}"/>
              </a:ext>
            </a:extLst>
          </p:cNvPr>
          <p:cNvGraphicFramePr>
            <a:graphicFrameLocks noGrp="1"/>
          </p:cNvGraphicFramePr>
          <p:nvPr>
            <p:extLst>
              <p:ext uri="{D42A27DB-BD31-4B8C-83A1-F6EECF244321}">
                <p14:modId xmlns:p14="http://schemas.microsoft.com/office/powerpoint/2010/main" val="1730192497"/>
              </p:ext>
            </p:extLst>
          </p:nvPr>
        </p:nvGraphicFramePr>
        <p:xfrm>
          <a:off x="974228" y="4729983"/>
          <a:ext cx="1970864" cy="564289"/>
        </p:xfrm>
        <a:graphic>
          <a:graphicData uri="http://schemas.openxmlformats.org/drawingml/2006/table">
            <a:tbl>
              <a:tblPr firstRow="1" bandRow="1">
                <a:tableStyleId>{93296810-A885-4BE3-A3E7-6D5BEEA58F35}</a:tableStyleId>
              </a:tblPr>
              <a:tblGrid>
                <a:gridCol w="1970864">
                  <a:extLst>
                    <a:ext uri="{9D8B030D-6E8A-4147-A177-3AD203B41FA5}">
                      <a16:colId xmlns:a16="http://schemas.microsoft.com/office/drawing/2014/main" val="20000"/>
                    </a:ext>
                  </a:extLst>
                </a:gridCol>
              </a:tblGrid>
              <a:tr h="16926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HR: 0.37 (95% CI: 0.27-0.51)</a:t>
                      </a:r>
                    </a:p>
                  </a:txBody>
                  <a:tcPr marL="48613" marR="9261" marT="13994" marB="1399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197513">
                <a:tc>
                  <a:txBody>
                    <a:bodyPr/>
                    <a:lstStyle/>
                    <a:p>
                      <a:pPr marL="0" marR="0" algn="l">
                        <a:lnSpc>
                          <a:spcPct val="90000"/>
                        </a:lnSpc>
                        <a:spcBef>
                          <a:spcPts val="0"/>
                        </a:spcBef>
                        <a:spcAft>
                          <a:spcPts val="0"/>
                        </a:spcAft>
                        <a:tabLst/>
                      </a:pPr>
                      <a:r>
                        <a:rPr lang="en-US" sz="1000" b="0" i="1" noProof="0" dirty="0">
                          <a:solidFill>
                            <a:schemeClr val="bg1"/>
                          </a:solidFill>
                          <a:effectLst/>
                          <a:latin typeface="Calibri" panose="020F0502020204030204" pitchFamily="34" charset="0"/>
                          <a:cs typeface="Arial" panose="020B0604020202020204" pitchFamily="34" charset="0"/>
                        </a:rPr>
                        <a:t>P</a:t>
                      </a:r>
                      <a:r>
                        <a:rPr lang="en-US" sz="1000" b="0" noProof="0" dirty="0">
                          <a:solidFill>
                            <a:schemeClr val="bg1"/>
                          </a:solidFill>
                          <a:effectLst/>
                          <a:latin typeface="Calibri" panose="020F0502020204030204" pitchFamily="34" charset="0"/>
                          <a:cs typeface="Arial" panose="020B0604020202020204" pitchFamily="34" charset="0"/>
                        </a:rPr>
                        <a:t> &lt;.0001</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27439856"/>
                  </a:ext>
                </a:extLst>
              </a:tr>
              <a:tr h="197513">
                <a:tc>
                  <a:txBody>
                    <a:body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5-yr rates: 78%, 51%</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20909063"/>
                  </a:ext>
                </a:extLst>
              </a:tr>
            </a:tbl>
          </a:graphicData>
        </a:graphic>
      </p:graphicFrame>
      <p:graphicFrame>
        <p:nvGraphicFramePr>
          <p:cNvPr id="18" name="Table 17">
            <a:extLst>
              <a:ext uri="{FF2B5EF4-FFF2-40B4-BE49-F238E27FC236}">
                <a16:creationId xmlns:a16="http://schemas.microsoft.com/office/drawing/2014/main" id="{FA995B84-0C19-B488-EA7E-7F6D1170FB53}"/>
              </a:ext>
            </a:extLst>
          </p:cNvPr>
          <p:cNvGraphicFramePr>
            <a:graphicFrameLocks noGrp="1"/>
          </p:cNvGraphicFramePr>
          <p:nvPr>
            <p:extLst>
              <p:ext uri="{D42A27DB-BD31-4B8C-83A1-F6EECF244321}">
                <p14:modId xmlns:p14="http://schemas.microsoft.com/office/powerpoint/2010/main" val="2578317043"/>
              </p:ext>
            </p:extLst>
          </p:nvPr>
        </p:nvGraphicFramePr>
        <p:xfrm>
          <a:off x="3669702" y="4762296"/>
          <a:ext cx="1680444" cy="564289"/>
        </p:xfrm>
        <a:graphic>
          <a:graphicData uri="http://schemas.openxmlformats.org/drawingml/2006/table">
            <a:tbl>
              <a:tblPr firstRow="1" bandRow="1">
                <a:tableStyleId>{93296810-A885-4BE3-A3E7-6D5BEEA58F35}</a:tableStyleId>
              </a:tblPr>
              <a:tblGrid>
                <a:gridCol w="1680444">
                  <a:extLst>
                    <a:ext uri="{9D8B030D-6E8A-4147-A177-3AD203B41FA5}">
                      <a16:colId xmlns:a16="http://schemas.microsoft.com/office/drawing/2014/main" val="20000"/>
                    </a:ext>
                  </a:extLst>
                </a:gridCol>
              </a:tblGrid>
              <a:tr h="16926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HR: 0.27 (95% CI: 0.11-0.62)</a:t>
                      </a:r>
                    </a:p>
                  </a:txBody>
                  <a:tcPr marL="48613" marR="9261" marT="13994" marB="1399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197513">
                <a:tc>
                  <a:txBody>
                    <a:bodyPr/>
                    <a:lstStyle/>
                    <a:p>
                      <a:pPr marL="0" marR="0" algn="l">
                        <a:lnSpc>
                          <a:spcPct val="90000"/>
                        </a:lnSpc>
                        <a:spcBef>
                          <a:spcPts val="0"/>
                        </a:spcBef>
                        <a:spcAft>
                          <a:spcPts val="0"/>
                        </a:spcAft>
                        <a:tabLst/>
                      </a:pPr>
                      <a:r>
                        <a:rPr lang="en-US" sz="1000" b="0" i="1" noProof="0" dirty="0">
                          <a:solidFill>
                            <a:schemeClr val="bg1"/>
                          </a:solidFill>
                          <a:effectLst/>
                          <a:latin typeface="Calibri" panose="020F0502020204030204" pitchFamily="34" charset="0"/>
                          <a:cs typeface="Arial" panose="020B0604020202020204" pitchFamily="34" charset="0"/>
                        </a:rPr>
                        <a:t>P</a:t>
                      </a:r>
                      <a:r>
                        <a:rPr lang="en-US" sz="1000" b="0" noProof="0" dirty="0">
                          <a:solidFill>
                            <a:schemeClr val="bg1"/>
                          </a:solidFill>
                          <a:effectLst/>
                          <a:latin typeface="Calibri" panose="020F0502020204030204" pitchFamily="34" charset="0"/>
                          <a:cs typeface="Arial" panose="020B0604020202020204" pitchFamily="34" charset="0"/>
                        </a:rPr>
                        <a:t> = .001</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27439856"/>
                  </a:ext>
                </a:extLst>
              </a:tr>
              <a:tr h="197513">
                <a:tc>
                  <a:txBody>
                    <a:body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5-yr rates: 83%, 68%</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20909063"/>
                  </a:ext>
                </a:extLst>
              </a:tr>
            </a:tbl>
          </a:graphicData>
        </a:graphic>
      </p:graphicFrame>
      <p:cxnSp>
        <p:nvCxnSpPr>
          <p:cNvPr id="19" name="Straight Connector 18">
            <a:extLst>
              <a:ext uri="{FF2B5EF4-FFF2-40B4-BE49-F238E27FC236}">
                <a16:creationId xmlns:a16="http://schemas.microsoft.com/office/drawing/2014/main" id="{710906D8-0C50-02B0-3C99-8B47C3C98147}"/>
              </a:ext>
            </a:extLst>
          </p:cNvPr>
          <p:cNvCxnSpPr/>
          <p:nvPr/>
        </p:nvCxnSpPr>
        <p:spPr bwMode="auto">
          <a:xfrm>
            <a:off x="874281" y="3151549"/>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880D9CF-FD1E-6638-9F52-92C19B71D1D5}"/>
              </a:ext>
            </a:extLst>
          </p:cNvPr>
          <p:cNvCxnSpPr/>
          <p:nvPr/>
        </p:nvCxnSpPr>
        <p:spPr bwMode="auto">
          <a:xfrm>
            <a:off x="874281" y="3605104"/>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2C10AEF-F243-1B43-E391-97EA1B77EA7E}"/>
              </a:ext>
            </a:extLst>
          </p:cNvPr>
          <p:cNvCxnSpPr/>
          <p:nvPr/>
        </p:nvCxnSpPr>
        <p:spPr bwMode="auto">
          <a:xfrm>
            <a:off x="877949" y="4051325"/>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0C19E53-DBDC-8577-665B-97CDAB34EAA0}"/>
              </a:ext>
            </a:extLst>
          </p:cNvPr>
          <p:cNvCxnSpPr/>
          <p:nvPr/>
        </p:nvCxnSpPr>
        <p:spPr bwMode="auto">
          <a:xfrm>
            <a:off x="865973" y="4493878"/>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810672A-D9C9-031F-FD25-8A329E5299AD}"/>
              </a:ext>
            </a:extLst>
          </p:cNvPr>
          <p:cNvCxnSpPr/>
          <p:nvPr/>
        </p:nvCxnSpPr>
        <p:spPr bwMode="auto">
          <a:xfrm>
            <a:off x="874281" y="4961110"/>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1B8D984-83A9-E112-C58E-2E058C2A8DCE}"/>
              </a:ext>
            </a:extLst>
          </p:cNvPr>
          <p:cNvCxnSpPr/>
          <p:nvPr/>
        </p:nvCxnSpPr>
        <p:spPr bwMode="auto">
          <a:xfrm>
            <a:off x="868976" y="5408387"/>
            <a:ext cx="54908"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13313425-EFFE-2EC7-86C6-D9C78DCFA594}"/>
              </a:ext>
            </a:extLst>
          </p:cNvPr>
          <p:cNvSpPr txBox="1"/>
          <p:nvPr/>
        </p:nvSpPr>
        <p:spPr bwMode="auto">
          <a:xfrm rot="16200000">
            <a:off x="-669871" y="4111821"/>
            <a:ext cx="22463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Probability</a:t>
            </a:r>
          </a:p>
        </p:txBody>
      </p:sp>
      <p:sp>
        <p:nvSpPr>
          <p:cNvPr id="26" name="TextBox 25">
            <a:extLst>
              <a:ext uri="{FF2B5EF4-FFF2-40B4-BE49-F238E27FC236}">
                <a16:creationId xmlns:a16="http://schemas.microsoft.com/office/drawing/2014/main" id="{D01EBCB8-8589-086F-E72C-1FA4B790CE13}"/>
              </a:ext>
            </a:extLst>
          </p:cNvPr>
          <p:cNvSpPr txBox="1"/>
          <p:nvPr/>
        </p:nvSpPr>
        <p:spPr bwMode="auto">
          <a:xfrm>
            <a:off x="1235031" y="5649429"/>
            <a:ext cx="138301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27" name="Freeform: Shape 9">
            <a:extLst>
              <a:ext uri="{FF2B5EF4-FFF2-40B4-BE49-F238E27FC236}">
                <a16:creationId xmlns:a16="http://schemas.microsoft.com/office/drawing/2014/main" id="{65DFFAA8-C4B1-4229-0B70-D125FA9AFB51}"/>
              </a:ext>
            </a:extLst>
          </p:cNvPr>
          <p:cNvSpPr/>
          <p:nvPr/>
        </p:nvSpPr>
        <p:spPr bwMode="auto">
          <a:xfrm>
            <a:off x="924156" y="3145497"/>
            <a:ext cx="2156803" cy="2262890"/>
          </a:xfrm>
          <a:custGeom>
            <a:avLst/>
            <a:gdLst>
              <a:gd name="connsiteX0" fmla="*/ 0 w 5101839"/>
              <a:gd name="connsiteY0" fmla="*/ 0 h 2636378"/>
              <a:gd name="connsiteX1" fmla="*/ 0 w 5101839"/>
              <a:gd name="connsiteY1" fmla="*/ 2636378 h 2636378"/>
              <a:gd name="connsiteX2" fmla="*/ 5101839 w 5101839"/>
              <a:gd name="connsiteY2" fmla="*/ 2636378 h 2636378"/>
            </a:gdLst>
            <a:ahLst/>
            <a:cxnLst>
              <a:cxn ang="0">
                <a:pos x="connsiteX0" y="connsiteY0"/>
              </a:cxn>
              <a:cxn ang="0">
                <a:pos x="connsiteX1" y="connsiteY1"/>
              </a:cxn>
              <a:cxn ang="0">
                <a:pos x="connsiteX2" y="connsiteY2"/>
              </a:cxn>
            </a:cxnLst>
            <a:rect l="l" t="t" r="r" b="b"/>
            <a:pathLst>
              <a:path w="5101839" h="2636378">
                <a:moveTo>
                  <a:pt x="0" y="0"/>
                </a:moveTo>
                <a:lnTo>
                  <a:pt x="0" y="2636378"/>
                </a:lnTo>
                <a:lnTo>
                  <a:pt x="5101839" y="263637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TextBox 27">
            <a:extLst>
              <a:ext uri="{FF2B5EF4-FFF2-40B4-BE49-F238E27FC236}">
                <a16:creationId xmlns:a16="http://schemas.microsoft.com/office/drawing/2014/main" id="{5947D079-7895-6667-CDC2-E97A4ADE41BE}"/>
              </a:ext>
            </a:extLst>
          </p:cNvPr>
          <p:cNvSpPr txBox="1"/>
          <p:nvPr/>
        </p:nvSpPr>
        <p:spPr bwMode="auto">
          <a:xfrm>
            <a:off x="531208" y="3006253"/>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9" name="TextBox 28">
            <a:extLst>
              <a:ext uri="{FF2B5EF4-FFF2-40B4-BE49-F238E27FC236}">
                <a16:creationId xmlns:a16="http://schemas.microsoft.com/office/drawing/2014/main" id="{8EA40ABB-70F7-FF4A-2C3B-37D6E9487BAF}"/>
              </a:ext>
            </a:extLst>
          </p:cNvPr>
          <p:cNvSpPr txBox="1"/>
          <p:nvPr/>
        </p:nvSpPr>
        <p:spPr bwMode="auto">
          <a:xfrm>
            <a:off x="539063" y="3459473"/>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30" name="TextBox 29">
            <a:extLst>
              <a:ext uri="{FF2B5EF4-FFF2-40B4-BE49-F238E27FC236}">
                <a16:creationId xmlns:a16="http://schemas.microsoft.com/office/drawing/2014/main" id="{30CC738A-C46D-1010-1ABD-DD4F011D690C}"/>
              </a:ext>
            </a:extLst>
          </p:cNvPr>
          <p:cNvSpPr txBox="1"/>
          <p:nvPr/>
        </p:nvSpPr>
        <p:spPr bwMode="auto">
          <a:xfrm>
            <a:off x="538543" y="3904014"/>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31" name="TextBox 30">
            <a:extLst>
              <a:ext uri="{FF2B5EF4-FFF2-40B4-BE49-F238E27FC236}">
                <a16:creationId xmlns:a16="http://schemas.microsoft.com/office/drawing/2014/main" id="{2004D3E1-FBD5-958D-775B-2C18C682107E}"/>
              </a:ext>
            </a:extLst>
          </p:cNvPr>
          <p:cNvSpPr txBox="1"/>
          <p:nvPr/>
        </p:nvSpPr>
        <p:spPr bwMode="auto">
          <a:xfrm>
            <a:off x="535145" y="4362137"/>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32" name="TextBox 31">
            <a:extLst>
              <a:ext uri="{FF2B5EF4-FFF2-40B4-BE49-F238E27FC236}">
                <a16:creationId xmlns:a16="http://schemas.microsoft.com/office/drawing/2014/main" id="{D0578AA1-39E6-BC5B-C474-A92DD133B2EB}"/>
              </a:ext>
            </a:extLst>
          </p:cNvPr>
          <p:cNvSpPr txBox="1"/>
          <p:nvPr/>
        </p:nvSpPr>
        <p:spPr bwMode="auto">
          <a:xfrm>
            <a:off x="543002" y="4815358"/>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33" name="TextBox 32">
            <a:extLst>
              <a:ext uri="{FF2B5EF4-FFF2-40B4-BE49-F238E27FC236}">
                <a16:creationId xmlns:a16="http://schemas.microsoft.com/office/drawing/2014/main" id="{18CEAB1A-815C-5D10-F3FC-689E6C641893}"/>
              </a:ext>
            </a:extLst>
          </p:cNvPr>
          <p:cNvSpPr txBox="1"/>
          <p:nvPr/>
        </p:nvSpPr>
        <p:spPr bwMode="auto">
          <a:xfrm>
            <a:off x="635023" y="52598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34" name="Straight Connector 33">
            <a:extLst>
              <a:ext uri="{FF2B5EF4-FFF2-40B4-BE49-F238E27FC236}">
                <a16:creationId xmlns:a16="http://schemas.microsoft.com/office/drawing/2014/main" id="{1FD139E7-7E50-FA85-B87D-97FE9D3EDC06}"/>
              </a:ext>
            </a:extLst>
          </p:cNvPr>
          <p:cNvCxnSpPr>
            <a:cxnSpLocks/>
          </p:cNvCxnSpPr>
          <p:nvPr/>
        </p:nvCxnSpPr>
        <p:spPr bwMode="auto">
          <a:xfrm rot="5400000">
            <a:off x="893044" y="5445122"/>
            <a:ext cx="55225"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D46E0C25-8D2D-6A53-3EC4-FD846B547577}"/>
              </a:ext>
            </a:extLst>
          </p:cNvPr>
          <p:cNvSpPr txBox="1"/>
          <p:nvPr/>
        </p:nvSpPr>
        <p:spPr bwMode="auto">
          <a:xfrm>
            <a:off x="796688" y="5440585"/>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36" name="Straight Connector 35">
            <a:extLst>
              <a:ext uri="{FF2B5EF4-FFF2-40B4-BE49-F238E27FC236}">
                <a16:creationId xmlns:a16="http://schemas.microsoft.com/office/drawing/2014/main" id="{13BE31D4-68FB-FC0D-E2AE-9F4F367F34ED}"/>
              </a:ext>
            </a:extLst>
          </p:cNvPr>
          <p:cNvCxnSpPr/>
          <p:nvPr/>
        </p:nvCxnSpPr>
        <p:spPr bwMode="auto">
          <a:xfrm rot="5400000">
            <a:off x="3053347"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B6DA1C4F-81F6-9FE0-34DD-F58B04AF542F}"/>
              </a:ext>
            </a:extLst>
          </p:cNvPr>
          <p:cNvSpPr txBox="1"/>
          <p:nvPr/>
        </p:nvSpPr>
        <p:spPr bwMode="auto">
          <a:xfrm>
            <a:off x="2955233"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cxnSp>
        <p:nvCxnSpPr>
          <p:cNvPr id="38" name="Straight Connector 37">
            <a:extLst>
              <a:ext uri="{FF2B5EF4-FFF2-40B4-BE49-F238E27FC236}">
                <a16:creationId xmlns:a16="http://schemas.microsoft.com/office/drawing/2014/main" id="{7FFA45F7-B730-4A3E-2AF0-DCABE4514638}"/>
              </a:ext>
            </a:extLst>
          </p:cNvPr>
          <p:cNvCxnSpPr/>
          <p:nvPr/>
        </p:nvCxnSpPr>
        <p:spPr bwMode="auto">
          <a:xfrm rot="5400000">
            <a:off x="1201409"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EA960118-730A-5FDB-3869-49D0613A7E44}"/>
              </a:ext>
            </a:extLst>
          </p:cNvPr>
          <p:cNvSpPr txBox="1"/>
          <p:nvPr/>
        </p:nvSpPr>
        <p:spPr bwMode="auto">
          <a:xfrm>
            <a:off x="1105051"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cxnSp>
        <p:nvCxnSpPr>
          <p:cNvPr id="40" name="Straight Connector 39">
            <a:extLst>
              <a:ext uri="{FF2B5EF4-FFF2-40B4-BE49-F238E27FC236}">
                <a16:creationId xmlns:a16="http://schemas.microsoft.com/office/drawing/2014/main" id="{D81F730A-AD89-D2A4-6900-049A30703DE4}"/>
              </a:ext>
            </a:extLst>
          </p:cNvPr>
          <p:cNvCxnSpPr/>
          <p:nvPr/>
        </p:nvCxnSpPr>
        <p:spPr bwMode="auto">
          <a:xfrm rot="5400000">
            <a:off x="1509772"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BC260256-23F7-F3E4-D288-677FA57AF034}"/>
              </a:ext>
            </a:extLst>
          </p:cNvPr>
          <p:cNvSpPr txBox="1"/>
          <p:nvPr/>
        </p:nvSpPr>
        <p:spPr bwMode="auto">
          <a:xfrm>
            <a:off x="1413414"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cxnSp>
        <p:nvCxnSpPr>
          <p:cNvPr id="42" name="Straight Connector 41">
            <a:extLst>
              <a:ext uri="{FF2B5EF4-FFF2-40B4-BE49-F238E27FC236}">
                <a16:creationId xmlns:a16="http://schemas.microsoft.com/office/drawing/2014/main" id="{BB193E5C-8F89-A2F3-2AAC-2EA09691A4D3}"/>
              </a:ext>
            </a:extLst>
          </p:cNvPr>
          <p:cNvCxnSpPr/>
          <p:nvPr/>
        </p:nvCxnSpPr>
        <p:spPr bwMode="auto">
          <a:xfrm rot="5400000">
            <a:off x="1818135"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349F942C-343C-34B8-780A-E5EBAC3EAC71}"/>
              </a:ext>
            </a:extLst>
          </p:cNvPr>
          <p:cNvSpPr txBox="1"/>
          <p:nvPr/>
        </p:nvSpPr>
        <p:spPr bwMode="auto">
          <a:xfrm>
            <a:off x="1721777"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cxnSp>
        <p:nvCxnSpPr>
          <p:cNvPr id="44" name="Straight Connector 43">
            <a:extLst>
              <a:ext uri="{FF2B5EF4-FFF2-40B4-BE49-F238E27FC236}">
                <a16:creationId xmlns:a16="http://schemas.microsoft.com/office/drawing/2014/main" id="{E7B4E17C-6DAE-B5BD-C920-7362C9AE1550}"/>
              </a:ext>
            </a:extLst>
          </p:cNvPr>
          <p:cNvCxnSpPr/>
          <p:nvPr/>
        </p:nvCxnSpPr>
        <p:spPr bwMode="auto">
          <a:xfrm rot="5400000">
            <a:off x="2126499"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3937FBC1-9036-79BA-60A7-28BF0F0276ED}"/>
              </a:ext>
            </a:extLst>
          </p:cNvPr>
          <p:cNvSpPr txBox="1"/>
          <p:nvPr/>
        </p:nvSpPr>
        <p:spPr bwMode="auto">
          <a:xfrm>
            <a:off x="2030140"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4</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6" name="Straight Connector 45">
            <a:extLst>
              <a:ext uri="{FF2B5EF4-FFF2-40B4-BE49-F238E27FC236}">
                <a16:creationId xmlns:a16="http://schemas.microsoft.com/office/drawing/2014/main" id="{15B2431A-C207-91CC-9865-78EA6A47E859}"/>
              </a:ext>
            </a:extLst>
          </p:cNvPr>
          <p:cNvCxnSpPr/>
          <p:nvPr/>
        </p:nvCxnSpPr>
        <p:spPr bwMode="auto">
          <a:xfrm rot="5400000">
            <a:off x="2434863"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C7F9FB92-C050-75CC-1C5F-AABDB4124F3C}"/>
              </a:ext>
            </a:extLst>
          </p:cNvPr>
          <p:cNvSpPr txBox="1"/>
          <p:nvPr/>
        </p:nvSpPr>
        <p:spPr bwMode="auto">
          <a:xfrm>
            <a:off x="2338504"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8" name="Straight Connector 47">
            <a:extLst>
              <a:ext uri="{FF2B5EF4-FFF2-40B4-BE49-F238E27FC236}">
                <a16:creationId xmlns:a16="http://schemas.microsoft.com/office/drawing/2014/main" id="{F2170DA8-E198-4DDC-CC42-3F7818298402}"/>
              </a:ext>
            </a:extLst>
          </p:cNvPr>
          <p:cNvCxnSpPr/>
          <p:nvPr/>
        </p:nvCxnSpPr>
        <p:spPr bwMode="auto">
          <a:xfrm rot="5400000">
            <a:off x="2743226"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DB407698-4F0E-FB58-3D71-2204570E5A91}"/>
              </a:ext>
            </a:extLst>
          </p:cNvPr>
          <p:cNvSpPr txBox="1"/>
          <p:nvPr/>
        </p:nvSpPr>
        <p:spPr bwMode="auto">
          <a:xfrm>
            <a:off x="2646867"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6</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50" name="Straight Connector 49">
            <a:extLst>
              <a:ext uri="{FF2B5EF4-FFF2-40B4-BE49-F238E27FC236}">
                <a16:creationId xmlns:a16="http://schemas.microsoft.com/office/drawing/2014/main" id="{1A16092A-5045-D15C-F80A-F5E7BE1DE460}"/>
              </a:ext>
            </a:extLst>
          </p:cNvPr>
          <p:cNvCxnSpPr/>
          <p:nvPr/>
        </p:nvCxnSpPr>
        <p:spPr bwMode="auto">
          <a:xfrm>
            <a:off x="3574572" y="3151549"/>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1E58C4A-6C46-1CC2-3F42-E96B5DB0409C}"/>
              </a:ext>
            </a:extLst>
          </p:cNvPr>
          <p:cNvCxnSpPr/>
          <p:nvPr/>
        </p:nvCxnSpPr>
        <p:spPr bwMode="auto">
          <a:xfrm>
            <a:off x="3574572" y="3605104"/>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DE94CAA-410E-E448-DC2D-EF717024D2C6}"/>
              </a:ext>
            </a:extLst>
          </p:cNvPr>
          <p:cNvCxnSpPr/>
          <p:nvPr/>
        </p:nvCxnSpPr>
        <p:spPr bwMode="auto">
          <a:xfrm>
            <a:off x="3578239" y="4051325"/>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6CEEBCC-16E9-B219-DF05-B0BBF3B1E4FC}"/>
              </a:ext>
            </a:extLst>
          </p:cNvPr>
          <p:cNvCxnSpPr/>
          <p:nvPr/>
        </p:nvCxnSpPr>
        <p:spPr bwMode="auto">
          <a:xfrm>
            <a:off x="3566263" y="4493878"/>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014CA96-6949-AF03-522A-10216D28F118}"/>
              </a:ext>
            </a:extLst>
          </p:cNvPr>
          <p:cNvCxnSpPr/>
          <p:nvPr/>
        </p:nvCxnSpPr>
        <p:spPr bwMode="auto">
          <a:xfrm>
            <a:off x="3574572" y="4961110"/>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9962DB1-1E09-43A5-3645-175CBE1BFB55}"/>
              </a:ext>
            </a:extLst>
          </p:cNvPr>
          <p:cNvCxnSpPr/>
          <p:nvPr/>
        </p:nvCxnSpPr>
        <p:spPr bwMode="auto">
          <a:xfrm>
            <a:off x="3569266" y="5408387"/>
            <a:ext cx="54908" cy="0"/>
          </a:xfrm>
          <a:prstGeom prst="line">
            <a:avLst/>
          </a:prstGeom>
          <a:noFill/>
          <a:ln w="28575"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076A46B6-A36B-89EA-F61F-5738BB17FFAD}"/>
              </a:ext>
            </a:extLst>
          </p:cNvPr>
          <p:cNvSpPr txBox="1"/>
          <p:nvPr/>
        </p:nvSpPr>
        <p:spPr bwMode="auto">
          <a:xfrm>
            <a:off x="3935321" y="5649429"/>
            <a:ext cx="138301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57" name="Freeform: Shape 9">
            <a:extLst>
              <a:ext uri="{FF2B5EF4-FFF2-40B4-BE49-F238E27FC236}">
                <a16:creationId xmlns:a16="http://schemas.microsoft.com/office/drawing/2014/main" id="{0023FF0C-63ED-6DEC-CBAF-678C98CF353C}"/>
              </a:ext>
            </a:extLst>
          </p:cNvPr>
          <p:cNvSpPr/>
          <p:nvPr/>
        </p:nvSpPr>
        <p:spPr bwMode="auto">
          <a:xfrm>
            <a:off x="3624446" y="3145497"/>
            <a:ext cx="2156803" cy="2262890"/>
          </a:xfrm>
          <a:custGeom>
            <a:avLst/>
            <a:gdLst>
              <a:gd name="connsiteX0" fmla="*/ 0 w 5101839"/>
              <a:gd name="connsiteY0" fmla="*/ 0 h 2636378"/>
              <a:gd name="connsiteX1" fmla="*/ 0 w 5101839"/>
              <a:gd name="connsiteY1" fmla="*/ 2636378 h 2636378"/>
              <a:gd name="connsiteX2" fmla="*/ 5101839 w 5101839"/>
              <a:gd name="connsiteY2" fmla="*/ 2636378 h 2636378"/>
            </a:gdLst>
            <a:ahLst/>
            <a:cxnLst>
              <a:cxn ang="0">
                <a:pos x="connsiteX0" y="connsiteY0"/>
              </a:cxn>
              <a:cxn ang="0">
                <a:pos x="connsiteX1" y="connsiteY1"/>
              </a:cxn>
              <a:cxn ang="0">
                <a:pos x="connsiteX2" y="connsiteY2"/>
              </a:cxn>
            </a:cxnLst>
            <a:rect l="l" t="t" r="r" b="b"/>
            <a:pathLst>
              <a:path w="5101839" h="2636378">
                <a:moveTo>
                  <a:pt x="0" y="0"/>
                </a:moveTo>
                <a:lnTo>
                  <a:pt x="0" y="2636378"/>
                </a:lnTo>
                <a:lnTo>
                  <a:pt x="5101839" y="263637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TextBox 57">
            <a:extLst>
              <a:ext uri="{FF2B5EF4-FFF2-40B4-BE49-F238E27FC236}">
                <a16:creationId xmlns:a16="http://schemas.microsoft.com/office/drawing/2014/main" id="{BC500C7C-4BC7-FB06-0CAC-651BA8828A7B}"/>
              </a:ext>
            </a:extLst>
          </p:cNvPr>
          <p:cNvSpPr txBox="1"/>
          <p:nvPr/>
        </p:nvSpPr>
        <p:spPr bwMode="auto">
          <a:xfrm>
            <a:off x="3231499" y="3006253"/>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9" name="TextBox 58">
            <a:extLst>
              <a:ext uri="{FF2B5EF4-FFF2-40B4-BE49-F238E27FC236}">
                <a16:creationId xmlns:a16="http://schemas.microsoft.com/office/drawing/2014/main" id="{4A073741-7F83-1092-2D86-068BD8F73AF5}"/>
              </a:ext>
            </a:extLst>
          </p:cNvPr>
          <p:cNvSpPr txBox="1"/>
          <p:nvPr/>
        </p:nvSpPr>
        <p:spPr bwMode="auto">
          <a:xfrm>
            <a:off x="3239353" y="3459473"/>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60" name="TextBox 59">
            <a:extLst>
              <a:ext uri="{FF2B5EF4-FFF2-40B4-BE49-F238E27FC236}">
                <a16:creationId xmlns:a16="http://schemas.microsoft.com/office/drawing/2014/main" id="{996153F5-2ED8-430B-8D54-9E82E7812F88}"/>
              </a:ext>
            </a:extLst>
          </p:cNvPr>
          <p:cNvSpPr txBox="1"/>
          <p:nvPr/>
        </p:nvSpPr>
        <p:spPr bwMode="auto">
          <a:xfrm>
            <a:off x="3238833" y="3904014"/>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61" name="TextBox 60">
            <a:extLst>
              <a:ext uri="{FF2B5EF4-FFF2-40B4-BE49-F238E27FC236}">
                <a16:creationId xmlns:a16="http://schemas.microsoft.com/office/drawing/2014/main" id="{243B74B4-EA5B-6DC9-F8E1-7B83627E780B}"/>
              </a:ext>
            </a:extLst>
          </p:cNvPr>
          <p:cNvSpPr txBox="1"/>
          <p:nvPr/>
        </p:nvSpPr>
        <p:spPr bwMode="auto">
          <a:xfrm>
            <a:off x="3235436" y="4362137"/>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62" name="TextBox 61">
            <a:extLst>
              <a:ext uri="{FF2B5EF4-FFF2-40B4-BE49-F238E27FC236}">
                <a16:creationId xmlns:a16="http://schemas.microsoft.com/office/drawing/2014/main" id="{DD0400BD-D7D8-FEEA-3113-5695AC180FD7}"/>
              </a:ext>
            </a:extLst>
          </p:cNvPr>
          <p:cNvSpPr txBox="1"/>
          <p:nvPr/>
        </p:nvSpPr>
        <p:spPr bwMode="auto">
          <a:xfrm>
            <a:off x="3243292" y="4815358"/>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63" name="TextBox 62">
            <a:extLst>
              <a:ext uri="{FF2B5EF4-FFF2-40B4-BE49-F238E27FC236}">
                <a16:creationId xmlns:a16="http://schemas.microsoft.com/office/drawing/2014/main" id="{88C53857-DD69-9FDA-F304-B6B83A45F460}"/>
              </a:ext>
            </a:extLst>
          </p:cNvPr>
          <p:cNvSpPr txBox="1"/>
          <p:nvPr/>
        </p:nvSpPr>
        <p:spPr bwMode="auto">
          <a:xfrm>
            <a:off x="3335313" y="52598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64" name="Straight Connector 63">
            <a:extLst>
              <a:ext uri="{FF2B5EF4-FFF2-40B4-BE49-F238E27FC236}">
                <a16:creationId xmlns:a16="http://schemas.microsoft.com/office/drawing/2014/main" id="{DC61CDC7-1297-905A-F822-7B209A7F9A63}"/>
              </a:ext>
            </a:extLst>
          </p:cNvPr>
          <p:cNvCxnSpPr>
            <a:cxnSpLocks/>
          </p:cNvCxnSpPr>
          <p:nvPr/>
        </p:nvCxnSpPr>
        <p:spPr bwMode="auto">
          <a:xfrm rot="5400000">
            <a:off x="3593335" y="5445122"/>
            <a:ext cx="55225" cy="0"/>
          </a:xfrm>
          <a:prstGeom prst="line">
            <a:avLst/>
          </a:prstGeom>
          <a:noFill/>
          <a:ln w="28575"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954366A6-31EE-FF9B-AEF3-57796C2BC9D1}"/>
              </a:ext>
            </a:extLst>
          </p:cNvPr>
          <p:cNvSpPr txBox="1"/>
          <p:nvPr/>
        </p:nvSpPr>
        <p:spPr bwMode="auto">
          <a:xfrm>
            <a:off x="3496978" y="5440585"/>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66" name="Straight Connector 65">
            <a:extLst>
              <a:ext uri="{FF2B5EF4-FFF2-40B4-BE49-F238E27FC236}">
                <a16:creationId xmlns:a16="http://schemas.microsoft.com/office/drawing/2014/main" id="{A070CA51-3427-E760-887F-01CCD9377E2F}"/>
              </a:ext>
            </a:extLst>
          </p:cNvPr>
          <p:cNvCxnSpPr/>
          <p:nvPr/>
        </p:nvCxnSpPr>
        <p:spPr bwMode="auto">
          <a:xfrm rot="5400000">
            <a:off x="5753638"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923981B7-DA86-41CF-03E4-113C9573EB8D}"/>
              </a:ext>
            </a:extLst>
          </p:cNvPr>
          <p:cNvSpPr txBox="1"/>
          <p:nvPr/>
        </p:nvSpPr>
        <p:spPr bwMode="auto">
          <a:xfrm>
            <a:off x="5655523"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cxnSp>
        <p:nvCxnSpPr>
          <p:cNvPr id="68" name="Straight Connector 67">
            <a:extLst>
              <a:ext uri="{FF2B5EF4-FFF2-40B4-BE49-F238E27FC236}">
                <a16:creationId xmlns:a16="http://schemas.microsoft.com/office/drawing/2014/main" id="{AD2E3E13-BB15-64FF-9220-BD121AED92AD}"/>
              </a:ext>
            </a:extLst>
          </p:cNvPr>
          <p:cNvCxnSpPr/>
          <p:nvPr/>
        </p:nvCxnSpPr>
        <p:spPr bwMode="auto">
          <a:xfrm rot="5400000">
            <a:off x="3901699"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A6452BB3-19BF-95AB-003C-18B48EB2181C}"/>
              </a:ext>
            </a:extLst>
          </p:cNvPr>
          <p:cNvSpPr txBox="1"/>
          <p:nvPr/>
        </p:nvSpPr>
        <p:spPr bwMode="auto">
          <a:xfrm>
            <a:off x="3805341"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cxnSp>
        <p:nvCxnSpPr>
          <p:cNvPr id="70" name="Straight Connector 69">
            <a:extLst>
              <a:ext uri="{FF2B5EF4-FFF2-40B4-BE49-F238E27FC236}">
                <a16:creationId xmlns:a16="http://schemas.microsoft.com/office/drawing/2014/main" id="{E83ED73B-A038-A856-DD38-99212954A8AC}"/>
              </a:ext>
            </a:extLst>
          </p:cNvPr>
          <p:cNvCxnSpPr/>
          <p:nvPr/>
        </p:nvCxnSpPr>
        <p:spPr bwMode="auto">
          <a:xfrm rot="5400000">
            <a:off x="4210062"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71" name="TextBox 70">
            <a:extLst>
              <a:ext uri="{FF2B5EF4-FFF2-40B4-BE49-F238E27FC236}">
                <a16:creationId xmlns:a16="http://schemas.microsoft.com/office/drawing/2014/main" id="{9762327A-C8F8-F4F9-C84B-9EB9D6E39EE8}"/>
              </a:ext>
            </a:extLst>
          </p:cNvPr>
          <p:cNvSpPr txBox="1"/>
          <p:nvPr/>
        </p:nvSpPr>
        <p:spPr bwMode="auto">
          <a:xfrm>
            <a:off x="4113704"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cxnSp>
        <p:nvCxnSpPr>
          <p:cNvPr id="72" name="Straight Connector 71">
            <a:extLst>
              <a:ext uri="{FF2B5EF4-FFF2-40B4-BE49-F238E27FC236}">
                <a16:creationId xmlns:a16="http://schemas.microsoft.com/office/drawing/2014/main" id="{9BBF30DC-BF6C-1321-5178-56CEE67ED7C3}"/>
              </a:ext>
            </a:extLst>
          </p:cNvPr>
          <p:cNvCxnSpPr/>
          <p:nvPr/>
        </p:nvCxnSpPr>
        <p:spPr bwMode="auto">
          <a:xfrm rot="5400000">
            <a:off x="4518425"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C9305331-8CE0-0577-9959-66238F8DCECB}"/>
              </a:ext>
            </a:extLst>
          </p:cNvPr>
          <p:cNvSpPr txBox="1"/>
          <p:nvPr/>
        </p:nvSpPr>
        <p:spPr bwMode="auto">
          <a:xfrm>
            <a:off x="4422067"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cxnSp>
        <p:nvCxnSpPr>
          <p:cNvPr id="74" name="Straight Connector 73">
            <a:extLst>
              <a:ext uri="{FF2B5EF4-FFF2-40B4-BE49-F238E27FC236}">
                <a16:creationId xmlns:a16="http://schemas.microsoft.com/office/drawing/2014/main" id="{5DC62BD0-5496-2570-C561-C0BDD6E927B4}"/>
              </a:ext>
            </a:extLst>
          </p:cNvPr>
          <p:cNvCxnSpPr/>
          <p:nvPr/>
        </p:nvCxnSpPr>
        <p:spPr bwMode="auto">
          <a:xfrm rot="5400000">
            <a:off x="4826789"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06FD7F0F-783D-4831-9AA5-985E95458905}"/>
              </a:ext>
            </a:extLst>
          </p:cNvPr>
          <p:cNvSpPr txBox="1"/>
          <p:nvPr/>
        </p:nvSpPr>
        <p:spPr bwMode="auto">
          <a:xfrm>
            <a:off x="4730430"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4</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76" name="Straight Connector 75">
            <a:extLst>
              <a:ext uri="{FF2B5EF4-FFF2-40B4-BE49-F238E27FC236}">
                <a16:creationId xmlns:a16="http://schemas.microsoft.com/office/drawing/2014/main" id="{9A82D312-B11B-A542-653B-241B1EC35460}"/>
              </a:ext>
            </a:extLst>
          </p:cNvPr>
          <p:cNvCxnSpPr/>
          <p:nvPr/>
        </p:nvCxnSpPr>
        <p:spPr bwMode="auto">
          <a:xfrm rot="5400000">
            <a:off x="5135153"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77" name="TextBox 76">
            <a:extLst>
              <a:ext uri="{FF2B5EF4-FFF2-40B4-BE49-F238E27FC236}">
                <a16:creationId xmlns:a16="http://schemas.microsoft.com/office/drawing/2014/main" id="{943FC7A6-AAB5-022E-950C-C471100A3123}"/>
              </a:ext>
            </a:extLst>
          </p:cNvPr>
          <p:cNvSpPr txBox="1"/>
          <p:nvPr/>
        </p:nvSpPr>
        <p:spPr bwMode="auto">
          <a:xfrm>
            <a:off x="5038794"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01C12BCA-3C3E-CCBF-EE82-AEEAFFA06B9C}"/>
              </a:ext>
            </a:extLst>
          </p:cNvPr>
          <p:cNvCxnSpPr/>
          <p:nvPr/>
        </p:nvCxnSpPr>
        <p:spPr bwMode="auto">
          <a:xfrm rot="5400000">
            <a:off x="5443517"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79" name="TextBox 78">
            <a:extLst>
              <a:ext uri="{FF2B5EF4-FFF2-40B4-BE49-F238E27FC236}">
                <a16:creationId xmlns:a16="http://schemas.microsoft.com/office/drawing/2014/main" id="{71DA872F-3CDB-90BD-2864-EC263D6A9A1A}"/>
              </a:ext>
            </a:extLst>
          </p:cNvPr>
          <p:cNvSpPr txBox="1"/>
          <p:nvPr/>
        </p:nvSpPr>
        <p:spPr bwMode="auto">
          <a:xfrm>
            <a:off x="5347158"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6</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0" name="TextBox 79">
            <a:extLst>
              <a:ext uri="{FF2B5EF4-FFF2-40B4-BE49-F238E27FC236}">
                <a16:creationId xmlns:a16="http://schemas.microsoft.com/office/drawing/2014/main" id="{15FB3C4C-F7C2-3494-2C11-6A9553291F10}"/>
              </a:ext>
            </a:extLst>
          </p:cNvPr>
          <p:cNvSpPr txBox="1"/>
          <p:nvPr/>
        </p:nvSpPr>
        <p:spPr bwMode="auto">
          <a:xfrm>
            <a:off x="6538439" y="5649429"/>
            <a:ext cx="138301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81" name="Freeform: Shape 9">
            <a:extLst>
              <a:ext uri="{FF2B5EF4-FFF2-40B4-BE49-F238E27FC236}">
                <a16:creationId xmlns:a16="http://schemas.microsoft.com/office/drawing/2014/main" id="{229EE547-18F6-A977-D4D6-4D029CA0FF42}"/>
              </a:ext>
            </a:extLst>
          </p:cNvPr>
          <p:cNvSpPr/>
          <p:nvPr/>
        </p:nvSpPr>
        <p:spPr bwMode="auto">
          <a:xfrm>
            <a:off x="6227563" y="3145497"/>
            <a:ext cx="2156803" cy="2262890"/>
          </a:xfrm>
          <a:custGeom>
            <a:avLst/>
            <a:gdLst>
              <a:gd name="connsiteX0" fmla="*/ 0 w 5101839"/>
              <a:gd name="connsiteY0" fmla="*/ 0 h 2636378"/>
              <a:gd name="connsiteX1" fmla="*/ 0 w 5101839"/>
              <a:gd name="connsiteY1" fmla="*/ 2636378 h 2636378"/>
              <a:gd name="connsiteX2" fmla="*/ 5101839 w 5101839"/>
              <a:gd name="connsiteY2" fmla="*/ 2636378 h 2636378"/>
            </a:gdLst>
            <a:ahLst/>
            <a:cxnLst>
              <a:cxn ang="0">
                <a:pos x="connsiteX0" y="connsiteY0"/>
              </a:cxn>
              <a:cxn ang="0">
                <a:pos x="connsiteX1" y="connsiteY1"/>
              </a:cxn>
              <a:cxn ang="0">
                <a:pos x="connsiteX2" y="connsiteY2"/>
              </a:cxn>
            </a:cxnLst>
            <a:rect l="l" t="t" r="r" b="b"/>
            <a:pathLst>
              <a:path w="5101839" h="2636378">
                <a:moveTo>
                  <a:pt x="0" y="0"/>
                </a:moveTo>
                <a:lnTo>
                  <a:pt x="0" y="2636378"/>
                </a:lnTo>
                <a:lnTo>
                  <a:pt x="5101839" y="263637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TextBox 81">
            <a:extLst>
              <a:ext uri="{FF2B5EF4-FFF2-40B4-BE49-F238E27FC236}">
                <a16:creationId xmlns:a16="http://schemas.microsoft.com/office/drawing/2014/main" id="{C746EE75-02F2-F9F5-049A-C6F8DEDCA812}"/>
              </a:ext>
            </a:extLst>
          </p:cNvPr>
          <p:cNvSpPr txBox="1"/>
          <p:nvPr/>
        </p:nvSpPr>
        <p:spPr bwMode="auto">
          <a:xfrm>
            <a:off x="5834616" y="3006253"/>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3" name="TextBox 82">
            <a:extLst>
              <a:ext uri="{FF2B5EF4-FFF2-40B4-BE49-F238E27FC236}">
                <a16:creationId xmlns:a16="http://schemas.microsoft.com/office/drawing/2014/main" id="{1DBA854E-CB08-4EDE-51EE-A6714B5B6FC9}"/>
              </a:ext>
            </a:extLst>
          </p:cNvPr>
          <p:cNvSpPr txBox="1"/>
          <p:nvPr/>
        </p:nvSpPr>
        <p:spPr bwMode="auto">
          <a:xfrm>
            <a:off x="5842471" y="3459473"/>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84" name="TextBox 83">
            <a:extLst>
              <a:ext uri="{FF2B5EF4-FFF2-40B4-BE49-F238E27FC236}">
                <a16:creationId xmlns:a16="http://schemas.microsoft.com/office/drawing/2014/main" id="{36552118-E40F-FADD-17EC-46FC12559073}"/>
              </a:ext>
            </a:extLst>
          </p:cNvPr>
          <p:cNvSpPr txBox="1"/>
          <p:nvPr/>
        </p:nvSpPr>
        <p:spPr bwMode="auto">
          <a:xfrm>
            <a:off x="5841951" y="3904014"/>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85" name="TextBox 84">
            <a:extLst>
              <a:ext uri="{FF2B5EF4-FFF2-40B4-BE49-F238E27FC236}">
                <a16:creationId xmlns:a16="http://schemas.microsoft.com/office/drawing/2014/main" id="{6B18203D-A036-DF98-C838-46397887DBD7}"/>
              </a:ext>
            </a:extLst>
          </p:cNvPr>
          <p:cNvSpPr txBox="1"/>
          <p:nvPr/>
        </p:nvSpPr>
        <p:spPr bwMode="auto">
          <a:xfrm>
            <a:off x="5838553" y="4362137"/>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86" name="TextBox 85">
            <a:extLst>
              <a:ext uri="{FF2B5EF4-FFF2-40B4-BE49-F238E27FC236}">
                <a16:creationId xmlns:a16="http://schemas.microsoft.com/office/drawing/2014/main" id="{53F42659-B565-23D4-98C4-BE4DCAB9F3BE}"/>
              </a:ext>
            </a:extLst>
          </p:cNvPr>
          <p:cNvSpPr txBox="1"/>
          <p:nvPr/>
        </p:nvSpPr>
        <p:spPr bwMode="auto">
          <a:xfrm>
            <a:off x="5846410" y="4815358"/>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87" name="TextBox 86">
            <a:extLst>
              <a:ext uri="{FF2B5EF4-FFF2-40B4-BE49-F238E27FC236}">
                <a16:creationId xmlns:a16="http://schemas.microsoft.com/office/drawing/2014/main" id="{6283732F-CAC2-B569-932F-9B34122185F5}"/>
              </a:ext>
            </a:extLst>
          </p:cNvPr>
          <p:cNvSpPr txBox="1"/>
          <p:nvPr/>
        </p:nvSpPr>
        <p:spPr bwMode="auto">
          <a:xfrm>
            <a:off x="5938430" y="52598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88" name="Group 87">
            <a:extLst>
              <a:ext uri="{FF2B5EF4-FFF2-40B4-BE49-F238E27FC236}">
                <a16:creationId xmlns:a16="http://schemas.microsoft.com/office/drawing/2014/main" id="{4F4B59E4-1FD3-BE42-BA5C-9BC5DE62D084}"/>
              </a:ext>
            </a:extLst>
          </p:cNvPr>
          <p:cNvGrpSpPr/>
          <p:nvPr/>
        </p:nvGrpSpPr>
        <p:grpSpPr>
          <a:xfrm>
            <a:off x="6100096" y="3151549"/>
            <a:ext cx="2406484" cy="2582307"/>
            <a:chOff x="6928478" y="2309985"/>
            <a:chExt cx="2803672" cy="3008515"/>
          </a:xfrm>
        </p:grpSpPr>
        <p:cxnSp>
          <p:nvCxnSpPr>
            <p:cNvPr id="89" name="Straight Connector 88">
              <a:extLst>
                <a:ext uri="{FF2B5EF4-FFF2-40B4-BE49-F238E27FC236}">
                  <a16:creationId xmlns:a16="http://schemas.microsoft.com/office/drawing/2014/main" id="{412592D9-ED07-C3C6-35B2-4BA2B36E3D73}"/>
                </a:ext>
              </a:extLst>
            </p:cNvPr>
            <p:cNvCxnSpPr/>
            <p:nvPr/>
          </p:nvCxnSpPr>
          <p:spPr bwMode="auto">
            <a:xfrm>
              <a:off x="7018878" y="2309985"/>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50E2C07-E0E2-E1B5-A5FB-2186988FEB3C}"/>
                </a:ext>
              </a:extLst>
            </p:cNvPr>
            <p:cNvCxnSpPr/>
            <p:nvPr/>
          </p:nvCxnSpPr>
          <p:spPr bwMode="auto">
            <a:xfrm>
              <a:off x="7018878" y="2838399"/>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07C399A-F4FC-F3E9-C00C-08868CECFA7D}"/>
                </a:ext>
              </a:extLst>
            </p:cNvPr>
            <p:cNvCxnSpPr/>
            <p:nvPr/>
          </p:nvCxnSpPr>
          <p:spPr bwMode="auto">
            <a:xfrm>
              <a:off x="7023151" y="3358268"/>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9FA0CD00-ADE2-3146-769F-51B4CBEFEF6D}"/>
                </a:ext>
              </a:extLst>
            </p:cNvPr>
            <p:cNvCxnSpPr/>
            <p:nvPr/>
          </p:nvCxnSpPr>
          <p:spPr bwMode="auto">
            <a:xfrm>
              <a:off x="7009198" y="3873864"/>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26698FA-FFB6-0972-35B5-253BA5ABDF61}"/>
                </a:ext>
              </a:extLst>
            </p:cNvPr>
            <p:cNvCxnSpPr/>
            <p:nvPr/>
          </p:nvCxnSpPr>
          <p:spPr bwMode="auto">
            <a:xfrm>
              <a:off x="7018878" y="4418212"/>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BCA27F2-59B8-8138-1B73-22B0A9597568}"/>
                </a:ext>
              </a:extLst>
            </p:cNvPr>
            <p:cNvCxnSpPr/>
            <p:nvPr/>
          </p:nvCxnSpPr>
          <p:spPr bwMode="auto">
            <a:xfrm>
              <a:off x="7012697" y="4939312"/>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5EB5693-3B53-7060-2253-593B60FA6B98}"/>
                </a:ext>
              </a:extLst>
            </p:cNvPr>
            <p:cNvCxnSpPr>
              <a:cxnSpLocks/>
            </p:cNvCxnSpPr>
            <p:nvPr/>
          </p:nvCxnSpPr>
          <p:spPr bwMode="auto">
            <a:xfrm rot="5400000">
              <a:off x="7040738" y="4982110"/>
              <a:ext cx="64340" cy="0"/>
            </a:xfrm>
            <a:prstGeom prst="line">
              <a:avLst/>
            </a:prstGeom>
            <a:noFill/>
            <a:ln w="28575" cap="flat" cmpd="sng" algn="ctr">
              <a:solidFill>
                <a:schemeClr val="bg1"/>
              </a:solidFill>
              <a:prstDash val="solid"/>
              <a:round/>
              <a:headEnd type="none" w="med" len="med"/>
              <a:tailEnd type="none" w="med" len="med"/>
            </a:ln>
            <a:effectLst/>
          </p:spPr>
        </p:cxnSp>
        <p:sp>
          <p:nvSpPr>
            <p:cNvPr id="96" name="TextBox 95">
              <a:extLst>
                <a:ext uri="{FF2B5EF4-FFF2-40B4-BE49-F238E27FC236}">
                  <a16:creationId xmlns:a16="http://schemas.microsoft.com/office/drawing/2014/main" id="{FC0FB1F9-2452-DDF8-E266-1334EF544F22}"/>
                </a:ext>
              </a:extLst>
            </p:cNvPr>
            <p:cNvSpPr txBox="1"/>
            <p:nvPr/>
          </p:nvSpPr>
          <p:spPr bwMode="auto">
            <a:xfrm>
              <a:off x="6928478" y="497682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97" name="Straight Connector 96">
              <a:extLst>
                <a:ext uri="{FF2B5EF4-FFF2-40B4-BE49-F238E27FC236}">
                  <a16:creationId xmlns:a16="http://schemas.microsoft.com/office/drawing/2014/main" id="{3CD20472-D59E-7F0B-65CB-F003FE1A61C5}"/>
                </a:ext>
              </a:extLst>
            </p:cNvPr>
            <p:cNvCxnSpPr/>
            <p:nvPr/>
          </p:nvCxnSpPr>
          <p:spPr bwMode="auto">
            <a:xfrm rot="5400000">
              <a:off x="9557597"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98" name="TextBox 97">
              <a:extLst>
                <a:ext uri="{FF2B5EF4-FFF2-40B4-BE49-F238E27FC236}">
                  <a16:creationId xmlns:a16="http://schemas.microsoft.com/office/drawing/2014/main" id="{389BF59F-70F8-E86B-953E-82200144119F}"/>
                </a:ext>
              </a:extLst>
            </p:cNvPr>
            <p:cNvSpPr txBox="1"/>
            <p:nvPr/>
          </p:nvSpPr>
          <p:spPr bwMode="auto">
            <a:xfrm>
              <a:off x="9443289"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cxnSp>
          <p:nvCxnSpPr>
            <p:cNvPr id="99" name="Straight Connector 98">
              <a:extLst>
                <a:ext uri="{FF2B5EF4-FFF2-40B4-BE49-F238E27FC236}">
                  <a16:creationId xmlns:a16="http://schemas.microsoft.com/office/drawing/2014/main" id="{0EF9D9CA-0BBC-2F96-0997-E9D75BF09300}"/>
                </a:ext>
              </a:extLst>
            </p:cNvPr>
            <p:cNvCxnSpPr/>
            <p:nvPr/>
          </p:nvCxnSpPr>
          <p:spPr bwMode="auto">
            <a:xfrm rot="5400000">
              <a:off x="7399998"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id="{9CBC183D-E8E8-C0FA-8880-6BA265AD1E98}"/>
                </a:ext>
              </a:extLst>
            </p:cNvPr>
            <p:cNvSpPr txBox="1"/>
            <p:nvPr/>
          </p:nvSpPr>
          <p:spPr bwMode="auto">
            <a:xfrm>
              <a:off x="7287736"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cxnSp>
          <p:nvCxnSpPr>
            <p:cNvPr id="101" name="Straight Connector 100">
              <a:extLst>
                <a:ext uri="{FF2B5EF4-FFF2-40B4-BE49-F238E27FC236}">
                  <a16:creationId xmlns:a16="http://schemas.microsoft.com/office/drawing/2014/main" id="{817D0AAE-6D34-0FA0-5815-EA94F46629BB}"/>
                </a:ext>
              </a:extLst>
            </p:cNvPr>
            <p:cNvCxnSpPr/>
            <p:nvPr/>
          </p:nvCxnSpPr>
          <p:spPr bwMode="auto">
            <a:xfrm rot="5400000">
              <a:off x="7759256"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02" name="TextBox 101">
              <a:extLst>
                <a:ext uri="{FF2B5EF4-FFF2-40B4-BE49-F238E27FC236}">
                  <a16:creationId xmlns:a16="http://schemas.microsoft.com/office/drawing/2014/main" id="{42B49DB9-E52D-90E2-246B-E6FF92AE9200}"/>
                </a:ext>
              </a:extLst>
            </p:cNvPr>
            <p:cNvSpPr txBox="1"/>
            <p:nvPr/>
          </p:nvSpPr>
          <p:spPr bwMode="auto">
            <a:xfrm>
              <a:off x="7646994"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cxnSp>
          <p:nvCxnSpPr>
            <p:cNvPr id="103" name="Straight Connector 102">
              <a:extLst>
                <a:ext uri="{FF2B5EF4-FFF2-40B4-BE49-F238E27FC236}">
                  <a16:creationId xmlns:a16="http://schemas.microsoft.com/office/drawing/2014/main" id="{CE1838E6-80DE-302F-E324-CEDBE256502D}"/>
                </a:ext>
              </a:extLst>
            </p:cNvPr>
            <p:cNvCxnSpPr/>
            <p:nvPr/>
          </p:nvCxnSpPr>
          <p:spPr bwMode="auto">
            <a:xfrm rot="5400000">
              <a:off x="8118514"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04" name="TextBox 103">
              <a:extLst>
                <a:ext uri="{FF2B5EF4-FFF2-40B4-BE49-F238E27FC236}">
                  <a16:creationId xmlns:a16="http://schemas.microsoft.com/office/drawing/2014/main" id="{D64EA722-FA6B-FD6B-B053-FBB65F2B7FB1}"/>
                </a:ext>
              </a:extLst>
            </p:cNvPr>
            <p:cNvSpPr txBox="1"/>
            <p:nvPr/>
          </p:nvSpPr>
          <p:spPr bwMode="auto">
            <a:xfrm>
              <a:off x="8006252"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cxnSp>
          <p:nvCxnSpPr>
            <p:cNvPr id="105" name="Straight Connector 104">
              <a:extLst>
                <a:ext uri="{FF2B5EF4-FFF2-40B4-BE49-F238E27FC236}">
                  <a16:creationId xmlns:a16="http://schemas.microsoft.com/office/drawing/2014/main" id="{28636EA8-0F4F-5EC9-A145-6DD64C67759B}"/>
                </a:ext>
              </a:extLst>
            </p:cNvPr>
            <p:cNvCxnSpPr/>
            <p:nvPr/>
          </p:nvCxnSpPr>
          <p:spPr bwMode="auto">
            <a:xfrm rot="5400000">
              <a:off x="8477773"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06" name="TextBox 105">
              <a:extLst>
                <a:ext uri="{FF2B5EF4-FFF2-40B4-BE49-F238E27FC236}">
                  <a16:creationId xmlns:a16="http://schemas.microsoft.com/office/drawing/2014/main" id="{4BE9C6DC-0AD4-18F0-B1F8-59DCD55E2E8C}"/>
                </a:ext>
              </a:extLst>
            </p:cNvPr>
            <p:cNvSpPr txBox="1"/>
            <p:nvPr/>
          </p:nvSpPr>
          <p:spPr bwMode="auto">
            <a:xfrm>
              <a:off x="8365510"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4</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7" name="Straight Connector 106">
              <a:extLst>
                <a:ext uri="{FF2B5EF4-FFF2-40B4-BE49-F238E27FC236}">
                  <a16:creationId xmlns:a16="http://schemas.microsoft.com/office/drawing/2014/main" id="{54F1F5E0-3AFD-571F-1731-7FC12540FB36}"/>
                </a:ext>
              </a:extLst>
            </p:cNvPr>
            <p:cNvCxnSpPr/>
            <p:nvPr/>
          </p:nvCxnSpPr>
          <p:spPr bwMode="auto">
            <a:xfrm rot="5400000">
              <a:off x="8837032"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08" name="TextBox 107">
              <a:extLst>
                <a:ext uri="{FF2B5EF4-FFF2-40B4-BE49-F238E27FC236}">
                  <a16:creationId xmlns:a16="http://schemas.microsoft.com/office/drawing/2014/main" id="{44E03F56-C9E0-09BB-2BDF-1E8B999F4673}"/>
                </a:ext>
              </a:extLst>
            </p:cNvPr>
            <p:cNvSpPr txBox="1"/>
            <p:nvPr/>
          </p:nvSpPr>
          <p:spPr bwMode="auto">
            <a:xfrm>
              <a:off x="8724769"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9" name="Straight Connector 108">
              <a:extLst>
                <a:ext uri="{FF2B5EF4-FFF2-40B4-BE49-F238E27FC236}">
                  <a16:creationId xmlns:a16="http://schemas.microsoft.com/office/drawing/2014/main" id="{B4B29A17-C7D9-60BA-BD1A-9FFEF0453023}"/>
                </a:ext>
              </a:extLst>
            </p:cNvPr>
            <p:cNvCxnSpPr/>
            <p:nvPr/>
          </p:nvCxnSpPr>
          <p:spPr bwMode="auto">
            <a:xfrm rot="5400000">
              <a:off x="9196291"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10" name="TextBox 109">
              <a:extLst>
                <a:ext uri="{FF2B5EF4-FFF2-40B4-BE49-F238E27FC236}">
                  <a16:creationId xmlns:a16="http://schemas.microsoft.com/office/drawing/2014/main" id="{E60A937E-0560-0B31-DD92-D97FEED14C9B}"/>
                </a:ext>
              </a:extLst>
            </p:cNvPr>
            <p:cNvSpPr txBox="1"/>
            <p:nvPr/>
          </p:nvSpPr>
          <p:spPr bwMode="auto">
            <a:xfrm>
              <a:off x="9084028"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6</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aphicFrame>
        <p:nvGraphicFramePr>
          <p:cNvPr id="111" name="Table 110">
            <a:extLst>
              <a:ext uri="{FF2B5EF4-FFF2-40B4-BE49-F238E27FC236}">
                <a16:creationId xmlns:a16="http://schemas.microsoft.com/office/drawing/2014/main" id="{4A682901-FE3C-37C5-8E3E-11828364F39E}"/>
              </a:ext>
            </a:extLst>
          </p:cNvPr>
          <p:cNvGraphicFramePr>
            <a:graphicFrameLocks noGrp="1"/>
          </p:cNvGraphicFramePr>
          <p:nvPr>
            <p:extLst>
              <p:ext uri="{D42A27DB-BD31-4B8C-83A1-F6EECF244321}">
                <p14:modId xmlns:p14="http://schemas.microsoft.com/office/powerpoint/2010/main" val="3736043849"/>
              </p:ext>
            </p:extLst>
          </p:nvPr>
        </p:nvGraphicFramePr>
        <p:xfrm>
          <a:off x="6244143" y="4762295"/>
          <a:ext cx="1680444" cy="564289"/>
        </p:xfrm>
        <a:graphic>
          <a:graphicData uri="http://schemas.openxmlformats.org/drawingml/2006/table">
            <a:tbl>
              <a:tblPr firstRow="1" bandRow="1">
                <a:tableStyleId>{93296810-A885-4BE3-A3E7-6D5BEEA58F35}</a:tableStyleId>
              </a:tblPr>
              <a:tblGrid>
                <a:gridCol w="1680444">
                  <a:extLst>
                    <a:ext uri="{9D8B030D-6E8A-4147-A177-3AD203B41FA5}">
                      <a16:colId xmlns:a16="http://schemas.microsoft.com/office/drawing/2014/main" val="20000"/>
                    </a:ext>
                  </a:extLst>
                </a:gridCol>
              </a:tblGrid>
              <a:tr h="16926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HR: 0.27 (95% CI: 0.18-0.41)</a:t>
                      </a:r>
                    </a:p>
                  </a:txBody>
                  <a:tcPr marL="48613" marR="9261" marT="13994" marB="1399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197513">
                <a:tc>
                  <a:txBody>
                    <a:bodyPr/>
                    <a:lstStyle/>
                    <a:p>
                      <a:pPr marL="0" marR="0" algn="l">
                        <a:lnSpc>
                          <a:spcPct val="90000"/>
                        </a:lnSpc>
                        <a:spcBef>
                          <a:spcPts val="0"/>
                        </a:spcBef>
                        <a:spcAft>
                          <a:spcPts val="0"/>
                        </a:spcAft>
                        <a:tabLst/>
                      </a:pPr>
                      <a:r>
                        <a:rPr lang="en-US" sz="1000" b="0" i="1" noProof="0" dirty="0">
                          <a:solidFill>
                            <a:schemeClr val="bg1"/>
                          </a:solidFill>
                          <a:effectLst/>
                          <a:latin typeface="Calibri" panose="020F0502020204030204" pitchFamily="34" charset="0"/>
                          <a:cs typeface="Arial" panose="020B0604020202020204" pitchFamily="34" charset="0"/>
                        </a:rPr>
                        <a:t>P</a:t>
                      </a:r>
                      <a:r>
                        <a:rPr lang="en-US" sz="1000" b="0" noProof="0" dirty="0">
                          <a:solidFill>
                            <a:schemeClr val="bg1"/>
                          </a:solidFill>
                          <a:effectLst/>
                          <a:latin typeface="Calibri" panose="020F0502020204030204" pitchFamily="34" charset="0"/>
                          <a:cs typeface="Arial" panose="020B0604020202020204" pitchFamily="34" charset="0"/>
                        </a:rPr>
                        <a:t> &lt;.0001</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27439856"/>
                  </a:ext>
                </a:extLst>
              </a:tr>
              <a:tr h="197513">
                <a:tc>
                  <a:txBody>
                    <a:body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5-yr rates: 75%, 33%</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20909063"/>
                  </a:ext>
                </a:extLst>
              </a:tr>
            </a:tbl>
          </a:graphicData>
        </a:graphic>
      </p:graphicFrame>
      <p:sp>
        <p:nvSpPr>
          <p:cNvPr id="112" name="TextBox 111">
            <a:extLst>
              <a:ext uri="{FF2B5EF4-FFF2-40B4-BE49-F238E27FC236}">
                <a16:creationId xmlns:a16="http://schemas.microsoft.com/office/drawing/2014/main" id="{E3DF45CA-8F46-EE71-D054-6B92D9F35DD5}"/>
              </a:ext>
            </a:extLst>
          </p:cNvPr>
          <p:cNvSpPr txBox="1"/>
          <p:nvPr/>
        </p:nvSpPr>
        <p:spPr bwMode="auto">
          <a:xfrm>
            <a:off x="9853867" y="5649429"/>
            <a:ext cx="138301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113" name="Freeform: Shape 9">
            <a:extLst>
              <a:ext uri="{FF2B5EF4-FFF2-40B4-BE49-F238E27FC236}">
                <a16:creationId xmlns:a16="http://schemas.microsoft.com/office/drawing/2014/main" id="{607AFB26-495C-CEE4-A35E-FD4159EEC6EA}"/>
              </a:ext>
            </a:extLst>
          </p:cNvPr>
          <p:cNvSpPr/>
          <p:nvPr/>
        </p:nvSpPr>
        <p:spPr bwMode="auto">
          <a:xfrm>
            <a:off x="9542991" y="3145497"/>
            <a:ext cx="2156803" cy="2262890"/>
          </a:xfrm>
          <a:custGeom>
            <a:avLst/>
            <a:gdLst>
              <a:gd name="connsiteX0" fmla="*/ 0 w 5101839"/>
              <a:gd name="connsiteY0" fmla="*/ 0 h 2636378"/>
              <a:gd name="connsiteX1" fmla="*/ 0 w 5101839"/>
              <a:gd name="connsiteY1" fmla="*/ 2636378 h 2636378"/>
              <a:gd name="connsiteX2" fmla="*/ 5101839 w 5101839"/>
              <a:gd name="connsiteY2" fmla="*/ 2636378 h 2636378"/>
            </a:gdLst>
            <a:ahLst/>
            <a:cxnLst>
              <a:cxn ang="0">
                <a:pos x="connsiteX0" y="connsiteY0"/>
              </a:cxn>
              <a:cxn ang="0">
                <a:pos x="connsiteX1" y="connsiteY1"/>
              </a:cxn>
              <a:cxn ang="0">
                <a:pos x="connsiteX2" y="connsiteY2"/>
              </a:cxn>
            </a:cxnLst>
            <a:rect l="l" t="t" r="r" b="b"/>
            <a:pathLst>
              <a:path w="5101839" h="2636378">
                <a:moveTo>
                  <a:pt x="0" y="0"/>
                </a:moveTo>
                <a:lnTo>
                  <a:pt x="0" y="2636378"/>
                </a:lnTo>
                <a:lnTo>
                  <a:pt x="5101839" y="263637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 name="TextBox 113">
            <a:extLst>
              <a:ext uri="{FF2B5EF4-FFF2-40B4-BE49-F238E27FC236}">
                <a16:creationId xmlns:a16="http://schemas.microsoft.com/office/drawing/2014/main" id="{7A1E4EBE-53E9-550C-1DD2-2A295A908315}"/>
              </a:ext>
            </a:extLst>
          </p:cNvPr>
          <p:cNvSpPr txBox="1"/>
          <p:nvPr/>
        </p:nvSpPr>
        <p:spPr bwMode="auto">
          <a:xfrm>
            <a:off x="9150044" y="3006253"/>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15" name="TextBox 114">
            <a:extLst>
              <a:ext uri="{FF2B5EF4-FFF2-40B4-BE49-F238E27FC236}">
                <a16:creationId xmlns:a16="http://schemas.microsoft.com/office/drawing/2014/main" id="{5C8A0B57-979C-77A5-C41D-D76240251409}"/>
              </a:ext>
            </a:extLst>
          </p:cNvPr>
          <p:cNvSpPr txBox="1"/>
          <p:nvPr/>
        </p:nvSpPr>
        <p:spPr bwMode="auto">
          <a:xfrm>
            <a:off x="9157899" y="3459473"/>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116" name="TextBox 115">
            <a:extLst>
              <a:ext uri="{FF2B5EF4-FFF2-40B4-BE49-F238E27FC236}">
                <a16:creationId xmlns:a16="http://schemas.microsoft.com/office/drawing/2014/main" id="{9CCDA025-E29A-35C1-8117-621ACA3EF96F}"/>
              </a:ext>
            </a:extLst>
          </p:cNvPr>
          <p:cNvSpPr txBox="1"/>
          <p:nvPr/>
        </p:nvSpPr>
        <p:spPr bwMode="auto">
          <a:xfrm>
            <a:off x="9157379" y="3904014"/>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117" name="TextBox 116">
            <a:extLst>
              <a:ext uri="{FF2B5EF4-FFF2-40B4-BE49-F238E27FC236}">
                <a16:creationId xmlns:a16="http://schemas.microsoft.com/office/drawing/2014/main" id="{3C6CBDD3-0DA4-83E3-871B-DEA69510C916}"/>
              </a:ext>
            </a:extLst>
          </p:cNvPr>
          <p:cNvSpPr txBox="1"/>
          <p:nvPr/>
        </p:nvSpPr>
        <p:spPr bwMode="auto">
          <a:xfrm>
            <a:off x="9153981" y="4362137"/>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118" name="TextBox 117">
            <a:extLst>
              <a:ext uri="{FF2B5EF4-FFF2-40B4-BE49-F238E27FC236}">
                <a16:creationId xmlns:a16="http://schemas.microsoft.com/office/drawing/2014/main" id="{E9C804C7-0937-5CB9-DF20-B6A6C47AEC7F}"/>
              </a:ext>
            </a:extLst>
          </p:cNvPr>
          <p:cNvSpPr txBox="1"/>
          <p:nvPr/>
        </p:nvSpPr>
        <p:spPr bwMode="auto">
          <a:xfrm>
            <a:off x="9161838" y="4815358"/>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19" name="TextBox 118">
            <a:extLst>
              <a:ext uri="{FF2B5EF4-FFF2-40B4-BE49-F238E27FC236}">
                <a16:creationId xmlns:a16="http://schemas.microsoft.com/office/drawing/2014/main" id="{7DFD48F3-A81A-3734-F822-E826E829ADED}"/>
              </a:ext>
            </a:extLst>
          </p:cNvPr>
          <p:cNvSpPr txBox="1"/>
          <p:nvPr/>
        </p:nvSpPr>
        <p:spPr bwMode="auto">
          <a:xfrm>
            <a:off x="9253858" y="52598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120" name="Group 119">
            <a:extLst>
              <a:ext uri="{FF2B5EF4-FFF2-40B4-BE49-F238E27FC236}">
                <a16:creationId xmlns:a16="http://schemas.microsoft.com/office/drawing/2014/main" id="{3118B989-7849-0C75-B5A5-7A5AEB7CE972}"/>
              </a:ext>
            </a:extLst>
          </p:cNvPr>
          <p:cNvGrpSpPr/>
          <p:nvPr/>
        </p:nvGrpSpPr>
        <p:grpSpPr>
          <a:xfrm>
            <a:off x="9415524" y="3151549"/>
            <a:ext cx="2406484" cy="2582307"/>
            <a:chOff x="6928478" y="2309985"/>
            <a:chExt cx="2803672" cy="3008515"/>
          </a:xfrm>
        </p:grpSpPr>
        <p:cxnSp>
          <p:nvCxnSpPr>
            <p:cNvPr id="121" name="Straight Connector 120">
              <a:extLst>
                <a:ext uri="{FF2B5EF4-FFF2-40B4-BE49-F238E27FC236}">
                  <a16:creationId xmlns:a16="http://schemas.microsoft.com/office/drawing/2014/main" id="{C8C0EC88-CDE7-66C8-737B-59CB3D740913}"/>
                </a:ext>
              </a:extLst>
            </p:cNvPr>
            <p:cNvCxnSpPr/>
            <p:nvPr/>
          </p:nvCxnSpPr>
          <p:spPr bwMode="auto">
            <a:xfrm>
              <a:off x="7018878" y="2309985"/>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307B71DE-AE1F-BEC6-4B8B-0F26ABE7E452}"/>
                </a:ext>
              </a:extLst>
            </p:cNvPr>
            <p:cNvCxnSpPr/>
            <p:nvPr/>
          </p:nvCxnSpPr>
          <p:spPr bwMode="auto">
            <a:xfrm>
              <a:off x="7018878" y="2838399"/>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24E561E-7E11-5CF1-1AED-93852ECD36BA}"/>
                </a:ext>
              </a:extLst>
            </p:cNvPr>
            <p:cNvCxnSpPr/>
            <p:nvPr/>
          </p:nvCxnSpPr>
          <p:spPr bwMode="auto">
            <a:xfrm>
              <a:off x="7023151" y="3358268"/>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587C4FA-9144-92BF-D61A-E6EAAE76A6EB}"/>
                </a:ext>
              </a:extLst>
            </p:cNvPr>
            <p:cNvCxnSpPr/>
            <p:nvPr/>
          </p:nvCxnSpPr>
          <p:spPr bwMode="auto">
            <a:xfrm>
              <a:off x="7009198" y="3873864"/>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EC7CF9BD-3A02-5E75-857B-8F43E26D369E}"/>
                </a:ext>
              </a:extLst>
            </p:cNvPr>
            <p:cNvCxnSpPr/>
            <p:nvPr/>
          </p:nvCxnSpPr>
          <p:spPr bwMode="auto">
            <a:xfrm>
              <a:off x="7018878" y="4418212"/>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14B365A-7ADA-97E5-0872-F75BF0C79FBF}"/>
                </a:ext>
              </a:extLst>
            </p:cNvPr>
            <p:cNvCxnSpPr/>
            <p:nvPr/>
          </p:nvCxnSpPr>
          <p:spPr bwMode="auto">
            <a:xfrm>
              <a:off x="7012697" y="4939312"/>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08A48C0-F999-C784-304E-7994B795A7BB}"/>
                </a:ext>
              </a:extLst>
            </p:cNvPr>
            <p:cNvCxnSpPr>
              <a:cxnSpLocks/>
            </p:cNvCxnSpPr>
            <p:nvPr/>
          </p:nvCxnSpPr>
          <p:spPr bwMode="auto">
            <a:xfrm rot="5400000">
              <a:off x="7040738" y="4982110"/>
              <a:ext cx="64340" cy="0"/>
            </a:xfrm>
            <a:prstGeom prst="line">
              <a:avLst/>
            </a:prstGeom>
            <a:noFill/>
            <a:ln w="28575" cap="flat" cmpd="sng" algn="ctr">
              <a:solidFill>
                <a:schemeClr val="bg1"/>
              </a:solidFill>
              <a:prstDash val="solid"/>
              <a:round/>
              <a:headEnd type="none" w="med" len="med"/>
              <a:tailEnd type="none" w="med" len="med"/>
            </a:ln>
            <a:effectLst/>
          </p:spPr>
        </p:cxnSp>
        <p:sp>
          <p:nvSpPr>
            <p:cNvPr id="128" name="TextBox 127">
              <a:extLst>
                <a:ext uri="{FF2B5EF4-FFF2-40B4-BE49-F238E27FC236}">
                  <a16:creationId xmlns:a16="http://schemas.microsoft.com/office/drawing/2014/main" id="{919D84AF-F12D-8E41-120E-A66E5D1408BD}"/>
                </a:ext>
              </a:extLst>
            </p:cNvPr>
            <p:cNvSpPr txBox="1"/>
            <p:nvPr/>
          </p:nvSpPr>
          <p:spPr bwMode="auto">
            <a:xfrm>
              <a:off x="6928478" y="497682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129" name="Straight Connector 128">
              <a:extLst>
                <a:ext uri="{FF2B5EF4-FFF2-40B4-BE49-F238E27FC236}">
                  <a16:creationId xmlns:a16="http://schemas.microsoft.com/office/drawing/2014/main" id="{0B16796C-6477-AE23-B4D5-21A9AAB8DCC6}"/>
                </a:ext>
              </a:extLst>
            </p:cNvPr>
            <p:cNvCxnSpPr/>
            <p:nvPr/>
          </p:nvCxnSpPr>
          <p:spPr bwMode="auto">
            <a:xfrm rot="5400000">
              <a:off x="9557597"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30" name="TextBox 129">
              <a:extLst>
                <a:ext uri="{FF2B5EF4-FFF2-40B4-BE49-F238E27FC236}">
                  <a16:creationId xmlns:a16="http://schemas.microsoft.com/office/drawing/2014/main" id="{59E3BE37-AEE0-77E5-28E8-31A70022447D}"/>
                </a:ext>
              </a:extLst>
            </p:cNvPr>
            <p:cNvSpPr txBox="1"/>
            <p:nvPr/>
          </p:nvSpPr>
          <p:spPr bwMode="auto">
            <a:xfrm>
              <a:off x="9443289"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cxnSp>
          <p:nvCxnSpPr>
            <p:cNvPr id="131" name="Straight Connector 130">
              <a:extLst>
                <a:ext uri="{FF2B5EF4-FFF2-40B4-BE49-F238E27FC236}">
                  <a16:creationId xmlns:a16="http://schemas.microsoft.com/office/drawing/2014/main" id="{73F9CA1F-F89B-CC3A-9D24-BFF8784B277B}"/>
                </a:ext>
              </a:extLst>
            </p:cNvPr>
            <p:cNvCxnSpPr/>
            <p:nvPr/>
          </p:nvCxnSpPr>
          <p:spPr bwMode="auto">
            <a:xfrm rot="5400000">
              <a:off x="7399998"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32" name="TextBox 131">
              <a:extLst>
                <a:ext uri="{FF2B5EF4-FFF2-40B4-BE49-F238E27FC236}">
                  <a16:creationId xmlns:a16="http://schemas.microsoft.com/office/drawing/2014/main" id="{4DCAC214-52AF-9E29-B785-890BFFC3B0EE}"/>
                </a:ext>
              </a:extLst>
            </p:cNvPr>
            <p:cNvSpPr txBox="1"/>
            <p:nvPr/>
          </p:nvSpPr>
          <p:spPr bwMode="auto">
            <a:xfrm>
              <a:off x="7287736"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cxnSp>
          <p:nvCxnSpPr>
            <p:cNvPr id="133" name="Straight Connector 132">
              <a:extLst>
                <a:ext uri="{FF2B5EF4-FFF2-40B4-BE49-F238E27FC236}">
                  <a16:creationId xmlns:a16="http://schemas.microsoft.com/office/drawing/2014/main" id="{83ABF7CC-E66A-124F-86BD-BE777C3E6612}"/>
                </a:ext>
              </a:extLst>
            </p:cNvPr>
            <p:cNvCxnSpPr/>
            <p:nvPr/>
          </p:nvCxnSpPr>
          <p:spPr bwMode="auto">
            <a:xfrm rot="5400000">
              <a:off x="7759256"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34" name="TextBox 133">
              <a:extLst>
                <a:ext uri="{FF2B5EF4-FFF2-40B4-BE49-F238E27FC236}">
                  <a16:creationId xmlns:a16="http://schemas.microsoft.com/office/drawing/2014/main" id="{7D010764-A4ED-9E7F-078F-7B03564AC0B4}"/>
                </a:ext>
              </a:extLst>
            </p:cNvPr>
            <p:cNvSpPr txBox="1"/>
            <p:nvPr/>
          </p:nvSpPr>
          <p:spPr bwMode="auto">
            <a:xfrm>
              <a:off x="7646994"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cxnSp>
          <p:nvCxnSpPr>
            <p:cNvPr id="135" name="Straight Connector 134">
              <a:extLst>
                <a:ext uri="{FF2B5EF4-FFF2-40B4-BE49-F238E27FC236}">
                  <a16:creationId xmlns:a16="http://schemas.microsoft.com/office/drawing/2014/main" id="{483D1892-A220-CDA7-FE4F-E9AE0C636296}"/>
                </a:ext>
              </a:extLst>
            </p:cNvPr>
            <p:cNvCxnSpPr/>
            <p:nvPr/>
          </p:nvCxnSpPr>
          <p:spPr bwMode="auto">
            <a:xfrm rot="5400000">
              <a:off x="8118514"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36" name="TextBox 135">
              <a:extLst>
                <a:ext uri="{FF2B5EF4-FFF2-40B4-BE49-F238E27FC236}">
                  <a16:creationId xmlns:a16="http://schemas.microsoft.com/office/drawing/2014/main" id="{42A5AEAC-1918-7A65-6B2E-D265DCCBFA63}"/>
                </a:ext>
              </a:extLst>
            </p:cNvPr>
            <p:cNvSpPr txBox="1"/>
            <p:nvPr/>
          </p:nvSpPr>
          <p:spPr bwMode="auto">
            <a:xfrm>
              <a:off x="8006252"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cxnSp>
          <p:nvCxnSpPr>
            <p:cNvPr id="137" name="Straight Connector 136">
              <a:extLst>
                <a:ext uri="{FF2B5EF4-FFF2-40B4-BE49-F238E27FC236}">
                  <a16:creationId xmlns:a16="http://schemas.microsoft.com/office/drawing/2014/main" id="{F66039D9-3805-693E-F380-86BC29A66BF7}"/>
                </a:ext>
              </a:extLst>
            </p:cNvPr>
            <p:cNvCxnSpPr/>
            <p:nvPr/>
          </p:nvCxnSpPr>
          <p:spPr bwMode="auto">
            <a:xfrm rot="5400000">
              <a:off x="8477773"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38" name="TextBox 137">
              <a:extLst>
                <a:ext uri="{FF2B5EF4-FFF2-40B4-BE49-F238E27FC236}">
                  <a16:creationId xmlns:a16="http://schemas.microsoft.com/office/drawing/2014/main" id="{9CC21A23-918C-D9FE-B5F3-613C28A6F61E}"/>
                </a:ext>
              </a:extLst>
            </p:cNvPr>
            <p:cNvSpPr txBox="1"/>
            <p:nvPr/>
          </p:nvSpPr>
          <p:spPr bwMode="auto">
            <a:xfrm>
              <a:off x="8365510"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4</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39" name="Straight Connector 138">
              <a:extLst>
                <a:ext uri="{FF2B5EF4-FFF2-40B4-BE49-F238E27FC236}">
                  <a16:creationId xmlns:a16="http://schemas.microsoft.com/office/drawing/2014/main" id="{5E8E4C41-5C5C-0BDD-86DB-6C0562427D7B}"/>
                </a:ext>
              </a:extLst>
            </p:cNvPr>
            <p:cNvCxnSpPr/>
            <p:nvPr/>
          </p:nvCxnSpPr>
          <p:spPr bwMode="auto">
            <a:xfrm rot="5400000">
              <a:off x="8837032"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40" name="TextBox 139">
              <a:extLst>
                <a:ext uri="{FF2B5EF4-FFF2-40B4-BE49-F238E27FC236}">
                  <a16:creationId xmlns:a16="http://schemas.microsoft.com/office/drawing/2014/main" id="{F394C204-5C27-70DD-F35C-83700363447B}"/>
                </a:ext>
              </a:extLst>
            </p:cNvPr>
            <p:cNvSpPr txBox="1"/>
            <p:nvPr/>
          </p:nvSpPr>
          <p:spPr bwMode="auto">
            <a:xfrm>
              <a:off x="8724769"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41" name="Straight Connector 140">
              <a:extLst>
                <a:ext uri="{FF2B5EF4-FFF2-40B4-BE49-F238E27FC236}">
                  <a16:creationId xmlns:a16="http://schemas.microsoft.com/office/drawing/2014/main" id="{AA0EC85F-8251-2402-39C6-C38936198190}"/>
                </a:ext>
              </a:extLst>
            </p:cNvPr>
            <p:cNvCxnSpPr/>
            <p:nvPr/>
          </p:nvCxnSpPr>
          <p:spPr bwMode="auto">
            <a:xfrm rot="5400000">
              <a:off x="9196291"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42" name="TextBox 141">
              <a:extLst>
                <a:ext uri="{FF2B5EF4-FFF2-40B4-BE49-F238E27FC236}">
                  <a16:creationId xmlns:a16="http://schemas.microsoft.com/office/drawing/2014/main" id="{27D80669-C170-BD8F-E17F-04CFD2601DAD}"/>
                </a:ext>
              </a:extLst>
            </p:cNvPr>
            <p:cNvSpPr txBox="1"/>
            <p:nvPr/>
          </p:nvSpPr>
          <p:spPr bwMode="auto">
            <a:xfrm>
              <a:off x="9084028"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6</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aphicFrame>
        <p:nvGraphicFramePr>
          <p:cNvPr id="143" name="Table 142">
            <a:extLst>
              <a:ext uri="{FF2B5EF4-FFF2-40B4-BE49-F238E27FC236}">
                <a16:creationId xmlns:a16="http://schemas.microsoft.com/office/drawing/2014/main" id="{3CB39903-575F-8873-DFF4-6BDBBC84EF03}"/>
              </a:ext>
            </a:extLst>
          </p:cNvPr>
          <p:cNvGraphicFramePr>
            <a:graphicFrameLocks noGrp="1"/>
          </p:cNvGraphicFramePr>
          <p:nvPr>
            <p:extLst>
              <p:ext uri="{D42A27DB-BD31-4B8C-83A1-F6EECF244321}">
                <p14:modId xmlns:p14="http://schemas.microsoft.com/office/powerpoint/2010/main" val="771828299"/>
              </p:ext>
            </p:extLst>
          </p:nvPr>
        </p:nvGraphicFramePr>
        <p:xfrm>
          <a:off x="9666003" y="4384792"/>
          <a:ext cx="2113500" cy="1139882"/>
        </p:xfrm>
        <a:graphic>
          <a:graphicData uri="http://schemas.openxmlformats.org/drawingml/2006/table">
            <a:tbl>
              <a:tblPr firstRow="1" bandRow="1">
                <a:tableStyleId>{93296810-A885-4BE3-A3E7-6D5BEEA58F35}</a:tableStyleId>
              </a:tblPr>
              <a:tblGrid>
                <a:gridCol w="2113500">
                  <a:extLst>
                    <a:ext uri="{9D8B030D-6E8A-4147-A177-3AD203B41FA5}">
                      <a16:colId xmlns:a16="http://schemas.microsoft.com/office/drawing/2014/main" val="20000"/>
                    </a:ext>
                  </a:extLst>
                </a:gridCol>
              </a:tblGrid>
              <a:tr h="265401">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lvl="0" indent="0" algn="l" defTabSz="457200" rtl="0" eaLnBrk="1" fontAlgn="auto" latinLnBrk="0" hangingPunct="1">
                        <a:lnSpc>
                          <a:spcPct val="90000"/>
                        </a:lnSpc>
                        <a:spcBef>
                          <a:spcPts val="0"/>
                        </a:spcBef>
                        <a:spcAft>
                          <a:spcPts val="0"/>
                        </a:spcAft>
                        <a:buClrTx/>
                        <a:buSzTx/>
                        <a:buFontTx/>
                        <a:buNone/>
                        <a:tabLst/>
                        <a:defRPr/>
                      </a:pPr>
                      <a:r>
                        <a:rPr lang="en-US" sz="1000" b="0" noProof="0" dirty="0">
                          <a:solidFill>
                            <a:schemeClr val="bg1"/>
                          </a:solidFill>
                          <a:effectLst/>
                          <a:latin typeface="Calibri" panose="020F0502020204030204" pitchFamily="34" charset="0"/>
                          <a:cs typeface="Arial" panose="020B0604020202020204" pitchFamily="34" charset="0"/>
                        </a:rPr>
                        <a:t>HR: 0.47 (95% CI: 0.25-0.89;</a:t>
                      </a:r>
                      <a:r>
                        <a:rPr lang="en-US" sz="1000" b="0" i="1" noProof="0" dirty="0">
                          <a:solidFill>
                            <a:schemeClr val="bg1"/>
                          </a:solidFill>
                          <a:effectLst/>
                          <a:latin typeface="Calibri" panose="020F0502020204030204" pitchFamily="34" charset="0"/>
                          <a:cs typeface="Arial" panose="020B0604020202020204" pitchFamily="34" charset="0"/>
                        </a:rPr>
                        <a:t> P</a:t>
                      </a:r>
                      <a:r>
                        <a:rPr lang="en-US" sz="1000" b="0" noProof="0" dirty="0">
                          <a:solidFill>
                            <a:schemeClr val="bg1"/>
                          </a:solidFill>
                          <a:effectLst/>
                          <a:latin typeface="Calibri" panose="020F0502020204030204" pitchFamily="34" charset="0"/>
                          <a:cs typeface="Arial" panose="020B0604020202020204" pitchFamily="34" charset="0"/>
                        </a:rPr>
                        <a:t> = .018)</a:t>
                      </a:r>
                    </a:p>
                  </a:txBody>
                  <a:tcPr marL="48613" marR="9261" marT="13994" marB="1399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81942">
                <a:tc>
                  <a:txBody>
                    <a:body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5-yr OS rates: 95%, 89%</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7439856"/>
                  </a:ext>
                </a:extLst>
              </a:tr>
              <a:tr h="197513">
                <a:tc>
                  <a:txBody>
                    <a:bodyPr/>
                    <a:lstStyle/>
                    <a:p>
                      <a:pPr marL="0" marR="0" algn="l">
                        <a:lnSpc>
                          <a:spcPct val="90000"/>
                        </a:lnSpc>
                        <a:spcBef>
                          <a:spcPts val="0"/>
                        </a:spcBef>
                        <a:spcAft>
                          <a:spcPts val="0"/>
                        </a:spcAft>
                        <a:tabLst/>
                      </a:pPr>
                      <a:r>
                        <a:rPr lang="en-US" sz="1000" b="1" noProof="0" dirty="0">
                          <a:solidFill>
                            <a:schemeClr val="accent1"/>
                          </a:solidFill>
                          <a:effectLst/>
                          <a:latin typeface="Calibri" panose="020F0502020204030204" pitchFamily="34" charset="0"/>
                          <a:cs typeface="Arial" panose="020B0604020202020204" pitchFamily="34" charset="0"/>
                        </a:rPr>
                        <a:t>– </a:t>
                      </a:r>
                      <a:r>
                        <a:rPr lang="en-US" sz="1000" b="0" noProof="0" dirty="0">
                          <a:solidFill>
                            <a:schemeClr val="bg1"/>
                          </a:solidFill>
                          <a:effectLst/>
                          <a:latin typeface="Calibri" panose="020F0502020204030204" pitchFamily="34" charset="0"/>
                          <a:cs typeface="Arial" panose="020B0604020202020204" pitchFamily="34" charset="0"/>
                        </a:rPr>
                        <a:t>FCR (18 events/175 cases)</a:t>
                      </a:r>
                      <a:endParaRPr lang="en-US" sz="1000" b="0" noProof="0" dirty="0">
                        <a:solidFill>
                          <a:schemeClr val="accent1"/>
                        </a:solidFill>
                        <a:effectLst/>
                        <a:latin typeface="Calibri" panose="020F0502020204030204" pitchFamily="34" charset="0"/>
                        <a:cs typeface="Arial" panose="020B0604020202020204" pitchFamily="34" charset="0"/>
                      </a:endParaRP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0909063"/>
                  </a:ext>
                </a:extLst>
              </a:tr>
              <a:tr h="19751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000" b="1" noProof="0" dirty="0">
                          <a:solidFill>
                            <a:schemeClr val="accent3"/>
                          </a:solidFill>
                          <a:effectLst/>
                          <a:latin typeface="Calibri" panose="020F0502020204030204" pitchFamily="34" charset="0"/>
                          <a:cs typeface="Arial" panose="020B0604020202020204" pitchFamily="34" charset="0"/>
                        </a:rPr>
                        <a:t>– </a:t>
                      </a:r>
                      <a:r>
                        <a:rPr lang="en-US" sz="1000" b="0" noProof="0" dirty="0">
                          <a:solidFill>
                            <a:schemeClr val="bg1"/>
                          </a:solidFill>
                          <a:effectLst/>
                          <a:latin typeface="Calibri" panose="020F0502020204030204" pitchFamily="34" charset="0"/>
                          <a:cs typeface="Arial" panose="020B0604020202020204" pitchFamily="34" charset="0"/>
                        </a:rPr>
                        <a:t>IR (21 events/354 cases)</a:t>
                      </a:r>
                      <a:endParaRPr lang="en-US" sz="1000" b="1" noProof="0" dirty="0">
                        <a:solidFill>
                          <a:schemeClr val="accent3"/>
                        </a:solidFill>
                        <a:effectLst/>
                        <a:latin typeface="Calibri" panose="020F0502020204030204" pitchFamily="34" charset="0"/>
                        <a:cs typeface="Arial" panose="020B0604020202020204" pitchFamily="34" charset="0"/>
                      </a:endParaRP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2086644"/>
                  </a:ext>
                </a:extLst>
              </a:tr>
              <a:tr h="197513">
                <a:tc>
                  <a:txBody>
                    <a:bodyPr/>
                    <a:lstStyle/>
                    <a:p>
                      <a:pPr marL="0" marR="0" algn="l">
                        <a:lnSpc>
                          <a:spcPct val="90000"/>
                        </a:lnSpc>
                        <a:spcBef>
                          <a:spcPts val="0"/>
                        </a:spcBef>
                        <a:spcAft>
                          <a:spcPts val="0"/>
                        </a:spcAft>
                        <a:tabLst/>
                      </a:pPr>
                      <a:endParaRPr lang="en-US" sz="1000" b="0" noProof="0" dirty="0">
                        <a:solidFill>
                          <a:schemeClr val="bg1"/>
                        </a:solidFill>
                        <a:effectLst/>
                        <a:latin typeface="Calibri" panose="020F0502020204030204" pitchFamily="34" charset="0"/>
                        <a:cs typeface="Arial" panose="020B0604020202020204" pitchFamily="34" charset="0"/>
                      </a:endParaRP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175714"/>
                  </a:ext>
                </a:extLst>
              </a:tr>
            </a:tbl>
          </a:graphicData>
        </a:graphic>
      </p:graphicFrame>
      <p:sp>
        <p:nvSpPr>
          <p:cNvPr id="144" name="TextBox 143">
            <a:extLst>
              <a:ext uri="{FF2B5EF4-FFF2-40B4-BE49-F238E27FC236}">
                <a16:creationId xmlns:a16="http://schemas.microsoft.com/office/drawing/2014/main" id="{80F9A33F-B421-8C4E-880F-3B5110184F1A}"/>
              </a:ext>
            </a:extLst>
          </p:cNvPr>
          <p:cNvSpPr txBox="1"/>
          <p:nvPr/>
        </p:nvSpPr>
        <p:spPr>
          <a:xfrm>
            <a:off x="873242" y="2745105"/>
            <a:ext cx="2044886" cy="338554"/>
          </a:xfrm>
          <a:prstGeom prst="rect">
            <a:avLst/>
          </a:prstGeom>
          <a:noFill/>
        </p:spPr>
        <p:txBody>
          <a:bodyPr wrap="square" rtlCol="0" anchor="t">
            <a:spAutoFit/>
          </a:bodyPr>
          <a:lstStyle/>
          <a:p>
            <a:pPr algn="ctr" defTabSz="609585">
              <a:defRPr/>
            </a:pPr>
            <a:r>
              <a:rPr lang="en-US" sz="1600" b="1" dirty="0">
                <a:solidFill>
                  <a:srgbClr val="000000"/>
                </a:solidFill>
                <a:latin typeface="Calibri" panose="020F0502020204030204" pitchFamily="34" charset="0"/>
                <a:cs typeface="Calibri" panose="020F0502020204030204" pitchFamily="34" charset="0"/>
              </a:rPr>
              <a:t>Overall</a:t>
            </a:r>
          </a:p>
        </p:txBody>
      </p:sp>
      <p:sp>
        <p:nvSpPr>
          <p:cNvPr id="145" name="TextBox 144">
            <a:extLst>
              <a:ext uri="{FF2B5EF4-FFF2-40B4-BE49-F238E27FC236}">
                <a16:creationId xmlns:a16="http://schemas.microsoft.com/office/drawing/2014/main" id="{1294C31E-5B63-1C07-602A-3A79EA5FC606}"/>
              </a:ext>
            </a:extLst>
          </p:cNvPr>
          <p:cNvSpPr txBox="1"/>
          <p:nvPr/>
        </p:nvSpPr>
        <p:spPr>
          <a:xfrm>
            <a:off x="3573580" y="2745106"/>
            <a:ext cx="1935872" cy="338554"/>
          </a:xfrm>
          <a:prstGeom prst="rect">
            <a:avLst/>
          </a:prstGeom>
          <a:noFill/>
        </p:spPr>
        <p:txBody>
          <a:bodyPr wrap="square" rtlCol="0" anchor="t">
            <a:spAutoFit/>
          </a:bodyPr>
          <a:lstStyle/>
          <a:p>
            <a:pPr algn="ctr" defTabSz="609585">
              <a:defRPr/>
            </a:pPr>
            <a:r>
              <a:rPr lang="en-US" sz="1600" b="1" i="1" dirty="0">
                <a:solidFill>
                  <a:srgbClr val="000000"/>
                </a:solidFill>
                <a:latin typeface="Calibri" panose="020F0502020204030204" pitchFamily="34" charset="0"/>
                <a:cs typeface="Calibri" panose="020F0502020204030204" pitchFamily="34" charset="0"/>
              </a:rPr>
              <a:t>IGHV</a:t>
            </a:r>
            <a:r>
              <a:rPr lang="en-US" sz="1600" b="1" dirty="0">
                <a:solidFill>
                  <a:srgbClr val="000000"/>
                </a:solidFill>
                <a:latin typeface="Calibri" panose="020F0502020204030204" pitchFamily="34" charset="0"/>
                <a:cs typeface="Calibri" panose="020F0502020204030204" pitchFamily="34" charset="0"/>
              </a:rPr>
              <a:t> Mutated</a:t>
            </a:r>
          </a:p>
        </p:txBody>
      </p:sp>
      <p:sp>
        <p:nvSpPr>
          <p:cNvPr id="146" name="TextBox 145">
            <a:extLst>
              <a:ext uri="{FF2B5EF4-FFF2-40B4-BE49-F238E27FC236}">
                <a16:creationId xmlns:a16="http://schemas.microsoft.com/office/drawing/2014/main" id="{D6BC2337-76B7-16D4-29D0-0AC537565C6A}"/>
              </a:ext>
            </a:extLst>
          </p:cNvPr>
          <p:cNvSpPr txBox="1"/>
          <p:nvPr/>
        </p:nvSpPr>
        <p:spPr>
          <a:xfrm>
            <a:off x="6231055" y="2745105"/>
            <a:ext cx="1857346" cy="338554"/>
          </a:xfrm>
          <a:prstGeom prst="rect">
            <a:avLst/>
          </a:prstGeom>
          <a:noFill/>
        </p:spPr>
        <p:txBody>
          <a:bodyPr wrap="square" rtlCol="0" anchor="t">
            <a:spAutoFit/>
          </a:bodyPr>
          <a:lstStyle/>
          <a:p>
            <a:pPr algn="ctr" defTabSz="609585">
              <a:defRPr/>
            </a:pPr>
            <a:r>
              <a:rPr lang="en-US" sz="1600" b="1" i="1" dirty="0">
                <a:solidFill>
                  <a:srgbClr val="000000"/>
                </a:solidFill>
                <a:latin typeface="Calibri" panose="020F0502020204030204" pitchFamily="34" charset="0"/>
                <a:cs typeface="Calibri" panose="020F0502020204030204" pitchFamily="34" charset="0"/>
              </a:rPr>
              <a:t>IGHV</a:t>
            </a:r>
            <a:r>
              <a:rPr lang="en-US" sz="1600" b="1" dirty="0">
                <a:solidFill>
                  <a:srgbClr val="000000"/>
                </a:solidFill>
                <a:latin typeface="Calibri" panose="020F0502020204030204" pitchFamily="34" charset="0"/>
                <a:cs typeface="Calibri" panose="020F0502020204030204" pitchFamily="34" charset="0"/>
              </a:rPr>
              <a:t> Unmutated</a:t>
            </a:r>
          </a:p>
        </p:txBody>
      </p:sp>
      <p:sp>
        <p:nvSpPr>
          <p:cNvPr id="147" name="TextBox 146">
            <a:extLst>
              <a:ext uri="{FF2B5EF4-FFF2-40B4-BE49-F238E27FC236}">
                <a16:creationId xmlns:a16="http://schemas.microsoft.com/office/drawing/2014/main" id="{FD6390D7-515A-0DFA-9C4D-8BEE57EBF427}"/>
              </a:ext>
            </a:extLst>
          </p:cNvPr>
          <p:cNvSpPr txBox="1"/>
          <p:nvPr/>
        </p:nvSpPr>
        <p:spPr>
          <a:xfrm>
            <a:off x="4042693" y="3090633"/>
            <a:ext cx="1935872" cy="307777"/>
          </a:xfrm>
          <a:prstGeom prst="rect">
            <a:avLst/>
          </a:prstGeom>
          <a:noFill/>
        </p:spPr>
        <p:txBody>
          <a:bodyPr wrap="square" rtlCol="0" anchor="t">
            <a:spAutoFit/>
          </a:bodyPr>
          <a:lstStyle/>
          <a:p>
            <a:pPr algn="ctr" defTabSz="609585">
              <a:defRPr/>
            </a:pPr>
            <a:r>
              <a:rPr lang="en-US" sz="1400" b="0" dirty="0">
                <a:solidFill>
                  <a:schemeClr val="accent3"/>
                </a:solidFill>
                <a:latin typeface="Calibri" panose="020F0502020204030204" pitchFamily="34" charset="0"/>
                <a:cs typeface="Calibri" panose="020F0502020204030204" pitchFamily="34" charset="0"/>
              </a:rPr>
              <a:t>Ibrutinib/rituximab</a:t>
            </a:r>
          </a:p>
        </p:txBody>
      </p:sp>
      <p:sp>
        <p:nvSpPr>
          <p:cNvPr id="148" name="TextBox 147">
            <a:extLst>
              <a:ext uri="{FF2B5EF4-FFF2-40B4-BE49-F238E27FC236}">
                <a16:creationId xmlns:a16="http://schemas.microsoft.com/office/drawing/2014/main" id="{5162D473-6EE8-6249-7ED2-AFC9BD0C784E}"/>
              </a:ext>
            </a:extLst>
          </p:cNvPr>
          <p:cNvSpPr txBox="1"/>
          <p:nvPr/>
        </p:nvSpPr>
        <p:spPr>
          <a:xfrm>
            <a:off x="3853349" y="3367296"/>
            <a:ext cx="1935872" cy="307777"/>
          </a:xfrm>
          <a:prstGeom prst="rect">
            <a:avLst/>
          </a:prstGeom>
          <a:noFill/>
        </p:spPr>
        <p:txBody>
          <a:bodyPr wrap="square" rtlCol="0" anchor="t">
            <a:spAutoFit/>
          </a:bodyPr>
          <a:lstStyle/>
          <a:p>
            <a:pPr algn="ctr" defTabSz="609585">
              <a:defRPr/>
            </a:pPr>
            <a:r>
              <a:rPr lang="en-US" sz="1400" b="0" dirty="0">
                <a:solidFill>
                  <a:schemeClr val="accent1"/>
                </a:solidFill>
                <a:latin typeface="Calibri" panose="020F0502020204030204" pitchFamily="34" charset="0"/>
                <a:cs typeface="Calibri" panose="020F0502020204030204" pitchFamily="34" charset="0"/>
              </a:rPr>
              <a:t>FCR</a:t>
            </a:r>
          </a:p>
        </p:txBody>
      </p:sp>
      <p:sp>
        <p:nvSpPr>
          <p:cNvPr id="149" name="TextBox 148">
            <a:extLst>
              <a:ext uri="{FF2B5EF4-FFF2-40B4-BE49-F238E27FC236}">
                <a16:creationId xmlns:a16="http://schemas.microsoft.com/office/drawing/2014/main" id="{3C854202-6E59-846E-0039-0054A6AE61EE}"/>
              </a:ext>
            </a:extLst>
          </p:cNvPr>
          <p:cNvSpPr txBox="1"/>
          <p:nvPr/>
        </p:nvSpPr>
        <p:spPr>
          <a:xfrm>
            <a:off x="1422538" y="3123634"/>
            <a:ext cx="1935872" cy="307777"/>
          </a:xfrm>
          <a:prstGeom prst="rect">
            <a:avLst/>
          </a:prstGeom>
          <a:noFill/>
        </p:spPr>
        <p:txBody>
          <a:bodyPr wrap="square" rtlCol="0" anchor="t">
            <a:spAutoFit/>
          </a:bodyPr>
          <a:lstStyle/>
          <a:p>
            <a:pPr algn="ctr" defTabSz="609585">
              <a:defRPr/>
            </a:pPr>
            <a:r>
              <a:rPr lang="en-US" sz="1400" b="0" dirty="0">
                <a:solidFill>
                  <a:schemeClr val="accent3"/>
                </a:solidFill>
                <a:latin typeface="Calibri" panose="020F0502020204030204" pitchFamily="34" charset="0"/>
                <a:cs typeface="Calibri" panose="020F0502020204030204" pitchFamily="34" charset="0"/>
              </a:rPr>
              <a:t>Ibrutinib/rituximab</a:t>
            </a:r>
          </a:p>
        </p:txBody>
      </p:sp>
      <p:sp>
        <p:nvSpPr>
          <p:cNvPr id="150" name="TextBox 149">
            <a:extLst>
              <a:ext uri="{FF2B5EF4-FFF2-40B4-BE49-F238E27FC236}">
                <a16:creationId xmlns:a16="http://schemas.microsoft.com/office/drawing/2014/main" id="{5C9A21C0-0B5D-D9FA-4754-3B555C38059D}"/>
              </a:ext>
            </a:extLst>
          </p:cNvPr>
          <p:cNvSpPr txBox="1"/>
          <p:nvPr/>
        </p:nvSpPr>
        <p:spPr>
          <a:xfrm>
            <a:off x="1051684" y="3531399"/>
            <a:ext cx="1935872" cy="307777"/>
          </a:xfrm>
          <a:prstGeom prst="rect">
            <a:avLst/>
          </a:prstGeom>
          <a:noFill/>
        </p:spPr>
        <p:txBody>
          <a:bodyPr wrap="square" rtlCol="0" anchor="t">
            <a:spAutoFit/>
          </a:bodyPr>
          <a:lstStyle/>
          <a:p>
            <a:pPr algn="ctr" defTabSz="609585">
              <a:defRPr/>
            </a:pPr>
            <a:r>
              <a:rPr lang="en-US" sz="1400" b="0" dirty="0">
                <a:solidFill>
                  <a:schemeClr val="accent1"/>
                </a:solidFill>
                <a:latin typeface="Calibri" panose="020F0502020204030204" pitchFamily="34" charset="0"/>
                <a:cs typeface="Calibri" panose="020F0502020204030204" pitchFamily="34" charset="0"/>
              </a:rPr>
              <a:t>FCR</a:t>
            </a:r>
          </a:p>
        </p:txBody>
      </p:sp>
      <p:sp>
        <p:nvSpPr>
          <p:cNvPr id="151" name="TextBox 150">
            <a:extLst>
              <a:ext uri="{FF2B5EF4-FFF2-40B4-BE49-F238E27FC236}">
                <a16:creationId xmlns:a16="http://schemas.microsoft.com/office/drawing/2014/main" id="{9FC1CD5E-250C-6B43-7985-A775A9CC22A3}"/>
              </a:ext>
            </a:extLst>
          </p:cNvPr>
          <p:cNvSpPr txBox="1"/>
          <p:nvPr/>
        </p:nvSpPr>
        <p:spPr>
          <a:xfrm>
            <a:off x="6838715" y="3101843"/>
            <a:ext cx="1935872" cy="307777"/>
          </a:xfrm>
          <a:prstGeom prst="rect">
            <a:avLst/>
          </a:prstGeom>
          <a:noFill/>
        </p:spPr>
        <p:txBody>
          <a:bodyPr wrap="square" rtlCol="0" anchor="t">
            <a:spAutoFit/>
          </a:bodyPr>
          <a:lstStyle/>
          <a:p>
            <a:pPr algn="ctr" defTabSz="609585">
              <a:defRPr/>
            </a:pPr>
            <a:r>
              <a:rPr lang="en-US" sz="1400" b="0" dirty="0">
                <a:solidFill>
                  <a:schemeClr val="accent3"/>
                </a:solidFill>
                <a:latin typeface="Calibri" panose="020F0502020204030204" pitchFamily="34" charset="0"/>
                <a:cs typeface="Calibri" panose="020F0502020204030204" pitchFamily="34" charset="0"/>
              </a:rPr>
              <a:t>Ibrutinib/rituximab</a:t>
            </a:r>
          </a:p>
        </p:txBody>
      </p:sp>
      <p:sp>
        <p:nvSpPr>
          <p:cNvPr id="152" name="TextBox 151">
            <a:extLst>
              <a:ext uri="{FF2B5EF4-FFF2-40B4-BE49-F238E27FC236}">
                <a16:creationId xmlns:a16="http://schemas.microsoft.com/office/drawing/2014/main" id="{F2DA5B13-3C8A-09D6-9BA0-A08ECE10B399}"/>
              </a:ext>
            </a:extLst>
          </p:cNvPr>
          <p:cNvSpPr txBox="1"/>
          <p:nvPr/>
        </p:nvSpPr>
        <p:spPr>
          <a:xfrm>
            <a:off x="6559082" y="3801841"/>
            <a:ext cx="1935872" cy="307777"/>
          </a:xfrm>
          <a:prstGeom prst="rect">
            <a:avLst/>
          </a:prstGeom>
          <a:noFill/>
        </p:spPr>
        <p:txBody>
          <a:bodyPr wrap="square" rtlCol="0" anchor="t">
            <a:spAutoFit/>
          </a:bodyPr>
          <a:lstStyle/>
          <a:p>
            <a:pPr algn="ctr" defTabSz="609585">
              <a:defRPr/>
            </a:pPr>
            <a:r>
              <a:rPr lang="en-US" sz="1400" b="0" dirty="0">
                <a:solidFill>
                  <a:schemeClr val="accent1"/>
                </a:solidFill>
                <a:latin typeface="Calibri" panose="020F0502020204030204" pitchFamily="34" charset="0"/>
                <a:cs typeface="Calibri" panose="020F0502020204030204" pitchFamily="34" charset="0"/>
              </a:rPr>
              <a:t>FCR</a:t>
            </a:r>
          </a:p>
        </p:txBody>
      </p:sp>
      <p:sp>
        <p:nvSpPr>
          <p:cNvPr id="153" name="Freeform 152">
            <a:extLst>
              <a:ext uri="{FF2B5EF4-FFF2-40B4-BE49-F238E27FC236}">
                <a16:creationId xmlns:a16="http://schemas.microsoft.com/office/drawing/2014/main" id="{87F6C01D-F30A-820C-3F89-13D137EA15E3}"/>
              </a:ext>
            </a:extLst>
          </p:cNvPr>
          <p:cNvSpPr/>
          <p:nvPr/>
        </p:nvSpPr>
        <p:spPr bwMode="auto">
          <a:xfrm>
            <a:off x="1039054" y="3210560"/>
            <a:ext cx="1996751" cy="1293845"/>
          </a:xfrm>
          <a:custGeom>
            <a:avLst/>
            <a:gdLst>
              <a:gd name="connsiteX0" fmla="*/ 0 w 1996751"/>
              <a:gd name="connsiteY0" fmla="*/ 0 h 1293845"/>
              <a:gd name="connsiteX1" fmla="*/ 0 w 1996751"/>
              <a:gd name="connsiteY1" fmla="*/ 68424 h 1293845"/>
              <a:gd name="connsiteX2" fmla="*/ 68424 w 1996751"/>
              <a:gd name="connsiteY2" fmla="*/ 68424 h 1293845"/>
              <a:gd name="connsiteX3" fmla="*/ 68424 w 1996751"/>
              <a:gd name="connsiteY3" fmla="*/ 87086 h 1293845"/>
              <a:gd name="connsiteX4" fmla="*/ 124408 w 1996751"/>
              <a:gd name="connsiteY4" fmla="*/ 87086 h 1293845"/>
              <a:gd name="connsiteX5" fmla="*/ 124408 w 1996751"/>
              <a:gd name="connsiteY5" fmla="*/ 118188 h 1293845"/>
              <a:gd name="connsiteX6" fmla="*/ 161731 w 1996751"/>
              <a:gd name="connsiteY6" fmla="*/ 118188 h 1293845"/>
              <a:gd name="connsiteX7" fmla="*/ 161731 w 1996751"/>
              <a:gd name="connsiteY7" fmla="*/ 149290 h 1293845"/>
              <a:gd name="connsiteX8" fmla="*/ 261257 w 1996751"/>
              <a:gd name="connsiteY8" fmla="*/ 149290 h 1293845"/>
              <a:gd name="connsiteX9" fmla="*/ 261257 w 1996751"/>
              <a:gd name="connsiteY9" fmla="*/ 236375 h 1293845"/>
              <a:gd name="connsiteX10" fmla="*/ 304800 w 1996751"/>
              <a:gd name="connsiteY10" fmla="*/ 236375 h 1293845"/>
              <a:gd name="connsiteX11" fmla="*/ 304800 w 1996751"/>
              <a:gd name="connsiteY11" fmla="*/ 267478 h 1293845"/>
              <a:gd name="connsiteX12" fmla="*/ 335902 w 1996751"/>
              <a:gd name="connsiteY12" fmla="*/ 267478 h 1293845"/>
              <a:gd name="connsiteX13" fmla="*/ 335902 w 1996751"/>
              <a:gd name="connsiteY13" fmla="*/ 286139 h 1293845"/>
              <a:gd name="connsiteX14" fmla="*/ 367004 w 1996751"/>
              <a:gd name="connsiteY14" fmla="*/ 286139 h 1293845"/>
              <a:gd name="connsiteX15" fmla="*/ 367004 w 1996751"/>
              <a:gd name="connsiteY15" fmla="*/ 304800 h 1293845"/>
              <a:gd name="connsiteX16" fmla="*/ 429208 w 1996751"/>
              <a:gd name="connsiteY16" fmla="*/ 304800 h 1293845"/>
              <a:gd name="connsiteX17" fmla="*/ 429208 w 1996751"/>
              <a:gd name="connsiteY17" fmla="*/ 323461 h 1293845"/>
              <a:gd name="connsiteX18" fmla="*/ 454090 w 1996751"/>
              <a:gd name="connsiteY18" fmla="*/ 323461 h 1293845"/>
              <a:gd name="connsiteX19" fmla="*/ 454090 w 1996751"/>
              <a:gd name="connsiteY19" fmla="*/ 360784 h 1293845"/>
              <a:gd name="connsiteX20" fmla="*/ 584718 w 1996751"/>
              <a:gd name="connsiteY20" fmla="*/ 360784 h 1293845"/>
              <a:gd name="connsiteX21" fmla="*/ 584718 w 1996751"/>
              <a:gd name="connsiteY21" fmla="*/ 391886 h 1293845"/>
              <a:gd name="connsiteX22" fmla="*/ 603380 w 1996751"/>
              <a:gd name="connsiteY22" fmla="*/ 391886 h 1293845"/>
              <a:gd name="connsiteX23" fmla="*/ 603380 w 1996751"/>
              <a:gd name="connsiteY23" fmla="*/ 435429 h 1293845"/>
              <a:gd name="connsiteX24" fmla="*/ 628261 w 1996751"/>
              <a:gd name="connsiteY24" fmla="*/ 435429 h 1293845"/>
              <a:gd name="connsiteX25" fmla="*/ 628261 w 1996751"/>
              <a:gd name="connsiteY25" fmla="*/ 454090 h 1293845"/>
              <a:gd name="connsiteX26" fmla="*/ 653143 w 1996751"/>
              <a:gd name="connsiteY26" fmla="*/ 454090 h 1293845"/>
              <a:gd name="connsiteX27" fmla="*/ 653143 w 1996751"/>
              <a:gd name="connsiteY27" fmla="*/ 478971 h 1293845"/>
              <a:gd name="connsiteX28" fmla="*/ 721567 w 1996751"/>
              <a:gd name="connsiteY28" fmla="*/ 478971 h 1293845"/>
              <a:gd name="connsiteX29" fmla="*/ 721567 w 1996751"/>
              <a:gd name="connsiteY29" fmla="*/ 503853 h 1293845"/>
              <a:gd name="connsiteX30" fmla="*/ 752669 w 1996751"/>
              <a:gd name="connsiteY30" fmla="*/ 503853 h 1293845"/>
              <a:gd name="connsiteX31" fmla="*/ 752669 w 1996751"/>
              <a:gd name="connsiteY31" fmla="*/ 547396 h 1293845"/>
              <a:gd name="connsiteX32" fmla="*/ 752669 w 1996751"/>
              <a:gd name="connsiteY32" fmla="*/ 559837 h 1293845"/>
              <a:gd name="connsiteX33" fmla="*/ 845976 w 1996751"/>
              <a:gd name="connsiteY33" fmla="*/ 559837 h 1293845"/>
              <a:gd name="connsiteX34" fmla="*/ 845976 w 1996751"/>
              <a:gd name="connsiteY34" fmla="*/ 584718 h 1293845"/>
              <a:gd name="connsiteX35" fmla="*/ 889518 w 1996751"/>
              <a:gd name="connsiteY35" fmla="*/ 584718 h 1293845"/>
              <a:gd name="connsiteX36" fmla="*/ 889518 w 1996751"/>
              <a:gd name="connsiteY36" fmla="*/ 628261 h 1293845"/>
              <a:gd name="connsiteX37" fmla="*/ 889518 w 1996751"/>
              <a:gd name="connsiteY37" fmla="*/ 659363 h 1293845"/>
              <a:gd name="connsiteX38" fmla="*/ 901959 w 1996751"/>
              <a:gd name="connsiteY38" fmla="*/ 671804 h 1293845"/>
              <a:gd name="connsiteX39" fmla="*/ 901959 w 1996751"/>
              <a:gd name="connsiteY39" fmla="*/ 690465 h 1293845"/>
              <a:gd name="connsiteX40" fmla="*/ 964163 w 1996751"/>
              <a:gd name="connsiteY40" fmla="*/ 690465 h 1293845"/>
              <a:gd name="connsiteX41" fmla="*/ 964163 w 1996751"/>
              <a:gd name="connsiteY41" fmla="*/ 702906 h 1293845"/>
              <a:gd name="connsiteX42" fmla="*/ 1026367 w 1996751"/>
              <a:gd name="connsiteY42" fmla="*/ 702906 h 1293845"/>
              <a:gd name="connsiteX43" fmla="*/ 1007706 w 1996751"/>
              <a:gd name="connsiteY43" fmla="*/ 721567 h 1293845"/>
              <a:gd name="connsiteX44" fmla="*/ 1069910 w 1996751"/>
              <a:gd name="connsiteY44" fmla="*/ 721567 h 1293845"/>
              <a:gd name="connsiteX45" fmla="*/ 1069910 w 1996751"/>
              <a:gd name="connsiteY45" fmla="*/ 758890 h 1293845"/>
              <a:gd name="connsiteX46" fmla="*/ 1094792 w 1996751"/>
              <a:gd name="connsiteY46" fmla="*/ 758890 h 1293845"/>
              <a:gd name="connsiteX47" fmla="*/ 1094792 w 1996751"/>
              <a:gd name="connsiteY47" fmla="*/ 796212 h 1293845"/>
              <a:gd name="connsiteX48" fmla="*/ 1132114 w 1996751"/>
              <a:gd name="connsiteY48" fmla="*/ 796212 h 1293845"/>
              <a:gd name="connsiteX49" fmla="*/ 1132114 w 1996751"/>
              <a:gd name="connsiteY49" fmla="*/ 864637 h 1293845"/>
              <a:gd name="connsiteX50" fmla="*/ 1219200 w 1996751"/>
              <a:gd name="connsiteY50" fmla="*/ 864637 h 1293845"/>
              <a:gd name="connsiteX51" fmla="*/ 1206759 w 1996751"/>
              <a:gd name="connsiteY51" fmla="*/ 877078 h 1293845"/>
              <a:gd name="connsiteX52" fmla="*/ 1312506 w 1996751"/>
              <a:gd name="connsiteY52" fmla="*/ 877078 h 1293845"/>
              <a:gd name="connsiteX53" fmla="*/ 1312506 w 1996751"/>
              <a:gd name="connsiteY53" fmla="*/ 939282 h 1293845"/>
              <a:gd name="connsiteX54" fmla="*/ 1312506 w 1996751"/>
              <a:gd name="connsiteY54" fmla="*/ 939282 h 1293845"/>
              <a:gd name="connsiteX55" fmla="*/ 1331167 w 1996751"/>
              <a:gd name="connsiteY55" fmla="*/ 957943 h 1293845"/>
              <a:gd name="connsiteX56" fmla="*/ 1362269 w 1996751"/>
              <a:gd name="connsiteY56" fmla="*/ 957943 h 1293845"/>
              <a:gd name="connsiteX57" fmla="*/ 1368489 w 1996751"/>
              <a:gd name="connsiteY57" fmla="*/ 964163 h 1293845"/>
              <a:gd name="connsiteX58" fmla="*/ 1368489 w 1996751"/>
              <a:gd name="connsiteY58" fmla="*/ 964163 h 1293845"/>
              <a:gd name="connsiteX59" fmla="*/ 1368489 w 1996751"/>
              <a:gd name="connsiteY59" fmla="*/ 964163 h 1293845"/>
              <a:gd name="connsiteX60" fmla="*/ 1405812 w 1996751"/>
              <a:gd name="connsiteY60" fmla="*/ 1001486 h 1293845"/>
              <a:gd name="connsiteX61" fmla="*/ 1405812 w 1996751"/>
              <a:gd name="connsiteY61" fmla="*/ 1001486 h 1293845"/>
              <a:gd name="connsiteX62" fmla="*/ 1443135 w 1996751"/>
              <a:gd name="connsiteY62" fmla="*/ 1038809 h 1293845"/>
              <a:gd name="connsiteX63" fmla="*/ 1443135 w 1996751"/>
              <a:gd name="connsiteY63" fmla="*/ 1069910 h 1293845"/>
              <a:gd name="connsiteX64" fmla="*/ 1530220 w 1996751"/>
              <a:gd name="connsiteY64" fmla="*/ 1069910 h 1293845"/>
              <a:gd name="connsiteX65" fmla="*/ 1530220 w 1996751"/>
              <a:gd name="connsiteY65" fmla="*/ 1088571 h 1293845"/>
              <a:gd name="connsiteX66" fmla="*/ 1530220 w 1996751"/>
              <a:gd name="connsiteY66" fmla="*/ 1088571 h 1293845"/>
              <a:gd name="connsiteX67" fmla="*/ 1530220 w 1996751"/>
              <a:gd name="connsiteY67" fmla="*/ 1175657 h 1293845"/>
              <a:gd name="connsiteX68" fmla="*/ 1710612 w 1996751"/>
              <a:gd name="connsiteY68" fmla="*/ 1175657 h 1293845"/>
              <a:gd name="connsiteX69" fmla="*/ 1710612 w 1996751"/>
              <a:gd name="connsiteY69" fmla="*/ 1212980 h 1293845"/>
              <a:gd name="connsiteX70" fmla="*/ 1915886 w 1996751"/>
              <a:gd name="connsiteY70" fmla="*/ 1212980 h 1293845"/>
              <a:gd name="connsiteX71" fmla="*/ 1915886 w 1996751"/>
              <a:gd name="connsiteY71" fmla="*/ 1293845 h 1293845"/>
              <a:gd name="connsiteX72" fmla="*/ 1996751 w 1996751"/>
              <a:gd name="connsiteY72" fmla="*/ 1293845 h 1293845"/>
              <a:gd name="connsiteX0" fmla="*/ 0 w 1996751"/>
              <a:gd name="connsiteY0" fmla="*/ 0 h 1293845"/>
              <a:gd name="connsiteX1" fmla="*/ 0 w 1996751"/>
              <a:gd name="connsiteY1" fmla="*/ 68424 h 1293845"/>
              <a:gd name="connsiteX2" fmla="*/ 68424 w 1996751"/>
              <a:gd name="connsiteY2" fmla="*/ 68424 h 1293845"/>
              <a:gd name="connsiteX3" fmla="*/ 68424 w 1996751"/>
              <a:gd name="connsiteY3" fmla="*/ 87086 h 1293845"/>
              <a:gd name="connsiteX4" fmla="*/ 124408 w 1996751"/>
              <a:gd name="connsiteY4" fmla="*/ 87086 h 1293845"/>
              <a:gd name="connsiteX5" fmla="*/ 124408 w 1996751"/>
              <a:gd name="connsiteY5" fmla="*/ 118188 h 1293845"/>
              <a:gd name="connsiteX6" fmla="*/ 161731 w 1996751"/>
              <a:gd name="connsiteY6" fmla="*/ 118188 h 1293845"/>
              <a:gd name="connsiteX7" fmla="*/ 161731 w 1996751"/>
              <a:gd name="connsiteY7" fmla="*/ 149290 h 1293845"/>
              <a:gd name="connsiteX8" fmla="*/ 261257 w 1996751"/>
              <a:gd name="connsiteY8" fmla="*/ 149290 h 1293845"/>
              <a:gd name="connsiteX9" fmla="*/ 261257 w 1996751"/>
              <a:gd name="connsiteY9" fmla="*/ 236375 h 1293845"/>
              <a:gd name="connsiteX10" fmla="*/ 304800 w 1996751"/>
              <a:gd name="connsiteY10" fmla="*/ 236375 h 1293845"/>
              <a:gd name="connsiteX11" fmla="*/ 304800 w 1996751"/>
              <a:gd name="connsiteY11" fmla="*/ 267478 h 1293845"/>
              <a:gd name="connsiteX12" fmla="*/ 335902 w 1996751"/>
              <a:gd name="connsiteY12" fmla="*/ 267478 h 1293845"/>
              <a:gd name="connsiteX13" fmla="*/ 335902 w 1996751"/>
              <a:gd name="connsiteY13" fmla="*/ 286139 h 1293845"/>
              <a:gd name="connsiteX14" fmla="*/ 367004 w 1996751"/>
              <a:gd name="connsiteY14" fmla="*/ 286139 h 1293845"/>
              <a:gd name="connsiteX15" fmla="*/ 367004 w 1996751"/>
              <a:gd name="connsiteY15" fmla="*/ 304800 h 1293845"/>
              <a:gd name="connsiteX16" fmla="*/ 429208 w 1996751"/>
              <a:gd name="connsiteY16" fmla="*/ 304800 h 1293845"/>
              <a:gd name="connsiteX17" fmla="*/ 429208 w 1996751"/>
              <a:gd name="connsiteY17" fmla="*/ 323461 h 1293845"/>
              <a:gd name="connsiteX18" fmla="*/ 454090 w 1996751"/>
              <a:gd name="connsiteY18" fmla="*/ 323461 h 1293845"/>
              <a:gd name="connsiteX19" fmla="*/ 454090 w 1996751"/>
              <a:gd name="connsiteY19" fmla="*/ 360784 h 1293845"/>
              <a:gd name="connsiteX20" fmla="*/ 584718 w 1996751"/>
              <a:gd name="connsiteY20" fmla="*/ 360784 h 1293845"/>
              <a:gd name="connsiteX21" fmla="*/ 584718 w 1996751"/>
              <a:gd name="connsiteY21" fmla="*/ 391886 h 1293845"/>
              <a:gd name="connsiteX22" fmla="*/ 603380 w 1996751"/>
              <a:gd name="connsiteY22" fmla="*/ 391886 h 1293845"/>
              <a:gd name="connsiteX23" fmla="*/ 603380 w 1996751"/>
              <a:gd name="connsiteY23" fmla="*/ 435429 h 1293845"/>
              <a:gd name="connsiteX24" fmla="*/ 628261 w 1996751"/>
              <a:gd name="connsiteY24" fmla="*/ 435429 h 1293845"/>
              <a:gd name="connsiteX25" fmla="*/ 628261 w 1996751"/>
              <a:gd name="connsiteY25" fmla="*/ 454090 h 1293845"/>
              <a:gd name="connsiteX26" fmla="*/ 653143 w 1996751"/>
              <a:gd name="connsiteY26" fmla="*/ 454090 h 1293845"/>
              <a:gd name="connsiteX27" fmla="*/ 653143 w 1996751"/>
              <a:gd name="connsiteY27" fmla="*/ 478971 h 1293845"/>
              <a:gd name="connsiteX28" fmla="*/ 721567 w 1996751"/>
              <a:gd name="connsiteY28" fmla="*/ 478971 h 1293845"/>
              <a:gd name="connsiteX29" fmla="*/ 721567 w 1996751"/>
              <a:gd name="connsiteY29" fmla="*/ 503853 h 1293845"/>
              <a:gd name="connsiteX30" fmla="*/ 752669 w 1996751"/>
              <a:gd name="connsiteY30" fmla="*/ 503853 h 1293845"/>
              <a:gd name="connsiteX31" fmla="*/ 752669 w 1996751"/>
              <a:gd name="connsiteY31" fmla="*/ 547396 h 1293845"/>
              <a:gd name="connsiteX32" fmla="*/ 752669 w 1996751"/>
              <a:gd name="connsiteY32" fmla="*/ 559837 h 1293845"/>
              <a:gd name="connsiteX33" fmla="*/ 845976 w 1996751"/>
              <a:gd name="connsiteY33" fmla="*/ 559837 h 1293845"/>
              <a:gd name="connsiteX34" fmla="*/ 845976 w 1996751"/>
              <a:gd name="connsiteY34" fmla="*/ 584718 h 1293845"/>
              <a:gd name="connsiteX35" fmla="*/ 889518 w 1996751"/>
              <a:gd name="connsiteY35" fmla="*/ 584718 h 1293845"/>
              <a:gd name="connsiteX36" fmla="*/ 889518 w 1996751"/>
              <a:gd name="connsiteY36" fmla="*/ 628261 h 1293845"/>
              <a:gd name="connsiteX37" fmla="*/ 889518 w 1996751"/>
              <a:gd name="connsiteY37" fmla="*/ 659363 h 1293845"/>
              <a:gd name="connsiteX38" fmla="*/ 901959 w 1996751"/>
              <a:gd name="connsiteY38" fmla="*/ 671804 h 1293845"/>
              <a:gd name="connsiteX39" fmla="*/ 901959 w 1996751"/>
              <a:gd name="connsiteY39" fmla="*/ 690465 h 1293845"/>
              <a:gd name="connsiteX40" fmla="*/ 964163 w 1996751"/>
              <a:gd name="connsiteY40" fmla="*/ 690465 h 1293845"/>
              <a:gd name="connsiteX41" fmla="*/ 964163 w 1996751"/>
              <a:gd name="connsiteY41" fmla="*/ 702906 h 1293845"/>
              <a:gd name="connsiteX42" fmla="*/ 1026367 w 1996751"/>
              <a:gd name="connsiteY42" fmla="*/ 702906 h 1293845"/>
              <a:gd name="connsiteX43" fmla="*/ 1007706 w 1996751"/>
              <a:gd name="connsiteY43" fmla="*/ 721567 h 1293845"/>
              <a:gd name="connsiteX44" fmla="*/ 1069910 w 1996751"/>
              <a:gd name="connsiteY44" fmla="*/ 721567 h 1293845"/>
              <a:gd name="connsiteX45" fmla="*/ 1069910 w 1996751"/>
              <a:gd name="connsiteY45" fmla="*/ 758890 h 1293845"/>
              <a:gd name="connsiteX46" fmla="*/ 1094792 w 1996751"/>
              <a:gd name="connsiteY46" fmla="*/ 758890 h 1293845"/>
              <a:gd name="connsiteX47" fmla="*/ 1094792 w 1996751"/>
              <a:gd name="connsiteY47" fmla="*/ 796212 h 1293845"/>
              <a:gd name="connsiteX48" fmla="*/ 1132114 w 1996751"/>
              <a:gd name="connsiteY48" fmla="*/ 796212 h 1293845"/>
              <a:gd name="connsiteX49" fmla="*/ 1132114 w 1996751"/>
              <a:gd name="connsiteY49" fmla="*/ 864637 h 1293845"/>
              <a:gd name="connsiteX50" fmla="*/ 1219200 w 1996751"/>
              <a:gd name="connsiteY50" fmla="*/ 864637 h 1293845"/>
              <a:gd name="connsiteX51" fmla="*/ 1206759 w 1996751"/>
              <a:gd name="connsiteY51" fmla="*/ 877078 h 1293845"/>
              <a:gd name="connsiteX52" fmla="*/ 1312506 w 1996751"/>
              <a:gd name="connsiteY52" fmla="*/ 877078 h 1293845"/>
              <a:gd name="connsiteX53" fmla="*/ 1312506 w 1996751"/>
              <a:gd name="connsiteY53" fmla="*/ 939282 h 1293845"/>
              <a:gd name="connsiteX54" fmla="*/ 1312506 w 1996751"/>
              <a:gd name="connsiteY54" fmla="*/ 939282 h 1293845"/>
              <a:gd name="connsiteX55" fmla="*/ 1331167 w 1996751"/>
              <a:gd name="connsiteY55" fmla="*/ 957943 h 1293845"/>
              <a:gd name="connsiteX56" fmla="*/ 1362269 w 1996751"/>
              <a:gd name="connsiteY56" fmla="*/ 957943 h 1293845"/>
              <a:gd name="connsiteX57" fmla="*/ 1368489 w 1996751"/>
              <a:gd name="connsiteY57" fmla="*/ 964163 h 1293845"/>
              <a:gd name="connsiteX58" fmla="*/ 1368489 w 1996751"/>
              <a:gd name="connsiteY58" fmla="*/ 964163 h 1293845"/>
              <a:gd name="connsiteX59" fmla="*/ 1368489 w 1996751"/>
              <a:gd name="connsiteY59" fmla="*/ 964163 h 1293845"/>
              <a:gd name="connsiteX60" fmla="*/ 1405812 w 1996751"/>
              <a:gd name="connsiteY60" fmla="*/ 1001486 h 1293845"/>
              <a:gd name="connsiteX61" fmla="*/ 1450262 w 1996751"/>
              <a:gd name="connsiteY61" fmla="*/ 998311 h 1293845"/>
              <a:gd name="connsiteX62" fmla="*/ 1443135 w 1996751"/>
              <a:gd name="connsiteY62" fmla="*/ 1038809 h 1293845"/>
              <a:gd name="connsiteX63" fmla="*/ 1443135 w 1996751"/>
              <a:gd name="connsiteY63" fmla="*/ 1069910 h 1293845"/>
              <a:gd name="connsiteX64" fmla="*/ 1530220 w 1996751"/>
              <a:gd name="connsiteY64" fmla="*/ 1069910 h 1293845"/>
              <a:gd name="connsiteX65" fmla="*/ 1530220 w 1996751"/>
              <a:gd name="connsiteY65" fmla="*/ 1088571 h 1293845"/>
              <a:gd name="connsiteX66" fmla="*/ 1530220 w 1996751"/>
              <a:gd name="connsiteY66" fmla="*/ 1088571 h 1293845"/>
              <a:gd name="connsiteX67" fmla="*/ 1530220 w 1996751"/>
              <a:gd name="connsiteY67" fmla="*/ 1175657 h 1293845"/>
              <a:gd name="connsiteX68" fmla="*/ 1710612 w 1996751"/>
              <a:gd name="connsiteY68" fmla="*/ 1175657 h 1293845"/>
              <a:gd name="connsiteX69" fmla="*/ 1710612 w 1996751"/>
              <a:gd name="connsiteY69" fmla="*/ 1212980 h 1293845"/>
              <a:gd name="connsiteX70" fmla="*/ 1915886 w 1996751"/>
              <a:gd name="connsiteY70" fmla="*/ 1212980 h 1293845"/>
              <a:gd name="connsiteX71" fmla="*/ 1915886 w 1996751"/>
              <a:gd name="connsiteY71" fmla="*/ 1293845 h 1293845"/>
              <a:gd name="connsiteX72" fmla="*/ 1996751 w 1996751"/>
              <a:gd name="connsiteY72" fmla="*/ 1293845 h 1293845"/>
              <a:gd name="connsiteX0" fmla="*/ 0 w 1996751"/>
              <a:gd name="connsiteY0" fmla="*/ 0 h 1293845"/>
              <a:gd name="connsiteX1" fmla="*/ 0 w 1996751"/>
              <a:gd name="connsiteY1" fmla="*/ 68424 h 1293845"/>
              <a:gd name="connsiteX2" fmla="*/ 68424 w 1996751"/>
              <a:gd name="connsiteY2" fmla="*/ 68424 h 1293845"/>
              <a:gd name="connsiteX3" fmla="*/ 68424 w 1996751"/>
              <a:gd name="connsiteY3" fmla="*/ 87086 h 1293845"/>
              <a:gd name="connsiteX4" fmla="*/ 124408 w 1996751"/>
              <a:gd name="connsiteY4" fmla="*/ 87086 h 1293845"/>
              <a:gd name="connsiteX5" fmla="*/ 124408 w 1996751"/>
              <a:gd name="connsiteY5" fmla="*/ 118188 h 1293845"/>
              <a:gd name="connsiteX6" fmla="*/ 161731 w 1996751"/>
              <a:gd name="connsiteY6" fmla="*/ 118188 h 1293845"/>
              <a:gd name="connsiteX7" fmla="*/ 161731 w 1996751"/>
              <a:gd name="connsiteY7" fmla="*/ 149290 h 1293845"/>
              <a:gd name="connsiteX8" fmla="*/ 261257 w 1996751"/>
              <a:gd name="connsiteY8" fmla="*/ 149290 h 1293845"/>
              <a:gd name="connsiteX9" fmla="*/ 261257 w 1996751"/>
              <a:gd name="connsiteY9" fmla="*/ 236375 h 1293845"/>
              <a:gd name="connsiteX10" fmla="*/ 304800 w 1996751"/>
              <a:gd name="connsiteY10" fmla="*/ 236375 h 1293845"/>
              <a:gd name="connsiteX11" fmla="*/ 304800 w 1996751"/>
              <a:gd name="connsiteY11" fmla="*/ 267478 h 1293845"/>
              <a:gd name="connsiteX12" fmla="*/ 335902 w 1996751"/>
              <a:gd name="connsiteY12" fmla="*/ 267478 h 1293845"/>
              <a:gd name="connsiteX13" fmla="*/ 335902 w 1996751"/>
              <a:gd name="connsiteY13" fmla="*/ 286139 h 1293845"/>
              <a:gd name="connsiteX14" fmla="*/ 367004 w 1996751"/>
              <a:gd name="connsiteY14" fmla="*/ 286139 h 1293845"/>
              <a:gd name="connsiteX15" fmla="*/ 367004 w 1996751"/>
              <a:gd name="connsiteY15" fmla="*/ 304800 h 1293845"/>
              <a:gd name="connsiteX16" fmla="*/ 429208 w 1996751"/>
              <a:gd name="connsiteY16" fmla="*/ 304800 h 1293845"/>
              <a:gd name="connsiteX17" fmla="*/ 429208 w 1996751"/>
              <a:gd name="connsiteY17" fmla="*/ 323461 h 1293845"/>
              <a:gd name="connsiteX18" fmla="*/ 454090 w 1996751"/>
              <a:gd name="connsiteY18" fmla="*/ 323461 h 1293845"/>
              <a:gd name="connsiteX19" fmla="*/ 454090 w 1996751"/>
              <a:gd name="connsiteY19" fmla="*/ 360784 h 1293845"/>
              <a:gd name="connsiteX20" fmla="*/ 584718 w 1996751"/>
              <a:gd name="connsiteY20" fmla="*/ 360784 h 1293845"/>
              <a:gd name="connsiteX21" fmla="*/ 584718 w 1996751"/>
              <a:gd name="connsiteY21" fmla="*/ 391886 h 1293845"/>
              <a:gd name="connsiteX22" fmla="*/ 603380 w 1996751"/>
              <a:gd name="connsiteY22" fmla="*/ 391886 h 1293845"/>
              <a:gd name="connsiteX23" fmla="*/ 603380 w 1996751"/>
              <a:gd name="connsiteY23" fmla="*/ 435429 h 1293845"/>
              <a:gd name="connsiteX24" fmla="*/ 628261 w 1996751"/>
              <a:gd name="connsiteY24" fmla="*/ 435429 h 1293845"/>
              <a:gd name="connsiteX25" fmla="*/ 628261 w 1996751"/>
              <a:gd name="connsiteY25" fmla="*/ 454090 h 1293845"/>
              <a:gd name="connsiteX26" fmla="*/ 653143 w 1996751"/>
              <a:gd name="connsiteY26" fmla="*/ 454090 h 1293845"/>
              <a:gd name="connsiteX27" fmla="*/ 653143 w 1996751"/>
              <a:gd name="connsiteY27" fmla="*/ 478971 h 1293845"/>
              <a:gd name="connsiteX28" fmla="*/ 721567 w 1996751"/>
              <a:gd name="connsiteY28" fmla="*/ 478971 h 1293845"/>
              <a:gd name="connsiteX29" fmla="*/ 721567 w 1996751"/>
              <a:gd name="connsiteY29" fmla="*/ 503853 h 1293845"/>
              <a:gd name="connsiteX30" fmla="*/ 752669 w 1996751"/>
              <a:gd name="connsiteY30" fmla="*/ 503853 h 1293845"/>
              <a:gd name="connsiteX31" fmla="*/ 752669 w 1996751"/>
              <a:gd name="connsiteY31" fmla="*/ 547396 h 1293845"/>
              <a:gd name="connsiteX32" fmla="*/ 752669 w 1996751"/>
              <a:gd name="connsiteY32" fmla="*/ 559837 h 1293845"/>
              <a:gd name="connsiteX33" fmla="*/ 845976 w 1996751"/>
              <a:gd name="connsiteY33" fmla="*/ 559837 h 1293845"/>
              <a:gd name="connsiteX34" fmla="*/ 845976 w 1996751"/>
              <a:gd name="connsiteY34" fmla="*/ 584718 h 1293845"/>
              <a:gd name="connsiteX35" fmla="*/ 889518 w 1996751"/>
              <a:gd name="connsiteY35" fmla="*/ 584718 h 1293845"/>
              <a:gd name="connsiteX36" fmla="*/ 889518 w 1996751"/>
              <a:gd name="connsiteY36" fmla="*/ 628261 h 1293845"/>
              <a:gd name="connsiteX37" fmla="*/ 889518 w 1996751"/>
              <a:gd name="connsiteY37" fmla="*/ 659363 h 1293845"/>
              <a:gd name="connsiteX38" fmla="*/ 901959 w 1996751"/>
              <a:gd name="connsiteY38" fmla="*/ 671804 h 1293845"/>
              <a:gd name="connsiteX39" fmla="*/ 901959 w 1996751"/>
              <a:gd name="connsiteY39" fmla="*/ 690465 h 1293845"/>
              <a:gd name="connsiteX40" fmla="*/ 964163 w 1996751"/>
              <a:gd name="connsiteY40" fmla="*/ 690465 h 1293845"/>
              <a:gd name="connsiteX41" fmla="*/ 964163 w 1996751"/>
              <a:gd name="connsiteY41" fmla="*/ 702906 h 1293845"/>
              <a:gd name="connsiteX42" fmla="*/ 1026367 w 1996751"/>
              <a:gd name="connsiteY42" fmla="*/ 702906 h 1293845"/>
              <a:gd name="connsiteX43" fmla="*/ 1007706 w 1996751"/>
              <a:gd name="connsiteY43" fmla="*/ 721567 h 1293845"/>
              <a:gd name="connsiteX44" fmla="*/ 1069910 w 1996751"/>
              <a:gd name="connsiteY44" fmla="*/ 721567 h 1293845"/>
              <a:gd name="connsiteX45" fmla="*/ 1069910 w 1996751"/>
              <a:gd name="connsiteY45" fmla="*/ 758890 h 1293845"/>
              <a:gd name="connsiteX46" fmla="*/ 1094792 w 1996751"/>
              <a:gd name="connsiteY46" fmla="*/ 758890 h 1293845"/>
              <a:gd name="connsiteX47" fmla="*/ 1094792 w 1996751"/>
              <a:gd name="connsiteY47" fmla="*/ 796212 h 1293845"/>
              <a:gd name="connsiteX48" fmla="*/ 1132114 w 1996751"/>
              <a:gd name="connsiteY48" fmla="*/ 796212 h 1293845"/>
              <a:gd name="connsiteX49" fmla="*/ 1132114 w 1996751"/>
              <a:gd name="connsiteY49" fmla="*/ 864637 h 1293845"/>
              <a:gd name="connsiteX50" fmla="*/ 1219200 w 1996751"/>
              <a:gd name="connsiteY50" fmla="*/ 864637 h 1293845"/>
              <a:gd name="connsiteX51" fmla="*/ 1206759 w 1996751"/>
              <a:gd name="connsiteY51" fmla="*/ 877078 h 1293845"/>
              <a:gd name="connsiteX52" fmla="*/ 1312506 w 1996751"/>
              <a:gd name="connsiteY52" fmla="*/ 877078 h 1293845"/>
              <a:gd name="connsiteX53" fmla="*/ 1312506 w 1996751"/>
              <a:gd name="connsiteY53" fmla="*/ 939282 h 1293845"/>
              <a:gd name="connsiteX54" fmla="*/ 1312506 w 1996751"/>
              <a:gd name="connsiteY54" fmla="*/ 939282 h 1293845"/>
              <a:gd name="connsiteX55" fmla="*/ 1331167 w 1996751"/>
              <a:gd name="connsiteY55" fmla="*/ 957943 h 1293845"/>
              <a:gd name="connsiteX56" fmla="*/ 1362269 w 1996751"/>
              <a:gd name="connsiteY56" fmla="*/ 957943 h 1293845"/>
              <a:gd name="connsiteX57" fmla="*/ 1368489 w 1996751"/>
              <a:gd name="connsiteY57" fmla="*/ 964163 h 1293845"/>
              <a:gd name="connsiteX58" fmla="*/ 1368489 w 1996751"/>
              <a:gd name="connsiteY58" fmla="*/ 964163 h 1293845"/>
              <a:gd name="connsiteX59" fmla="*/ 1368489 w 1996751"/>
              <a:gd name="connsiteY59" fmla="*/ 964163 h 1293845"/>
              <a:gd name="connsiteX60" fmla="*/ 1405812 w 1996751"/>
              <a:gd name="connsiteY60" fmla="*/ 1001486 h 1293845"/>
              <a:gd name="connsiteX61" fmla="*/ 1447087 w 1996751"/>
              <a:gd name="connsiteY61" fmla="*/ 1004661 h 1293845"/>
              <a:gd name="connsiteX62" fmla="*/ 1443135 w 1996751"/>
              <a:gd name="connsiteY62" fmla="*/ 1038809 h 1293845"/>
              <a:gd name="connsiteX63" fmla="*/ 1443135 w 1996751"/>
              <a:gd name="connsiteY63" fmla="*/ 1069910 h 1293845"/>
              <a:gd name="connsiteX64" fmla="*/ 1530220 w 1996751"/>
              <a:gd name="connsiteY64" fmla="*/ 1069910 h 1293845"/>
              <a:gd name="connsiteX65" fmla="*/ 1530220 w 1996751"/>
              <a:gd name="connsiteY65" fmla="*/ 1088571 h 1293845"/>
              <a:gd name="connsiteX66" fmla="*/ 1530220 w 1996751"/>
              <a:gd name="connsiteY66" fmla="*/ 1088571 h 1293845"/>
              <a:gd name="connsiteX67" fmla="*/ 1530220 w 1996751"/>
              <a:gd name="connsiteY67" fmla="*/ 1175657 h 1293845"/>
              <a:gd name="connsiteX68" fmla="*/ 1710612 w 1996751"/>
              <a:gd name="connsiteY68" fmla="*/ 1175657 h 1293845"/>
              <a:gd name="connsiteX69" fmla="*/ 1710612 w 1996751"/>
              <a:gd name="connsiteY69" fmla="*/ 1212980 h 1293845"/>
              <a:gd name="connsiteX70" fmla="*/ 1915886 w 1996751"/>
              <a:gd name="connsiteY70" fmla="*/ 1212980 h 1293845"/>
              <a:gd name="connsiteX71" fmla="*/ 1915886 w 1996751"/>
              <a:gd name="connsiteY71" fmla="*/ 1293845 h 1293845"/>
              <a:gd name="connsiteX72" fmla="*/ 1996751 w 1996751"/>
              <a:gd name="connsiteY72" fmla="*/ 1293845 h 1293845"/>
              <a:gd name="connsiteX0" fmla="*/ 0 w 1996751"/>
              <a:gd name="connsiteY0" fmla="*/ 0 h 1293845"/>
              <a:gd name="connsiteX1" fmla="*/ 0 w 1996751"/>
              <a:gd name="connsiteY1" fmla="*/ 68424 h 1293845"/>
              <a:gd name="connsiteX2" fmla="*/ 68424 w 1996751"/>
              <a:gd name="connsiteY2" fmla="*/ 68424 h 1293845"/>
              <a:gd name="connsiteX3" fmla="*/ 68424 w 1996751"/>
              <a:gd name="connsiteY3" fmla="*/ 87086 h 1293845"/>
              <a:gd name="connsiteX4" fmla="*/ 124408 w 1996751"/>
              <a:gd name="connsiteY4" fmla="*/ 87086 h 1293845"/>
              <a:gd name="connsiteX5" fmla="*/ 124408 w 1996751"/>
              <a:gd name="connsiteY5" fmla="*/ 118188 h 1293845"/>
              <a:gd name="connsiteX6" fmla="*/ 161731 w 1996751"/>
              <a:gd name="connsiteY6" fmla="*/ 118188 h 1293845"/>
              <a:gd name="connsiteX7" fmla="*/ 161731 w 1996751"/>
              <a:gd name="connsiteY7" fmla="*/ 149290 h 1293845"/>
              <a:gd name="connsiteX8" fmla="*/ 261257 w 1996751"/>
              <a:gd name="connsiteY8" fmla="*/ 149290 h 1293845"/>
              <a:gd name="connsiteX9" fmla="*/ 261257 w 1996751"/>
              <a:gd name="connsiteY9" fmla="*/ 236375 h 1293845"/>
              <a:gd name="connsiteX10" fmla="*/ 304800 w 1996751"/>
              <a:gd name="connsiteY10" fmla="*/ 236375 h 1293845"/>
              <a:gd name="connsiteX11" fmla="*/ 304800 w 1996751"/>
              <a:gd name="connsiteY11" fmla="*/ 267478 h 1293845"/>
              <a:gd name="connsiteX12" fmla="*/ 335902 w 1996751"/>
              <a:gd name="connsiteY12" fmla="*/ 267478 h 1293845"/>
              <a:gd name="connsiteX13" fmla="*/ 335902 w 1996751"/>
              <a:gd name="connsiteY13" fmla="*/ 286139 h 1293845"/>
              <a:gd name="connsiteX14" fmla="*/ 367004 w 1996751"/>
              <a:gd name="connsiteY14" fmla="*/ 286139 h 1293845"/>
              <a:gd name="connsiteX15" fmla="*/ 367004 w 1996751"/>
              <a:gd name="connsiteY15" fmla="*/ 304800 h 1293845"/>
              <a:gd name="connsiteX16" fmla="*/ 429208 w 1996751"/>
              <a:gd name="connsiteY16" fmla="*/ 304800 h 1293845"/>
              <a:gd name="connsiteX17" fmla="*/ 429208 w 1996751"/>
              <a:gd name="connsiteY17" fmla="*/ 323461 h 1293845"/>
              <a:gd name="connsiteX18" fmla="*/ 454090 w 1996751"/>
              <a:gd name="connsiteY18" fmla="*/ 323461 h 1293845"/>
              <a:gd name="connsiteX19" fmla="*/ 454090 w 1996751"/>
              <a:gd name="connsiteY19" fmla="*/ 360784 h 1293845"/>
              <a:gd name="connsiteX20" fmla="*/ 584718 w 1996751"/>
              <a:gd name="connsiteY20" fmla="*/ 360784 h 1293845"/>
              <a:gd name="connsiteX21" fmla="*/ 584718 w 1996751"/>
              <a:gd name="connsiteY21" fmla="*/ 391886 h 1293845"/>
              <a:gd name="connsiteX22" fmla="*/ 603380 w 1996751"/>
              <a:gd name="connsiteY22" fmla="*/ 391886 h 1293845"/>
              <a:gd name="connsiteX23" fmla="*/ 603380 w 1996751"/>
              <a:gd name="connsiteY23" fmla="*/ 435429 h 1293845"/>
              <a:gd name="connsiteX24" fmla="*/ 628261 w 1996751"/>
              <a:gd name="connsiteY24" fmla="*/ 435429 h 1293845"/>
              <a:gd name="connsiteX25" fmla="*/ 628261 w 1996751"/>
              <a:gd name="connsiteY25" fmla="*/ 454090 h 1293845"/>
              <a:gd name="connsiteX26" fmla="*/ 653143 w 1996751"/>
              <a:gd name="connsiteY26" fmla="*/ 454090 h 1293845"/>
              <a:gd name="connsiteX27" fmla="*/ 653143 w 1996751"/>
              <a:gd name="connsiteY27" fmla="*/ 478971 h 1293845"/>
              <a:gd name="connsiteX28" fmla="*/ 721567 w 1996751"/>
              <a:gd name="connsiteY28" fmla="*/ 478971 h 1293845"/>
              <a:gd name="connsiteX29" fmla="*/ 721567 w 1996751"/>
              <a:gd name="connsiteY29" fmla="*/ 503853 h 1293845"/>
              <a:gd name="connsiteX30" fmla="*/ 752669 w 1996751"/>
              <a:gd name="connsiteY30" fmla="*/ 503853 h 1293845"/>
              <a:gd name="connsiteX31" fmla="*/ 752669 w 1996751"/>
              <a:gd name="connsiteY31" fmla="*/ 547396 h 1293845"/>
              <a:gd name="connsiteX32" fmla="*/ 752669 w 1996751"/>
              <a:gd name="connsiteY32" fmla="*/ 559837 h 1293845"/>
              <a:gd name="connsiteX33" fmla="*/ 845976 w 1996751"/>
              <a:gd name="connsiteY33" fmla="*/ 559837 h 1293845"/>
              <a:gd name="connsiteX34" fmla="*/ 845976 w 1996751"/>
              <a:gd name="connsiteY34" fmla="*/ 584718 h 1293845"/>
              <a:gd name="connsiteX35" fmla="*/ 889518 w 1996751"/>
              <a:gd name="connsiteY35" fmla="*/ 584718 h 1293845"/>
              <a:gd name="connsiteX36" fmla="*/ 889518 w 1996751"/>
              <a:gd name="connsiteY36" fmla="*/ 628261 h 1293845"/>
              <a:gd name="connsiteX37" fmla="*/ 889518 w 1996751"/>
              <a:gd name="connsiteY37" fmla="*/ 659363 h 1293845"/>
              <a:gd name="connsiteX38" fmla="*/ 901959 w 1996751"/>
              <a:gd name="connsiteY38" fmla="*/ 671804 h 1293845"/>
              <a:gd name="connsiteX39" fmla="*/ 901959 w 1996751"/>
              <a:gd name="connsiteY39" fmla="*/ 690465 h 1293845"/>
              <a:gd name="connsiteX40" fmla="*/ 964163 w 1996751"/>
              <a:gd name="connsiteY40" fmla="*/ 690465 h 1293845"/>
              <a:gd name="connsiteX41" fmla="*/ 964163 w 1996751"/>
              <a:gd name="connsiteY41" fmla="*/ 702906 h 1293845"/>
              <a:gd name="connsiteX42" fmla="*/ 1007317 w 1996751"/>
              <a:gd name="connsiteY42" fmla="*/ 699731 h 1293845"/>
              <a:gd name="connsiteX43" fmla="*/ 1007706 w 1996751"/>
              <a:gd name="connsiteY43" fmla="*/ 721567 h 1293845"/>
              <a:gd name="connsiteX44" fmla="*/ 1069910 w 1996751"/>
              <a:gd name="connsiteY44" fmla="*/ 721567 h 1293845"/>
              <a:gd name="connsiteX45" fmla="*/ 1069910 w 1996751"/>
              <a:gd name="connsiteY45" fmla="*/ 758890 h 1293845"/>
              <a:gd name="connsiteX46" fmla="*/ 1094792 w 1996751"/>
              <a:gd name="connsiteY46" fmla="*/ 758890 h 1293845"/>
              <a:gd name="connsiteX47" fmla="*/ 1094792 w 1996751"/>
              <a:gd name="connsiteY47" fmla="*/ 796212 h 1293845"/>
              <a:gd name="connsiteX48" fmla="*/ 1132114 w 1996751"/>
              <a:gd name="connsiteY48" fmla="*/ 796212 h 1293845"/>
              <a:gd name="connsiteX49" fmla="*/ 1132114 w 1996751"/>
              <a:gd name="connsiteY49" fmla="*/ 864637 h 1293845"/>
              <a:gd name="connsiteX50" fmla="*/ 1219200 w 1996751"/>
              <a:gd name="connsiteY50" fmla="*/ 864637 h 1293845"/>
              <a:gd name="connsiteX51" fmla="*/ 1206759 w 1996751"/>
              <a:gd name="connsiteY51" fmla="*/ 877078 h 1293845"/>
              <a:gd name="connsiteX52" fmla="*/ 1312506 w 1996751"/>
              <a:gd name="connsiteY52" fmla="*/ 877078 h 1293845"/>
              <a:gd name="connsiteX53" fmla="*/ 1312506 w 1996751"/>
              <a:gd name="connsiteY53" fmla="*/ 939282 h 1293845"/>
              <a:gd name="connsiteX54" fmla="*/ 1312506 w 1996751"/>
              <a:gd name="connsiteY54" fmla="*/ 939282 h 1293845"/>
              <a:gd name="connsiteX55" fmla="*/ 1331167 w 1996751"/>
              <a:gd name="connsiteY55" fmla="*/ 957943 h 1293845"/>
              <a:gd name="connsiteX56" fmla="*/ 1362269 w 1996751"/>
              <a:gd name="connsiteY56" fmla="*/ 957943 h 1293845"/>
              <a:gd name="connsiteX57" fmla="*/ 1368489 w 1996751"/>
              <a:gd name="connsiteY57" fmla="*/ 964163 h 1293845"/>
              <a:gd name="connsiteX58" fmla="*/ 1368489 w 1996751"/>
              <a:gd name="connsiteY58" fmla="*/ 964163 h 1293845"/>
              <a:gd name="connsiteX59" fmla="*/ 1368489 w 1996751"/>
              <a:gd name="connsiteY59" fmla="*/ 964163 h 1293845"/>
              <a:gd name="connsiteX60" fmla="*/ 1405812 w 1996751"/>
              <a:gd name="connsiteY60" fmla="*/ 1001486 h 1293845"/>
              <a:gd name="connsiteX61" fmla="*/ 1447087 w 1996751"/>
              <a:gd name="connsiteY61" fmla="*/ 1004661 h 1293845"/>
              <a:gd name="connsiteX62" fmla="*/ 1443135 w 1996751"/>
              <a:gd name="connsiteY62" fmla="*/ 1038809 h 1293845"/>
              <a:gd name="connsiteX63" fmla="*/ 1443135 w 1996751"/>
              <a:gd name="connsiteY63" fmla="*/ 1069910 h 1293845"/>
              <a:gd name="connsiteX64" fmla="*/ 1530220 w 1996751"/>
              <a:gd name="connsiteY64" fmla="*/ 1069910 h 1293845"/>
              <a:gd name="connsiteX65" fmla="*/ 1530220 w 1996751"/>
              <a:gd name="connsiteY65" fmla="*/ 1088571 h 1293845"/>
              <a:gd name="connsiteX66" fmla="*/ 1530220 w 1996751"/>
              <a:gd name="connsiteY66" fmla="*/ 1088571 h 1293845"/>
              <a:gd name="connsiteX67" fmla="*/ 1530220 w 1996751"/>
              <a:gd name="connsiteY67" fmla="*/ 1175657 h 1293845"/>
              <a:gd name="connsiteX68" fmla="*/ 1710612 w 1996751"/>
              <a:gd name="connsiteY68" fmla="*/ 1175657 h 1293845"/>
              <a:gd name="connsiteX69" fmla="*/ 1710612 w 1996751"/>
              <a:gd name="connsiteY69" fmla="*/ 1212980 h 1293845"/>
              <a:gd name="connsiteX70" fmla="*/ 1915886 w 1996751"/>
              <a:gd name="connsiteY70" fmla="*/ 1212980 h 1293845"/>
              <a:gd name="connsiteX71" fmla="*/ 1915886 w 1996751"/>
              <a:gd name="connsiteY71" fmla="*/ 1293845 h 1293845"/>
              <a:gd name="connsiteX72" fmla="*/ 1996751 w 1996751"/>
              <a:gd name="connsiteY72" fmla="*/ 1293845 h 1293845"/>
              <a:gd name="connsiteX0" fmla="*/ 0 w 1996751"/>
              <a:gd name="connsiteY0" fmla="*/ 0 h 1293845"/>
              <a:gd name="connsiteX1" fmla="*/ 0 w 1996751"/>
              <a:gd name="connsiteY1" fmla="*/ 68424 h 1293845"/>
              <a:gd name="connsiteX2" fmla="*/ 68424 w 1996751"/>
              <a:gd name="connsiteY2" fmla="*/ 68424 h 1293845"/>
              <a:gd name="connsiteX3" fmla="*/ 68424 w 1996751"/>
              <a:gd name="connsiteY3" fmla="*/ 87086 h 1293845"/>
              <a:gd name="connsiteX4" fmla="*/ 124408 w 1996751"/>
              <a:gd name="connsiteY4" fmla="*/ 87086 h 1293845"/>
              <a:gd name="connsiteX5" fmla="*/ 124408 w 1996751"/>
              <a:gd name="connsiteY5" fmla="*/ 118188 h 1293845"/>
              <a:gd name="connsiteX6" fmla="*/ 161731 w 1996751"/>
              <a:gd name="connsiteY6" fmla="*/ 118188 h 1293845"/>
              <a:gd name="connsiteX7" fmla="*/ 161731 w 1996751"/>
              <a:gd name="connsiteY7" fmla="*/ 149290 h 1293845"/>
              <a:gd name="connsiteX8" fmla="*/ 261257 w 1996751"/>
              <a:gd name="connsiteY8" fmla="*/ 149290 h 1293845"/>
              <a:gd name="connsiteX9" fmla="*/ 261257 w 1996751"/>
              <a:gd name="connsiteY9" fmla="*/ 236375 h 1293845"/>
              <a:gd name="connsiteX10" fmla="*/ 304800 w 1996751"/>
              <a:gd name="connsiteY10" fmla="*/ 236375 h 1293845"/>
              <a:gd name="connsiteX11" fmla="*/ 304800 w 1996751"/>
              <a:gd name="connsiteY11" fmla="*/ 267478 h 1293845"/>
              <a:gd name="connsiteX12" fmla="*/ 335902 w 1996751"/>
              <a:gd name="connsiteY12" fmla="*/ 267478 h 1293845"/>
              <a:gd name="connsiteX13" fmla="*/ 335902 w 1996751"/>
              <a:gd name="connsiteY13" fmla="*/ 286139 h 1293845"/>
              <a:gd name="connsiteX14" fmla="*/ 367004 w 1996751"/>
              <a:gd name="connsiteY14" fmla="*/ 286139 h 1293845"/>
              <a:gd name="connsiteX15" fmla="*/ 367004 w 1996751"/>
              <a:gd name="connsiteY15" fmla="*/ 304800 h 1293845"/>
              <a:gd name="connsiteX16" fmla="*/ 429208 w 1996751"/>
              <a:gd name="connsiteY16" fmla="*/ 304800 h 1293845"/>
              <a:gd name="connsiteX17" fmla="*/ 429208 w 1996751"/>
              <a:gd name="connsiteY17" fmla="*/ 323461 h 1293845"/>
              <a:gd name="connsiteX18" fmla="*/ 454090 w 1996751"/>
              <a:gd name="connsiteY18" fmla="*/ 323461 h 1293845"/>
              <a:gd name="connsiteX19" fmla="*/ 454090 w 1996751"/>
              <a:gd name="connsiteY19" fmla="*/ 360784 h 1293845"/>
              <a:gd name="connsiteX20" fmla="*/ 584718 w 1996751"/>
              <a:gd name="connsiteY20" fmla="*/ 360784 h 1293845"/>
              <a:gd name="connsiteX21" fmla="*/ 584718 w 1996751"/>
              <a:gd name="connsiteY21" fmla="*/ 391886 h 1293845"/>
              <a:gd name="connsiteX22" fmla="*/ 603380 w 1996751"/>
              <a:gd name="connsiteY22" fmla="*/ 391886 h 1293845"/>
              <a:gd name="connsiteX23" fmla="*/ 603380 w 1996751"/>
              <a:gd name="connsiteY23" fmla="*/ 435429 h 1293845"/>
              <a:gd name="connsiteX24" fmla="*/ 628261 w 1996751"/>
              <a:gd name="connsiteY24" fmla="*/ 435429 h 1293845"/>
              <a:gd name="connsiteX25" fmla="*/ 628261 w 1996751"/>
              <a:gd name="connsiteY25" fmla="*/ 454090 h 1293845"/>
              <a:gd name="connsiteX26" fmla="*/ 653143 w 1996751"/>
              <a:gd name="connsiteY26" fmla="*/ 454090 h 1293845"/>
              <a:gd name="connsiteX27" fmla="*/ 653143 w 1996751"/>
              <a:gd name="connsiteY27" fmla="*/ 478971 h 1293845"/>
              <a:gd name="connsiteX28" fmla="*/ 721567 w 1996751"/>
              <a:gd name="connsiteY28" fmla="*/ 478971 h 1293845"/>
              <a:gd name="connsiteX29" fmla="*/ 721567 w 1996751"/>
              <a:gd name="connsiteY29" fmla="*/ 503853 h 1293845"/>
              <a:gd name="connsiteX30" fmla="*/ 752669 w 1996751"/>
              <a:gd name="connsiteY30" fmla="*/ 503853 h 1293845"/>
              <a:gd name="connsiteX31" fmla="*/ 752669 w 1996751"/>
              <a:gd name="connsiteY31" fmla="*/ 547396 h 1293845"/>
              <a:gd name="connsiteX32" fmla="*/ 752669 w 1996751"/>
              <a:gd name="connsiteY32" fmla="*/ 559837 h 1293845"/>
              <a:gd name="connsiteX33" fmla="*/ 845976 w 1996751"/>
              <a:gd name="connsiteY33" fmla="*/ 559837 h 1293845"/>
              <a:gd name="connsiteX34" fmla="*/ 845976 w 1996751"/>
              <a:gd name="connsiteY34" fmla="*/ 584718 h 1293845"/>
              <a:gd name="connsiteX35" fmla="*/ 889518 w 1996751"/>
              <a:gd name="connsiteY35" fmla="*/ 584718 h 1293845"/>
              <a:gd name="connsiteX36" fmla="*/ 889518 w 1996751"/>
              <a:gd name="connsiteY36" fmla="*/ 628261 h 1293845"/>
              <a:gd name="connsiteX37" fmla="*/ 889518 w 1996751"/>
              <a:gd name="connsiteY37" fmla="*/ 659363 h 1293845"/>
              <a:gd name="connsiteX38" fmla="*/ 901959 w 1996751"/>
              <a:gd name="connsiteY38" fmla="*/ 671804 h 1293845"/>
              <a:gd name="connsiteX39" fmla="*/ 901959 w 1996751"/>
              <a:gd name="connsiteY39" fmla="*/ 690465 h 1293845"/>
              <a:gd name="connsiteX40" fmla="*/ 964163 w 1996751"/>
              <a:gd name="connsiteY40" fmla="*/ 690465 h 1293845"/>
              <a:gd name="connsiteX41" fmla="*/ 964163 w 1996751"/>
              <a:gd name="connsiteY41" fmla="*/ 702906 h 1293845"/>
              <a:gd name="connsiteX42" fmla="*/ 1007317 w 1996751"/>
              <a:gd name="connsiteY42" fmla="*/ 699731 h 1293845"/>
              <a:gd name="connsiteX43" fmla="*/ 1007706 w 1996751"/>
              <a:gd name="connsiteY43" fmla="*/ 721567 h 1293845"/>
              <a:gd name="connsiteX44" fmla="*/ 1069910 w 1996751"/>
              <a:gd name="connsiteY44" fmla="*/ 721567 h 1293845"/>
              <a:gd name="connsiteX45" fmla="*/ 1069910 w 1996751"/>
              <a:gd name="connsiteY45" fmla="*/ 758890 h 1293845"/>
              <a:gd name="connsiteX46" fmla="*/ 1094792 w 1996751"/>
              <a:gd name="connsiteY46" fmla="*/ 758890 h 1293845"/>
              <a:gd name="connsiteX47" fmla="*/ 1094792 w 1996751"/>
              <a:gd name="connsiteY47" fmla="*/ 796212 h 1293845"/>
              <a:gd name="connsiteX48" fmla="*/ 1132114 w 1996751"/>
              <a:gd name="connsiteY48" fmla="*/ 796212 h 1293845"/>
              <a:gd name="connsiteX49" fmla="*/ 1132114 w 1996751"/>
              <a:gd name="connsiteY49" fmla="*/ 864637 h 1293845"/>
              <a:gd name="connsiteX50" fmla="*/ 1196975 w 1996751"/>
              <a:gd name="connsiteY50" fmla="*/ 864637 h 1293845"/>
              <a:gd name="connsiteX51" fmla="*/ 1206759 w 1996751"/>
              <a:gd name="connsiteY51" fmla="*/ 877078 h 1293845"/>
              <a:gd name="connsiteX52" fmla="*/ 1312506 w 1996751"/>
              <a:gd name="connsiteY52" fmla="*/ 877078 h 1293845"/>
              <a:gd name="connsiteX53" fmla="*/ 1312506 w 1996751"/>
              <a:gd name="connsiteY53" fmla="*/ 939282 h 1293845"/>
              <a:gd name="connsiteX54" fmla="*/ 1312506 w 1996751"/>
              <a:gd name="connsiteY54" fmla="*/ 939282 h 1293845"/>
              <a:gd name="connsiteX55" fmla="*/ 1331167 w 1996751"/>
              <a:gd name="connsiteY55" fmla="*/ 957943 h 1293845"/>
              <a:gd name="connsiteX56" fmla="*/ 1362269 w 1996751"/>
              <a:gd name="connsiteY56" fmla="*/ 957943 h 1293845"/>
              <a:gd name="connsiteX57" fmla="*/ 1368489 w 1996751"/>
              <a:gd name="connsiteY57" fmla="*/ 964163 h 1293845"/>
              <a:gd name="connsiteX58" fmla="*/ 1368489 w 1996751"/>
              <a:gd name="connsiteY58" fmla="*/ 964163 h 1293845"/>
              <a:gd name="connsiteX59" fmla="*/ 1368489 w 1996751"/>
              <a:gd name="connsiteY59" fmla="*/ 964163 h 1293845"/>
              <a:gd name="connsiteX60" fmla="*/ 1405812 w 1996751"/>
              <a:gd name="connsiteY60" fmla="*/ 1001486 h 1293845"/>
              <a:gd name="connsiteX61" fmla="*/ 1447087 w 1996751"/>
              <a:gd name="connsiteY61" fmla="*/ 1004661 h 1293845"/>
              <a:gd name="connsiteX62" fmla="*/ 1443135 w 1996751"/>
              <a:gd name="connsiteY62" fmla="*/ 1038809 h 1293845"/>
              <a:gd name="connsiteX63" fmla="*/ 1443135 w 1996751"/>
              <a:gd name="connsiteY63" fmla="*/ 1069910 h 1293845"/>
              <a:gd name="connsiteX64" fmla="*/ 1530220 w 1996751"/>
              <a:gd name="connsiteY64" fmla="*/ 1069910 h 1293845"/>
              <a:gd name="connsiteX65" fmla="*/ 1530220 w 1996751"/>
              <a:gd name="connsiteY65" fmla="*/ 1088571 h 1293845"/>
              <a:gd name="connsiteX66" fmla="*/ 1530220 w 1996751"/>
              <a:gd name="connsiteY66" fmla="*/ 1088571 h 1293845"/>
              <a:gd name="connsiteX67" fmla="*/ 1530220 w 1996751"/>
              <a:gd name="connsiteY67" fmla="*/ 1175657 h 1293845"/>
              <a:gd name="connsiteX68" fmla="*/ 1710612 w 1996751"/>
              <a:gd name="connsiteY68" fmla="*/ 1175657 h 1293845"/>
              <a:gd name="connsiteX69" fmla="*/ 1710612 w 1996751"/>
              <a:gd name="connsiteY69" fmla="*/ 1212980 h 1293845"/>
              <a:gd name="connsiteX70" fmla="*/ 1915886 w 1996751"/>
              <a:gd name="connsiteY70" fmla="*/ 1212980 h 1293845"/>
              <a:gd name="connsiteX71" fmla="*/ 1915886 w 1996751"/>
              <a:gd name="connsiteY71" fmla="*/ 1293845 h 1293845"/>
              <a:gd name="connsiteX72" fmla="*/ 1996751 w 1996751"/>
              <a:gd name="connsiteY72" fmla="*/ 1293845 h 129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996751" h="1293845">
                <a:moveTo>
                  <a:pt x="0" y="0"/>
                </a:moveTo>
                <a:lnTo>
                  <a:pt x="0" y="68424"/>
                </a:lnTo>
                <a:lnTo>
                  <a:pt x="68424" y="68424"/>
                </a:lnTo>
                <a:lnTo>
                  <a:pt x="68424" y="87086"/>
                </a:lnTo>
                <a:lnTo>
                  <a:pt x="124408" y="87086"/>
                </a:lnTo>
                <a:lnTo>
                  <a:pt x="124408" y="118188"/>
                </a:lnTo>
                <a:lnTo>
                  <a:pt x="161731" y="118188"/>
                </a:lnTo>
                <a:lnTo>
                  <a:pt x="161731" y="149290"/>
                </a:lnTo>
                <a:lnTo>
                  <a:pt x="261257" y="149290"/>
                </a:lnTo>
                <a:lnTo>
                  <a:pt x="261257" y="236375"/>
                </a:lnTo>
                <a:lnTo>
                  <a:pt x="304800" y="236375"/>
                </a:lnTo>
                <a:lnTo>
                  <a:pt x="304800" y="267478"/>
                </a:lnTo>
                <a:lnTo>
                  <a:pt x="335902" y="267478"/>
                </a:lnTo>
                <a:lnTo>
                  <a:pt x="335902" y="286139"/>
                </a:lnTo>
                <a:lnTo>
                  <a:pt x="367004" y="286139"/>
                </a:lnTo>
                <a:lnTo>
                  <a:pt x="367004" y="304800"/>
                </a:lnTo>
                <a:lnTo>
                  <a:pt x="429208" y="304800"/>
                </a:lnTo>
                <a:lnTo>
                  <a:pt x="429208" y="323461"/>
                </a:lnTo>
                <a:lnTo>
                  <a:pt x="454090" y="323461"/>
                </a:lnTo>
                <a:lnTo>
                  <a:pt x="454090" y="360784"/>
                </a:lnTo>
                <a:lnTo>
                  <a:pt x="584718" y="360784"/>
                </a:lnTo>
                <a:lnTo>
                  <a:pt x="584718" y="391886"/>
                </a:lnTo>
                <a:lnTo>
                  <a:pt x="603380" y="391886"/>
                </a:lnTo>
                <a:lnTo>
                  <a:pt x="603380" y="435429"/>
                </a:lnTo>
                <a:lnTo>
                  <a:pt x="628261" y="435429"/>
                </a:lnTo>
                <a:lnTo>
                  <a:pt x="628261" y="454090"/>
                </a:lnTo>
                <a:lnTo>
                  <a:pt x="653143" y="454090"/>
                </a:lnTo>
                <a:lnTo>
                  <a:pt x="653143" y="478971"/>
                </a:lnTo>
                <a:lnTo>
                  <a:pt x="721567" y="478971"/>
                </a:lnTo>
                <a:lnTo>
                  <a:pt x="721567" y="503853"/>
                </a:lnTo>
                <a:lnTo>
                  <a:pt x="752669" y="503853"/>
                </a:lnTo>
                <a:lnTo>
                  <a:pt x="752669" y="547396"/>
                </a:lnTo>
                <a:lnTo>
                  <a:pt x="752669" y="559837"/>
                </a:lnTo>
                <a:lnTo>
                  <a:pt x="845976" y="559837"/>
                </a:lnTo>
                <a:lnTo>
                  <a:pt x="845976" y="584718"/>
                </a:lnTo>
                <a:lnTo>
                  <a:pt x="889518" y="584718"/>
                </a:lnTo>
                <a:lnTo>
                  <a:pt x="889518" y="628261"/>
                </a:lnTo>
                <a:lnTo>
                  <a:pt x="889518" y="659363"/>
                </a:lnTo>
                <a:lnTo>
                  <a:pt x="901959" y="671804"/>
                </a:lnTo>
                <a:lnTo>
                  <a:pt x="901959" y="690465"/>
                </a:lnTo>
                <a:lnTo>
                  <a:pt x="964163" y="690465"/>
                </a:lnTo>
                <a:lnTo>
                  <a:pt x="964163" y="702906"/>
                </a:lnTo>
                <a:lnTo>
                  <a:pt x="1007317" y="699731"/>
                </a:lnTo>
                <a:cubicBezTo>
                  <a:pt x="1007447" y="707010"/>
                  <a:pt x="1007576" y="714288"/>
                  <a:pt x="1007706" y="721567"/>
                </a:cubicBezTo>
                <a:lnTo>
                  <a:pt x="1069910" y="721567"/>
                </a:lnTo>
                <a:lnTo>
                  <a:pt x="1069910" y="758890"/>
                </a:lnTo>
                <a:lnTo>
                  <a:pt x="1094792" y="758890"/>
                </a:lnTo>
                <a:lnTo>
                  <a:pt x="1094792" y="796212"/>
                </a:lnTo>
                <a:lnTo>
                  <a:pt x="1132114" y="796212"/>
                </a:lnTo>
                <a:lnTo>
                  <a:pt x="1132114" y="864637"/>
                </a:lnTo>
                <a:lnTo>
                  <a:pt x="1196975" y="864637"/>
                </a:lnTo>
                <a:lnTo>
                  <a:pt x="1206759" y="877078"/>
                </a:lnTo>
                <a:lnTo>
                  <a:pt x="1312506" y="877078"/>
                </a:lnTo>
                <a:lnTo>
                  <a:pt x="1312506" y="939282"/>
                </a:lnTo>
                <a:lnTo>
                  <a:pt x="1312506" y="939282"/>
                </a:lnTo>
                <a:lnTo>
                  <a:pt x="1331167" y="957943"/>
                </a:lnTo>
                <a:lnTo>
                  <a:pt x="1362269" y="957943"/>
                </a:lnTo>
                <a:lnTo>
                  <a:pt x="1368489" y="964163"/>
                </a:lnTo>
                <a:lnTo>
                  <a:pt x="1368489" y="964163"/>
                </a:lnTo>
                <a:lnTo>
                  <a:pt x="1368489" y="964163"/>
                </a:lnTo>
                <a:lnTo>
                  <a:pt x="1405812" y="1001486"/>
                </a:lnTo>
                <a:lnTo>
                  <a:pt x="1447087" y="1004661"/>
                </a:lnTo>
                <a:lnTo>
                  <a:pt x="1443135" y="1038809"/>
                </a:lnTo>
                <a:lnTo>
                  <a:pt x="1443135" y="1069910"/>
                </a:lnTo>
                <a:lnTo>
                  <a:pt x="1530220" y="1069910"/>
                </a:lnTo>
                <a:lnTo>
                  <a:pt x="1530220" y="1088571"/>
                </a:lnTo>
                <a:lnTo>
                  <a:pt x="1530220" y="1088571"/>
                </a:lnTo>
                <a:lnTo>
                  <a:pt x="1530220" y="1175657"/>
                </a:lnTo>
                <a:lnTo>
                  <a:pt x="1710612" y="1175657"/>
                </a:lnTo>
                <a:lnTo>
                  <a:pt x="1710612" y="1212980"/>
                </a:lnTo>
                <a:lnTo>
                  <a:pt x="1915886" y="1212980"/>
                </a:lnTo>
                <a:lnTo>
                  <a:pt x="1915886" y="1293845"/>
                </a:lnTo>
                <a:lnTo>
                  <a:pt x="1996751" y="1293845"/>
                </a:lnTo>
              </a:path>
            </a:pathLst>
          </a:custGeom>
          <a:noFill/>
          <a:ln w="28575">
            <a:solidFill>
              <a:schemeClr val="accent1"/>
            </a:solidFill>
            <a:miter lim="800000"/>
            <a:headEnd/>
            <a:tailEnd/>
          </a:ln>
        </p:spPr>
        <p:txBody>
          <a:bodyPr rtlCol="0" anchor="ctr"/>
          <a:lstStyle/>
          <a:p>
            <a:pPr algn="ctr"/>
            <a:endParaRPr lang="en-US" dirty="0"/>
          </a:p>
        </p:txBody>
      </p:sp>
      <p:sp>
        <p:nvSpPr>
          <p:cNvPr id="154" name="Freeform 153">
            <a:extLst>
              <a:ext uri="{FF2B5EF4-FFF2-40B4-BE49-F238E27FC236}">
                <a16:creationId xmlns:a16="http://schemas.microsoft.com/office/drawing/2014/main" id="{189CCADB-DF7A-03F7-AC41-5AA29E6D1043}"/>
              </a:ext>
            </a:extLst>
          </p:cNvPr>
          <p:cNvSpPr/>
          <p:nvPr/>
        </p:nvSpPr>
        <p:spPr bwMode="auto">
          <a:xfrm>
            <a:off x="995854" y="3185262"/>
            <a:ext cx="2174400" cy="651600"/>
          </a:xfrm>
          <a:custGeom>
            <a:avLst/>
            <a:gdLst>
              <a:gd name="connsiteX0" fmla="*/ 0 w 2174400"/>
              <a:gd name="connsiteY0" fmla="*/ 0 h 651600"/>
              <a:gd name="connsiteX1" fmla="*/ 61200 w 2174400"/>
              <a:gd name="connsiteY1" fmla="*/ 0 h 651600"/>
              <a:gd name="connsiteX2" fmla="*/ 61200 w 2174400"/>
              <a:gd name="connsiteY2" fmla="*/ 0 h 651600"/>
              <a:gd name="connsiteX3" fmla="*/ 61200 w 2174400"/>
              <a:gd name="connsiteY3" fmla="*/ 36000 h 651600"/>
              <a:gd name="connsiteX4" fmla="*/ 183600 w 2174400"/>
              <a:gd name="connsiteY4" fmla="*/ 36000 h 651600"/>
              <a:gd name="connsiteX5" fmla="*/ 183600 w 2174400"/>
              <a:gd name="connsiteY5" fmla="*/ 72000 h 651600"/>
              <a:gd name="connsiteX6" fmla="*/ 266400 w 2174400"/>
              <a:gd name="connsiteY6" fmla="*/ 72000 h 651600"/>
              <a:gd name="connsiteX7" fmla="*/ 266400 w 2174400"/>
              <a:gd name="connsiteY7" fmla="*/ 104400 h 651600"/>
              <a:gd name="connsiteX8" fmla="*/ 385200 w 2174400"/>
              <a:gd name="connsiteY8" fmla="*/ 104400 h 651600"/>
              <a:gd name="connsiteX9" fmla="*/ 496800 w 2174400"/>
              <a:gd name="connsiteY9" fmla="*/ 104400 h 651600"/>
              <a:gd name="connsiteX10" fmla="*/ 496800 w 2174400"/>
              <a:gd name="connsiteY10" fmla="*/ 154800 h 651600"/>
              <a:gd name="connsiteX11" fmla="*/ 543600 w 2174400"/>
              <a:gd name="connsiteY11" fmla="*/ 154800 h 651600"/>
              <a:gd name="connsiteX12" fmla="*/ 543600 w 2174400"/>
              <a:gd name="connsiteY12" fmla="*/ 176400 h 651600"/>
              <a:gd name="connsiteX13" fmla="*/ 619200 w 2174400"/>
              <a:gd name="connsiteY13" fmla="*/ 176400 h 651600"/>
              <a:gd name="connsiteX14" fmla="*/ 619200 w 2174400"/>
              <a:gd name="connsiteY14" fmla="*/ 198000 h 651600"/>
              <a:gd name="connsiteX15" fmla="*/ 705600 w 2174400"/>
              <a:gd name="connsiteY15" fmla="*/ 198000 h 651600"/>
              <a:gd name="connsiteX16" fmla="*/ 705600 w 2174400"/>
              <a:gd name="connsiteY16" fmla="*/ 219600 h 651600"/>
              <a:gd name="connsiteX17" fmla="*/ 763200 w 2174400"/>
              <a:gd name="connsiteY17" fmla="*/ 219600 h 651600"/>
              <a:gd name="connsiteX18" fmla="*/ 763200 w 2174400"/>
              <a:gd name="connsiteY18" fmla="*/ 234000 h 651600"/>
              <a:gd name="connsiteX19" fmla="*/ 788400 w 2174400"/>
              <a:gd name="connsiteY19" fmla="*/ 234000 h 651600"/>
              <a:gd name="connsiteX20" fmla="*/ 788400 w 2174400"/>
              <a:gd name="connsiteY20" fmla="*/ 234000 h 651600"/>
              <a:gd name="connsiteX21" fmla="*/ 788400 w 2174400"/>
              <a:gd name="connsiteY21" fmla="*/ 273600 h 651600"/>
              <a:gd name="connsiteX22" fmla="*/ 788400 w 2174400"/>
              <a:gd name="connsiteY22" fmla="*/ 273600 h 651600"/>
              <a:gd name="connsiteX23" fmla="*/ 925200 w 2174400"/>
              <a:gd name="connsiteY23" fmla="*/ 273600 h 651600"/>
              <a:gd name="connsiteX24" fmla="*/ 1015200 w 2174400"/>
              <a:gd name="connsiteY24" fmla="*/ 273600 h 651600"/>
              <a:gd name="connsiteX25" fmla="*/ 1015200 w 2174400"/>
              <a:gd name="connsiteY25" fmla="*/ 316800 h 651600"/>
              <a:gd name="connsiteX26" fmla="*/ 1054800 w 2174400"/>
              <a:gd name="connsiteY26" fmla="*/ 316800 h 651600"/>
              <a:gd name="connsiteX27" fmla="*/ 1054800 w 2174400"/>
              <a:gd name="connsiteY27" fmla="*/ 334800 h 651600"/>
              <a:gd name="connsiteX28" fmla="*/ 1087200 w 2174400"/>
              <a:gd name="connsiteY28" fmla="*/ 334800 h 651600"/>
              <a:gd name="connsiteX29" fmla="*/ 1087200 w 2174400"/>
              <a:gd name="connsiteY29" fmla="*/ 349200 h 651600"/>
              <a:gd name="connsiteX30" fmla="*/ 1162800 w 2174400"/>
              <a:gd name="connsiteY30" fmla="*/ 349200 h 651600"/>
              <a:gd name="connsiteX31" fmla="*/ 1162800 w 2174400"/>
              <a:gd name="connsiteY31" fmla="*/ 367200 h 651600"/>
              <a:gd name="connsiteX32" fmla="*/ 1206000 w 2174400"/>
              <a:gd name="connsiteY32" fmla="*/ 367200 h 651600"/>
              <a:gd name="connsiteX33" fmla="*/ 1206000 w 2174400"/>
              <a:gd name="connsiteY33" fmla="*/ 367200 h 651600"/>
              <a:gd name="connsiteX34" fmla="*/ 1260000 w 2174400"/>
              <a:gd name="connsiteY34" fmla="*/ 367200 h 651600"/>
              <a:gd name="connsiteX35" fmla="*/ 1260000 w 2174400"/>
              <a:gd name="connsiteY35" fmla="*/ 403200 h 651600"/>
              <a:gd name="connsiteX36" fmla="*/ 1260000 w 2174400"/>
              <a:gd name="connsiteY36" fmla="*/ 403200 h 651600"/>
              <a:gd name="connsiteX37" fmla="*/ 1364400 w 2174400"/>
              <a:gd name="connsiteY37" fmla="*/ 403200 h 651600"/>
              <a:gd name="connsiteX38" fmla="*/ 1364400 w 2174400"/>
              <a:gd name="connsiteY38" fmla="*/ 432000 h 651600"/>
              <a:gd name="connsiteX39" fmla="*/ 1407600 w 2174400"/>
              <a:gd name="connsiteY39" fmla="*/ 432000 h 651600"/>
              <a:gd name="connsiteX40" fmla="*/ 1407600 w 2174400"/>
              <a:gd name="connsiteY40" fmla="*/ 464400 h 651600"/>
              <a:gd name="connsiteX41" fmla="*/ 1407600 w 2174400"/>
              <a:gd name="connsiteY41" fmla="*/ 464400 h 651600"/>
              <a:gd name="connsiteX42" fmla="*/ 1429200 w 2174400"/>
              <a:gd name="connsiteY42" fmla="*/ 486000 h 651600"/>
              <a:gd name="connsiteX43" fmla="*/ 1526400 w 2174400"/>
              <a:gd name="connsiteY43" fmla="*/ 486000 h 651600"/>
              <a:gd name="connsiteX44" fmla="*/ 1526400 w 2174400"/>
              <a:gd name="connsiteY44" fmla="*/ 518400 h 651600"/>
              <a:gd name="connsiteX45" fmla="*/ 1562400 w 2174400"/>
              <a:gd name="connsiteY45" fmla="*/ 518400 h 651600"/>
              <a:gd name="connsiteX46" fmla="*/ 1562400 w 2174400"/>
              <a:gd name="connsiteY46" fmla="*/ 518400 h 651600"/>
              <a:gd name="connsiteX47" fmla="*/ 1591200 w 2174400"/>
              <a:gd name="connsiteY47" fmla="*/ 547200 h 651600"/>
              <a:gd name="connsiteX48" fmla="*/ 1656000 w 2174400"/>
              <a:gd name="connsiteY48" fmla="*/ 547200 h 651600"/>
              <a:gd name="connsiteX49" fmla="*/ 1656000 w 2174400"/>
              <a:gd name="connsiteY49" fmla="*/ 547200 h 651600"/>
              <a:gd name="connsiteX50" fmla="*/ 1774800 w 2174400"/>
              <a:gd name="connsiteY50" fmla="*/ 547200 h 651600"/>
              <a:gd name="connsiteX51" fmla="*/ 1774800 w 2174400"/>
              <a:gd name="connsiteY51" fmla="*/ 597600 h 651600"/>
              <a:gd name="connsiteX52" fmla="*/ 2016000 w 2174400"/>
              <a:gd name="connsiteY52" fmla="*/ 597600 h 651600"/>
              <a:gd name="connsiteX53" fmla="*/ 2016000 w 2174400"/>
              <a:gd name="connsiteY53" fmla="*/ 651600 h 651600"/>
              <a:gd name="connsiteX54" fmla="*/ 2174400 w 2174400"/>
              <a:gd name="connsiteY54" fmla="*/ 651600 h 651600"/>
              <a:gd name="connsiteX0" fmla="*/ 0 w 2174400"/>
              <a:gd name="connsiteY0" fmla="*/ 0 h 651600"/>
              <a:gd name="connsiteX1" fmla="*/ 61200 w 2174400"/>
              <a:gd name="connsiteY1" fmla="*/ 0 h 651600"/>
              <a:gd name="connsiteX2" fmla="*/ 61200 w 2174400"/>
              <a:gd name="connsiteY2" fmla="*/ 0 h 651600"/>
              <a:gd name="connsiteX3" fmla="*/ 61200 w 2174400"/>
              <a:gd name="connsiteY3" fmla="*/ 36000 h 651600"/>
              <a:gd name="connsiteX4" fmla="*/ 183600 w 2174400"/>
              <a:gd name="connsiteY4" fmla="*/ 36000 h 651600"/>
              <a:gd name="connsiteX5" fmla="*/ 183600 w 2174400"/>
              <a:gd name="connsiteY5" fmla="*/ 72000 h 651600"/>
              <a:gd name="connsiteX6" fmla="*/ 266400 w 2174400"/>
              <a:gd name="connsiteY6" fmla="*/ 72000 h 651600"/>
              <a:gd name="connsiteX7" fmla="*/ 266400 w 2174400"/>
              <a:gd name="connsiteY7" fmla="*/ 104400 h 651600"/>
              <a:gd name="connsiteX8" fmla="*/ 385200 w 2174400"/>
              <a:gd name="connsiteY8" fmla="*/ 104400 h 651600"/>
              <a:gd name="connsiteX9" fmla="*/ 496800 w 2174400"/>
              <a:gd name="connsiteY9" fmla="*/ 104400 h 651600"/>
              <a:gd name="connsiteX10" fmla="*/ 496800 w 2174400"/>
              <a:gd name="connsiteY10" fmla="*/ 154800 h 651600"/>
              <a:gd name="connsiteX11" fmla="*/ 543600 w 2174400"/>
              <a:gd name="connsiteY11" fmla="*/ 154800 h 651600"/>
              <a:gd name="connsiteX12" fmla="*/ 543600 w 2174400"/>
              <a:gd name="connsiteY12" fmla="*/ 176400 h 651600"/>
              <a:gd name="connsiteX13" fmla="*/ 619200 w 2174400"/>
              <a:gd name="connsiteY13" fmla="*/ 176400 h 651600"/>
              <a:gd name="connsiteX14" fmla="*/ 619200 w 2174400"/>
              <a:gd name="connsiteY14" fmla="*/ 198000 h 651600"/>
              <a:gd name="connsiteX15" fmla="*/ 705600 w 2174400"/>
              <a:gd name="connsiteY15" fmla="*/ 198000 h 651600"/>
              <a:gd name="connsiteX16" fmla="*/ 705600 w 2174400"/>
              <a:gd name="connsiteY16" fmla="*/ 219600 h 651600"/>
              <a:gd name="connsiteX17" fmla="*/ 763200 w 2174400"/>
              <a:gd name="connsiteY17" fmla="*/ 219600 h 651600"/>
              <a:gd name="connsiteX18" fmla="*/ 763200 w 2174400"/>
              <a:gd name="connsiteY18" fmla="*/ 234000 h 651600"/>
              <a:gd name="connsiteX19" fmla="*/ 788400 w 2174400"/>
              <a:gd name="connsiteY19" fmla="*/ 234000 h 651600"/>
              <a:gd name="connsiteX20" fmla="*/ 788400 w 2174400"/>
              <a:gd name="connsiteY20" fmla="*/ 234000 h 651600"/>
              <a:gd name="connsiteX21" fmla="*/ 788400 w 2174400"/>
              <a:gd name="connsiteY21" fmla="*/ 273600 h 651600"/>
              <a:gd name="connsiteX22" fmla="*/ 896400 w 2174400"/>
              <a:gd name="connsiteY22" fmla="*/ 241200 h 651600"/>
              <a:gd name="connsiteX23" fmla="*/ 925200 w 2174400"/>
              <a:gd name="connsiteY23" fmla="*/ 273600 h 651600"/>
              <a:gd name="connsiteX24" fmla="*/ 1015200 w 2174400"/>
              <a:gd name="connsiteY24" fmla="*/ 273600 h 651600"/>
              <a:gd name="connsiteX25" fmla="*/ 1015200 w 2174400"/>
              <a:gd name="connsiteY25" fmla="*/ 316800 h 651600"/>
              <a:gd name="connsiteX26" fmla="*/ 1054800 w 2174400"/>
              <a:gd name="connsiteY26" fmla="*/ 316800 h 651600"/>
              <a:gd name="connsiteX27" fmla="*/ 1054800 w 2174400"/>
              <a:gd name="connsiteY27" fmla="*/ 334800 h 651600"/>
              <a:gd name="connsiteX28" fmla="*/ 1087200 w 2174400"/>
              <a:gd name="connsiteY28" fmla="*/ 334800 h 651600"/>
              <a:gd name="connsiteX29" fmla="*/ 1087200 w 2174400"/>
              <a:gd name="connsiteY29" fmla="*/ 349200 h 651600"/>
              <a:gd name="connsiteX30" fmla="*/ 1162800 w 2174400"/>
              <a:gd name="connsiteY30" fmla="*/ 349200 h 651600"/>
              <a:gd name="connsiteX31" fmla="*/ 1162800 w 2174400"/>
              <a:gd name="connsiteY31" fmla="*/ 367200 h 651600"/>
              <a:gd name="connsiteX32" fmla="*/ 1206000 w 2174400"/>
              <a:gd name="connsiteY32" fmla="*/ 367200 h 651600"/>
              <a:gd name="connsiteX33" fmla="*/ 1206000 w 2174400"/>
              <a:gd name="connsiteY33" fmla="*/ 367200 h 651600"/>
              <a:gd name="connsiteX34" fmla="*/ 1260000 w 2174400"/>
              <a:gd name="connsiteY34" fmla="*/ 367200 h 651600"/>
              <a:gd name="connsiteX35" fmla="*/ 1260000 w 2174400"/>
              <a:gd name="connsiteY35" fmla="*/ 403200 h 651600"/>
              <a:gd name="connsiteX36" fmla="*/ 1260000 w 2174400"/>
              <a:gd name="connsiteY36" fmla="*/ 403200 h 651600"/>
              <a:gd name="connsiteX37" fmla="*/ 1364400 w 2174400"/>
              <a:gd name="connsiteY37" fmla="*/ 403200 h 651600"/>
              <a:gd name="connsiteX38" fmla="*/ 1364400 w 2174400"/>
              <a:gd name="connsiteY38" fmla="*/ 432000 h 651600"/>
              <a:gd name="connsiteX39" fmla="*/ 1407600 w 2174400"/>
              <a:gd name="connsiteY39" fmla="*/ 432000 h 651600"/>
              <a:gd name="connsiteX40" fmla="*/ 1407600 w 2174400"/>
              <a:gd name="connsiteY40" fmla="*/ 464400 h 651600"/>
              <a:gd name="connsiteX41" fmla="*/ 1407600 w 2174400"/>
              <a:gd name="connsiteY41" fmla="*/ 464400 h 651600"/>
              <a:gd name="connsiteX42" fmla="*/ 1429200 w 2174400"/>
              <a:gd name="connsiteY42" fmla="*/ 486000 h 651600"/>
              <a:gd name="connsiteX43" fmla="*/ 1526400 w 2174400"/>
              <a:gd name="connsiteY43" fmla="*/ 486000 h 651600"/>
              <a:gd name="connsiteX44" fmla="*/ 1526400 w 2174400"/>
              <a:gd name="connsiteY44" fmla="*/ 518400 h 651600"/>
              <a:gd name="connsiteX45" fmla="*/ 1562400 w 2174400"/>
              <a:gd name="connsiteY45" fmla="*/ 518400 h 651600"/>
              <a:gd name="connsiteX46" fmla="*/ 1562400 w 2174400"/>
              <a:gd name="connsiteY46" fmla="*/ 518400 h 651600"/>
              <a:gd name="connsiteX47" fmla="*/ 1591200 w 2174400"/>
              <a:gd name="connsiteY47" fmla="*/ 547200 h 651600"/>
              <a:gd name="connsiteX48" fmla="*/ 1656000 w 2174400"/>
              <a:gd name="connsiteY48" fmla="*/ 547200 h 651600"/>
              <a:gd name="connsiteX49" fmla="*/ 1656000 w 2174400"/>
              <a:gd name="connsiteY49" fmla="*/ 547200 h 651600"/>
              <a:gd name="connsiteX50" fmla="*/ 1774800 w 2174400"/>
              <a:gd name="connsiteY50" fmla="*/ 547200 h 651600"/>
              <a:gd name="connsiteX51" fmla="*/ 1774800 w 2174400"/>
              <a:gd name="connsiteY51" fmla="*/ 597600 h 651600"/>
              <a:gd name="connsiteX52" fmla="*/ 2016000 w 2174400"/>
              <a:gd name="connsiteY52" fmla="*/ 597600 h 651600"/>
              <a:gd name="connsiteX53" fmla="*/ 2016000 w 2174400"/>
              <a:gd name="connsiteY53" fmla="*/ 651600 h 651600"/>
              <a:gd name="connsiteX54" fmla="*/ 2174400 w 2174400"/>
              <a:gd name="connsiteY54" fmla="*/ 651600 h 651600"/>
              <a:gd name="connsiteX0" fmla="*/ 0 w 2174400"/>
              <a:gd name="connsiteY0" fmla="*/ 0 h 651600"/>
              <a:gd name="connsiteX1" fmla="*/ 61200 w 2174400"/>
              <a:gd name="connsiteY1" fmla="*/ 0 h 651600"/>
              <a:gd name="connsiteX2" fmla="*/ 61200 w 2174400"/>
              <a:gd name="connsiteY2" fmla="*/ 0 h 651600"/>
              <a:gd name="connsiteX3" fmla="*/ 61200 w 2174400"/>
              <a:gd name="connsiteY3" fmla="*/ 36000 h 651600"/>
              <a:gd name="connsiteX4" fmla="*/ 183600 w 2174400"/>
              <a:gd name="connsiteY4" fmla="*/ 36000 h 651600"/>
              <a:gd name="connsiteX5" fmla="*/ 183600 w 2174400"/>
              <a:gd name="connsiteY5" fmla="*/ 72000 h 651600"/>
              <a:gd name="connsiteX6" fmla="*/ 266400 w 2174400"/>
              <a:gd name="connsiteY6" fmla="*/ 72000 h 651600"/>
              <a:gd name="connsiteX7" fmla="*/ 266400 w 2174400"/>
              <a:gd name="connsiteY7" fmla="*/ 104400 h 651600"/>
              <a:gd name="connsiteX8" fmla="*/ 385200 w 2174400"/>
              <a:gd name="connsiteY8" fmla="*/ 104400 h 651600"/>
              <a:gd name="connsiteX9" fmla="*/ 496800 w 2174400"/>
              <a:gd name="connsiteY9" fmla="*/ 104400 h 651600"/>
              <a:gd name="connsiteX10" fmla="*/ 496800 w 2174400"/>
              <a:gd name="connsiteY10" fmla="*/ 154800 h 651600"/>
              <a:gd name="connsiteX11" fmla="*/ 543600 w 2174400"/>
              <a:gd name="connsiteY11" fmla="*/ 154800 h 651600"/>
              <a:gd name="connsiteX12" fmla="*/ 543600 w 2174400"/>
              <a:gd name="connsiteY12" fmla="*/ 176400 h 651600"/>
              <a:gd name="connsiteX13" fmla="*/ 619200 w 2174400"/>
              <a:gd name="connsiteY13" fmla="*/ 176400 h 651600"/>
              <a:gd name="connsiteX14" fmla="*/ 619200 w 2174400"/>
              <a:gd name="connsiteY14" fmla="*/ 198000 h 651600"/>
              <a:gd name="connsiteX15" fmla="*/ 705600 w 2174400"/>
              <a:gd name="connsiteY15" fmla="*/ 198000 h 651600"/>
              <a:gd name="connsiteX16" fmla="*/ 705600 w 2174400"/>
              <a:gd name="connsiteY16" fmla="*/ 219600 h 651600"/>
              <a:gd name="connsiteX17" fmla="*/ 763200 w 2174400"/>
              <a:gd name="connsiteY17" fmla="*/ 219600 h 651600"/>
              <a:gd name="connsiteX18" fmla="*/ 763200 w 2174400"/>
              <a:gd name="connsiteY18" fmla="*/ 234000 h 651600"/>
              <a:gd name="connsiteX19" fmla="*/ 788400 w 2174400"/>
              <a:gd name="connsiteY19" fmla="*/ 234000 h 651600"/>
              <a:gd name="connsiteX20" fmla="*/ 788400 w 2174400"/>
              <a:gd name="connsiteY20" fmla="*/ 234000 h 651600"/>
              <a:gd name="connsiteX21" fmla="*/ 838800 w 2174400"/>
              <a:gd name="connsiteY21" fmla="*/ 230400 h 651600"/>
              <a:gd name="connsiteX22" fmla="*/ 896400 w 2174400"/>
              <a:gd name="connsiteY22" fmla="*/ 241200 h 651600"/>
              <a:gd name="connsiteX23" fmla="*/ 925200 w 2174400"/>
              <a:gd name="connsiteY23" fmla="*/ 273600 h 651600"/>
              <a:gd name="connsiteX24" fmla="*/ 1015200 w 2174400"/>
              <a:gd name="connsiteY24" fmla="*/ 273600 h 651600"/>
              <a:gd name="connsiteX25" fmla="*/ 1015200 w 2174400"/>
              <a:gd name="connsiteY25" fmla="*/ 316800 h 651600"/>
              <a:gd name="connsiteX26" fmla="*/ 1054800 w 2174400"/>
              <a:gd name="connsiteY26" fmla="*/ 316800 h 651600"/>
              <a:gd name="connsiteX27" fmla="*/ 1054800 w 2174400"/>
              <a:gd name="connsiteY27" fmla="*/ 334800 h 651600"/>
              <a:gd name="connsiteX28" fmla="*/ 1087200 w 2174400"/>
              <a:gd name="connsiteY28" fmla="*/ 334800 h 651600"/>
              <a:gd name="connsiteX29" fmla="*/ 1087200 w 2174400"/>
              <a:gd name="connsiteY29" fmla="*/ 349200 h 651600"/>
              <a:gd name="connsiteX30" fmla="*/ 1162800 w 2174400"/>
              <a:gd name="connsiteY30" fmla="*/ 349200 h 651600"/>
              <a:gd name="connsiteX31" fmla="*/ 1162800 w 2174400"/>
              <a:gd name="connsiteY31" fmla="*/ 367200 h 651600"/>
              <a:gd name="connsiteX32" fmla="*/ 1206000 w 2174400"/>
              <a:gd name="connsiteY32" fmla="*/ 367200 h 651600"/>
              <a:gd name="connsiteX33" fmla="*/ 1206000 w 2174400"/>
              <a:gd name="connsiteY33" fmla="*/ 367200 h 651600"/>
              <a:gd name="connsiteX34" fmla="*/ 1260000 w 2174400"/>
              <a:gd name="connsiteY34" fmla="*/ 367200 h 651600"/>
              <a:gd name="connsiteX35" fmla="*/ 1260000 w 2174400"/>
              <a:gd name="connsiteY35" fmla="*/ 403200 h 651600"/>
              <a:gd name="connsiteX36" fmla="*/ 1260000 w 2174400"/>
              <a:gd name="connsiteY36" fmla="*/ 403200 h 651600"/>
              <a:gd name="connsiteX37" fmla="*/ 1364400 w 2174400"/>
              <a:gd name="connsiteY37" fmla="*/ 403200 h 651600"/>
              <a:gd name="connsiteX38" fmla="*/ 1364400 w 2174400"/>
              <a:gd name="connsiteY38" fmla="*/ 432000 h 651600"/>
              <a:gd name="connsiteX39" fmla="*/ 1407600 w 2174400"/>
              <a:gd name="connsiteY39" fmla="*/ 432000 h 651600"/>
              <a:gd name="connsiteX40" fmla="*/ 1407600 w 2174400"/>
              <a:gd name="connsiteY40" fmla="*/ 464400 h 651600"/>
              <a:gd name="connsiteX41" fmla="*/ 1407600 w 2174400"/>
              <a:gd name="connsiteY41" fmla="*/ 464400 h 651600"/>
              <a:gd name="connsiteX42" fmla="*/ 1429200 w 2174400"/>
              <a:gd name="connsiteY42" fmla="*/ 486000 h 651600"/>
              <a:gd name="connsiteX43" fmla="*/ 1526400 w 2174400"/>
              <a:gd name="connsiteY43" fmla="*/ 486000 h 651600"/>
              <a:gd name="connsiteX44" fmla="*/ 1526400 w 2174400"/>
              <a:gd name="connsiteY44" fmla="*/ 518400 h 651600"/>
              <a:gd name="connsiteX45" fmla="*/ 1562400 w 2174400"/>
              <a:gd name="connsiteY45" fmla="*/ 518400 h 651600"/>
              <a:gd name="connsiteX46" fmla="*/ 1562400 w 2174400"/>
              <a:gd name="connsiteY46" fmla="*/ 518400 h 651600"/>
              <a:gd name="connsiteX47" fmla="*/ 1591200 w 2174400"/>
              <a:gd name="connsiteY47" fmla="*/ 547200 h 651600"/>
              <a:gd name="connsiteX48" fmla="*/ 1656000 w 2174400"/>
              <a:gd name="connsiteY48" fmla="*/ 547200 h 651600"/>
              <a:gd name="connsiteX49" fmla="*/ 1656000 w 2174400"/>
              <a:gd name="connsiteY49" fmla="*/ 547200 h 651600"/>
              <a:gd name="connsiteX50" fmla="*/ 1774800 w 2174400"/>
              <a:gd name="connsiteY50" fmla="*/ 547200 h 651600"/>
              <a:gd name="connsiteX51" fmla="*/ 1774800 w 2174400"/>
              <a:gd name="connsiteY51" fmla="*/ 597600 h 651600"/>
              <a:gd name="connsiteX52" fmla="*/ 2016000 w 2174400"/>
              <a:gd name="connsiteY52" fmla="*/ 597600 h 651600"/>
              <a:gd name="connsiteX53" fmla="*/ 2016000 w 2174400"/>
              <a:gd name="connsiteY53" fmla="*/ 651600 h 651600"/>
              <a:gd name="connsiteX54" fmla="*/ 2174400 w 2174400"/>
              <a:gd name="connsiteY54" fmla="*/ 651600 h 651600"/>
              <a:gd name="connsiteX0" fmla="*/ 0 w 2174400"/>
              <a:gd name="connsiteY0" fmla="*/ 0 h 651600"/>
              <a:gd name="connsiteX1" fmla="*/ 61200 w 2174400"/>
              <a:gd name="connsiteY1" fmla="*/ 0 h 651600"/>
              <a:gd name="connsiteX2" fmla="*/ 61200 w 2174400"/>
              <a:gd name="connsiteY2" fmla="*/ 0 h 651600"/>
              <a:gd name="connsiteX3" fmla="*/ 61200 w 2174400"/>
              <a:gd name="connsiteY3" fmla="*/ 36000 h 651600"/>
              <a:gd name="connsiteX4" fmla="*/ 183600 w 2174400"/>
              <a:gd name="connsiteY4" fmla="*/ 36000 h 651600"/>
              <a:gd name="connsiteX5" fmla="*/ 183600 w 2174400"/>
              <a:gd name="connsiteY5" fmla="*/ 72000 h 651600"/>
              <a:gd name="connsiteX6" fmla="*/ 266400 w 2174400"/>
              <a:gd name="connsiteY6" fmla="*/ 72000 h 651600"/>
              <a:gd name="connsiteX7" fmla="*/ 363600 w 2174400"/>
              <a:gd name="connsiteY7" fmla="*/ 79200 h 651600"/>
              <a:gd name="connsiteX8" fmla="*/ 385200 w 2174400"/>
              <a:gd name="connsiteY8" fmla="*/ 104400 h 651600"/>
              <a:gd name="connsiteX9" fmla="*/ 496800 w 2174400"/>
              <a:gd name="connsiteY9" fmla="*/ 104400 h 651600"/>
              <a:gd name="connsiteX10" fmla="*/ 496800 w 2174400"/>
              <a:gd name="connsiteY10" fmla="*/ 154800 h 651600"/>
              <a:gd name="connsiteX11" fmla="*/ 543600 w 2174400"/>
              <a:gd name="connsiteY11" fmla="*/ 154800 h 651600"/>
              <a:gd name="connsiteX12" fmla="*/ 543600 w 2174400"/>
              <a:gd name="connsiteY12" fmla="*/ 176400 h 651600"/>
              <a:gd name="connsiteX13" fmla="*/ 619200 w 2174400"/>
              <a:gd name="connsiteY13" fmla="*/ 176400 h 651600"/>
              <a:gd name="connsiteX14" fmla="*/ 619200 w 2174400"/>
              <a:gd name="connsiteY14" fmla="*/ 198000 h 651600"/>
              <a:gd name="connsiteX15" fmla="*/ 705600 w 2174400"/>
              <a:gd name="connsiteY15" fmla="*/ 198000 h 651600"/>
              <a:gd name="connsiteX16" fmla="*/ 705600 w 2174400"/>
              <a:gd name="connsiteY16" fmla="*/ 219600 h 651600"/>
              <a:gd name="connsiteX17" fmla="*/ 763200 w 2174400"/>
              <a:gd name="connsiteY17" fmla="*/ 219600 h 651600"/>
              <a:gd name="connsiteX18" fmla="*/ 763200 w 2174400"/>
              <a:gd name="connsiteY18" fmla="*/ 234000 h 651600"/>
              <a:gd name="connsiteX19" fmla="*/ 788400 w 2174400"/>
              <a:gd name="connsiteY19" fmla="*/ 234000 h 651600"/>
              <a:gd name="connsiteX20" fmla="*/ 788400 w 2174400"/>
              <a:gd name="connsiteY20" fmla="*/ 234000 h 651600"/>
              <a:gd name="connsiteX21" fmla="*/ 838800 w 2174400"/>
              <a:gd name="connsiteY21" fmla="*/ 230400 h 651600"/>
              <a:gd name="connsiteX22" fmla="*/ 896400 w 2174400"/>
              <a:gd name="connsiteY22" fmla="*/ 241200 h 651600"/>
              <a:gd name="connsiteX23" fmla="*/ 925200 w 2174400"/>
              <a:gd name="connsiteY23" fmla="*/ 273600 h 651600"/>
              <a:gd name="connsiteX24" fmla="*/ 1015200 w 2174400"/>
              <a:gd name="connsiteY24" fmla="*/ 273600 h 651600"/>
              <a:gd name="connsiteX25" fmla="*/ 1015200 w 2174400"/>
              <a:gd name="connsiteY25" fmla="*/ 316800 h 651600"/>
              <a:gd name="connsiteX26" fmla="*/ 1054800 w 2174400"/>
              <a:gd name="connsiteY26" fmla="*/ 316800 h 651600"/>
              <a:gd name="connsiteX27" fmla="*/ 1054800 w 2174400"/>
              <a:gd name="connsiteY27" fmla="*/ 334800 h 651600"/>
              <a:gd name="connsiteX28" fmla="*/ 1087200 w 2174400"/>
              <a:gd name="connsiteY28" fmla="*/ 334800 h 651600"/>
              <a:gd name="connsiteX29" fmla="*/ 1087200 w 2174400"/>
              <a:gd name="connsiteY29" fmla="*/ 349200 h 651600"/>
              <a:gd name="connsiteX30" fmla="*/ 1162800 w 2174400"/>
              <a:gd name="connsiteY30" fmla="*/ 349200 h 651600"/>
              <a:gd name="connsiteX31" fmla="*/ 1162800 w 2174400"/>
              <a:gd name="connsiteY31" fmla="*/ 367200 h 651600"/>
              <a:gd name="connsiteX32" fmla="*/ 1206000 w 2174400"/>
              <a:gd name="connsiteY32" fmla="*/ 367200 h 651600"/>
              <a:gd name="connsiteX33" fmla="*/ 1206000 w 2174400"/>
              <a:gd name="connsiteY33" fmla="*/ 367200 h 651600"/>
              <a:gd name="connsiteX34" fmla="*/ 1260000 w 2174400"/>
              <a:gd name="connsiteY34" fmla="*/ 367200 h 651600"/>
              <a:gd name="connsiteX35" fmla="*/ 1260000 w 2174400"/>
              <a:gd name="connsiteY35" fmla="*/ 403200 h 651600"/>
              <a:gd name="connsiteX36" fmla="*/ 1260000 w 2174400"/>
              <a:gd name="connsiteY36" fmla="*/ 403200 h 651600"/>
              <a:gd name="connsiteX37" fmla="*/ 1364400 w 2174400"/>
              <a:gd name="connsiteY37" fmla="*/ 403200 h 651600"/>
              <a:gd name="connsiteX38" fmla="*/ 1364400 w 2174400"/>
              <a:gd name="connsiteY38" fmla="*/ 432000 h 651600"/>
              <a:gd name="connsiteX39" fmla="*/ 1407600 w 2174400"/>
              <a:gd name="connsiteY39" fmla="*/ 432000 h 651600"/>
              <a:gd name="connsiteX40" fmla="*/ 1407600 w 2174400"/>
              <a:gd name="connsiteY40" fmla="*/ 464400 h 651600"/>
              <a:gd name="connsiteX41" fmla="*/ 1407600 w 2174400"/>
              <a:gd name="connsiteY41" fmla="*/ 464400 h 651600"/>
              <a:gd name="connsiteX42" fmla="*/ 1429200 w 2174400"/>
              <a:gd name="connsiteY42" fmla="*/ 486000 h 651600"/>
              <a:gd name="connsiteX43" fmla="*/ 1526400 w 2174400"/>
              <a:gd name="connsiteY43" fmla="*/ 486000 h 651600"/>
              <a:gd name="connsiteX44" fmla="*/ 1526400 w 2174400"/>
              <a:gd name="connsiteY44" fmla="*/ 518400 h 651600"/>
              <a:gd name="connsiteX45" fmla="*/ 1562400 w 2174400"/>
              <a:gd name="connsiteY45" fmla="*/ 518400 h 651600"/>
              <a:gd name="connsiteX46" fmla="*/ 1562400 w 2174400"/>
              <a:gd name="connsiteY46" fmla="*/ 518400 h 651600"/>
              <a:gd name="connsiteX47" fmla="*/ 1591200 w 2174400"/>
              <a:gd name="connsiteY47" fmla="*/ 547200 h 651600"/>
              <a:gd name="connsiteX48" fmla="*/ 1656000 w 2174400"/>
              <a:gd name="connsiteY48" fmla="*/ 547200 h 651600"/>
              <a:gd name="connsiteX49" fmla="*/ 1656000 w 2174400"/>
              <a:gd name="connsiteY49" fmla="*/ 547200 h 651600"/>
              <a:gd name="connsiteX50" fmla="*/ 1774800 w 2174400"/>
              <a:gd name="connsiteY50" fmla="*/ 547200 h 651600"/>
              <a:gd name="connsiteX51" fmla="*/ 1774800 w 2174400"/>
              <a:gd name="connsiteY51" fmla="*/ 597600 h 651600"/>
              <a:gd name="connsiteX52" fmla="*/ 2016000 w 2174400"/>
              <a:gd name="connsiteY52" fmla="*/ 597600 h 651600"/>
              <a:gd name="connsiteX53" fmla="*/ 2016000 w 2174400"/>
              <a:gd name="connsiteY53" fmla="*/ 651600 h 651600"/>
              <a:gd name="connsiteX54" fmla="*/ 2174400 w 2174400"/>
              <a:gd name="connsiteY54" fmla="*/ 651600 h 651600"/>
              <a:gd name="connsiteX0" fmla="*/ 0 w 2174400"/>
              <a:gd name="connsiteY0" fmla="*/ 0 h 651600"/>
              <a:gd name="connsiteX1" fmla="*/ 61200 w 2174400"/>
              <a:gd name="connsiteY1" fmla="*/ 0 h 651600"/>
              <a:gd name="connsiteX2" fmla="*/ 61200 w 2174400"/>
              <a:gd name="connsiteY2" fmla="*/ 0 h 651600"/>
              <a:gd name="connsiteX3" fmla="*/ 61200 w 2174400"/>
              <a:gd name="connsiteY3" fmla="*/ 36000 h 651600"/>
              <a:gd name="connsiteX4" fmla="*/ 183600 w 2174400"/>
              <a:gd name="connsiteY4" fmla="*/ 36000 h 651600"/>
              <a:gd name="connsiteX5" fmla="*/ 259200 w 2174400"/>
              <a:gd name="connsiteY5" fmla="*/ 50400 h 651600"/>
              <a:gd name="connsiteX6" fmla="*/ 266400 w 2174400"/>
              <a:gd name="connsiteY6" fmla="*/ 72000 h 651600"/>
              <a:gd name="connsiteX7" fmla="*/ 363600 w 2174400"/>
              <a:gd name="connsiteY7" fmla="*/ 79200 h 651600"/>
              <a:gd name="connsiteX8" fmla="*/ 385200 w 2174400"/>
              <a:gd name="connsiteY8" fmla="*/ 104400 h 651600"/>
              <a:gd name="connsiteX9" fmla="*/ 496800 w 2174400"/>
              <a:gd name="connsiteY9" fmla="*/ 104400 h 651600"/>
              <a:gd name="connsiteX10" fmla="*/ 496800 w 2174400"/>
              <a:gd name="connsiteY10" fmla="*/ 154800 h 651600"/>
              <a:gd name="connsiteX11" fmla="*/ 543600 w 2174400"/>
              <a:gd name="connsiteY11" fmla="*/ 154800 h 651600"/>
              <a:gd name="connsiteX12" fmla="*/ 543600 w 2174400"/>
              <a:gd name="connsiteY12" fmla="*/ 176400 h 651600"/>
              <a:gd name="connsiteX13" fmla="*/ 619200 w 2174400"/>
              <a:gd name="connsiteY13" fmla="*/ 176400 h 651600"/>
              <a:gd name="connsiteX14" fmla="*/ 619200 w 2174400"/>
              <a:gd name="connsiteY14" fmla="*/ 198000 h 651600"/>
              <a:gd name="connsiteX15" fmla="*/ 705600 w 2174400"/>
              <a:gd name="connsiteY15" fmla="*/ 198000 h 651600"/>
              <a:gd name="connsiteX16" fmla="*/ 705600 w 2174400"/>
              <a:gd name="connsiteY16" fmla="*/ 219600 h 651600"/>
              <a:gd name="connsiteX17" fmla="*/ 763200 w 2174400"/>
              <a:gd name="connsiteY17" fmla="*/ 219600 h 651600"/>
              <a:gd name="connsiteX18" fmla="*/ 763200 w 2174400"/>
              <a:gd name="connsiteY18" fmla="*/ 234000 h 651600"/>
              <a:gd name="connsiteX19" fmla="*/ 788400 w 2174400"/>
              <a:gd name="connsiteY19" fmla="*/ 234000 h 651600"/>
              <a:gd name="connsiteX20" fmla="*/ 788400 w 2174400"/>
              <a:gd name="connsiteY20" fmla="*/ 234000 h 651600"/>
              <a:gd name="connsiteX21" fmla="*/ 838800 w 2174400"/>
              <a:gd name="connsiteY21" fmla="*/ 230400 h 651600"/>
              <a:gd name="connsiteX22" fmla="*/ 896400 w 2174400"/>
              <a:gd name="connsiteY22" fmla="*/ 241200 h 651600"/>
              <a:gd name="connsiteX23" fmla="*/ 925200 w 2174400"/>
              <a:gd name="connsiteY23" fmla="*/ 273600 h 651600"/>
              <a:gd name="connsiteX24" fmla="*/ 1015200 w 2174400"/>
              <a:gd name="connsiteY24" fmla="*/ 273600 h 651600"/>
              <a:gd name="connsiteX25" fmla="*/ 1015200 w 2174400"/>
              <a:gd name="connsiteY25" fmla="*/ 316800 h 651600"/>
              <a:gd name="connsiteX26" fmla="*/ 1054800 w 2174400"/>
              <a:gd name="connsiteY26" fmla="*/ 316800 h 651600"/>
              <a:gd name="connsiteX27" fmla="*/ 1054800 w 2174400"/>
              <a:gd name="connsiteY27" fmla="*/ 334800 h 651600"/>
              <a:gd name="connsiteX28" fmla="*/ 1087200 w 2174400"/>
              <a:gd name="connsiteY28" fmla="*/ 334800 h 651600"/>
              <a:gd name="connsiteX29" fmla="*/ 1087200 w 2174400"/>
              <a:gd name="connsiteY29" fmla="*/ 349200 h 651600"/>
              <a:gd name="connsiteX30" fmla="*/ 1162800 w 2174400"/>
              <a:gd name="connsiteY30" fmla="*/ 349200 h 651600"/>
              <a:gd name="connsiteX31" fmla="*/ 1162800 w 2174400"/>
              <a:gd name="connsiteY31" fmla="*/ 367200 h 651600"/>
              <a:gd name="connsiteX32" fmla="*/ 1206000 w 2174400"/>
              <a:gd name="connsiteY32" fmla="*/ 367200 h 651600"/>
              <a:gd name="connsiteX33" fmla="*/ 1206000 w 2174400"/>
              <a:gd name="connsiteY33" fmla="*/ 367200 h 651600"/>
              <a:gd name="connsiteX34" fmla="*/ 1260000 w 2174400"/>
              <a:gd name="connsiteY34" fmla="*/ 367200 h 651600"/>
              <a:gd name="connsiteX35" fmla="*/ 1260000 w 2174400"/>
              <a:gd name="connsiteY35" fmla="*/ 403200 h 651600"/>
              <a:gd name="connsiteX36" fmla="*/ 1260000 w 2174400"/>
              <a:gd name="connsiteY36" fmla="*/ 403200 h 651600"/>
              <a:gd name="connsiteX37" fmla="*/ 1364400 w 2174400"/>
              <a:gd name="connsiteY37" fmla="*/ 403200 h 651600"/>
              <a:gd name="connsiteX38" fmla="*/ 1364400 w 2174400"/>
              <a:gd name="connsiteY38" fmla="*/ 432000 h 651600"/>
              <a:gd name="connsiteX39" fmla="*/ 1407600 w 2174400"/>
              <a:gd name="connsiteY39" fmla="*/ 432000 h 651600"/>
              <a:gd name="connsiteX40" fmla="*/ 1407600 w 2174400"/>
              <a:gd name="connsiteY40" fmla="*/ 464400 h 651600"/>
              <a:gd name="connsiteX41" fmla="*/ 1407600 w 2174400"/>
              <a:gd name="connsiteY41" fmla="*/ 464400 h 651600"/>
              <a:gd name="connsiteX42" fmla="*/ 1429200 w 2174400"/>
              <a:gd name="connsiteY42" fmla="*/ 486000 h 651600"/>
              <a:gd name="connsiteX43" fmla="*/ 1526400 w 2174400"/>
              <a:gd name="connsiteY43" fmla="*/ 486000 h 651600"/>
              <a:gd name="connsiteX44" fmla="*/ 1526400 w 2174400"/>
              <a:gd name="connsiteY44" fmla="*/ 518400 h 651600"/>
              <a:gd name="connsiteX45" fmla="*/ 1562400 w 2174400"/>
              <a:gd name="connsiteY45" fmla="*/ 518400 h 651600"/>
              <a:gd name="connsiteX46" fmla="*/ 1562400 w 2174400"/>
              <a:gd name="connsiteY46" fmla="*/ 518400 h 651600"/>
              <a:gd name="connsiteX47" fmla="*/ 1591200 w 2174400"/>
              <a:gd name="connsiteY47" fmla="*/ 547200 h 651600"/>
              <a:gd name="connsiteX48" fmla="*/ 1656000 w 2174400"/>
              <a:gd name="connsiteY48" fmla="*/ 547200 h 651600"/>
              <a:gd name="connsiteX49" fmla="*/ 1656000 w 2174400"/>
              <a:gd name="connsiteY49" fmla="*/ 547200 h 651600"/>
              <a:gd name="connsiteX50" fmla="*/ 1774800 w 2174400"/>
              <a:gd name="connsiteY50" fmla="*/ 547200 h 651600"/>
              <a:gd name="connsiteX51" fmla="*/ 1774800 w 2174400"/>
              <a:gd name="connsiteY51" fmla="*/ 597600 h 651600"/>
              <a:gd name="connsiteX52" fmla="*/ 2016000 w 2174400"/>
              <a:gd name="connsiteY52" fmla="*/ 597600 h 651600"/>
              <a:gd name="connsiteX53" fmla="*/ 2016000 w 2174400"/>
              <a:gd name="connsiteY53" fmla="*/ 651600 h 651600"/>
              <a:gd name="connsiteX54" fmla="*/ 2174400 w 2174400"/>
              <a:gd name="connsiteY54" fmla="*/ 651600 h 65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174400" h="651600">
                <a:moveTo>
                  <a:pt x="0" y="0"/>
                </a:moveTo>
                <a:lnTo>
                  <a:pt x="61200" y="0"/>
                </a:lnTo>
                <a:lnTo>
                  <a:pt x="61200" y="0"/>
                </a:lnTo>
                <a:lnTo>
                  <a:pt x="61200" y="36000"/>
                </a:lnTo>
                <a:lnTo>
                  <a:pt x="183600" y="36000"/>
                </a:lnTo>
                <a:lnTo>
                  <a:pt x="259200" y="50400"/>
                </a:lnTo>
                <a:lnTo>
                  <a:pt x="266400" y="72000"/>
                </a:lnTo>
                <a:lnTo>
                  <a:pt x="363600" y="79200"/>
                </a:lnTo>
                <a:lnTo>
                  <a:pt x="385200" y="104400"/>
                </a:lnTo>
                <a:lnTo>
                  <a:pt x="496800" y="104400"/>
                </a:lnTo>
                <a:lnTo>
                  <a:pt x="496800" y="154800"/>
                </a:lnTo>
                <a:lnTo>
                  <a:pt x="543600" y="154800"/>
                </a:lnTo>
                <a:lnTo>
                  <a:pt x="543600" y="176400"/>
                </a:lnTo>
                <a:lnTo>
                  <a:pt x="619200" y="176400"/>
                </a:lnTo>
                <a:lnTo>
                  <a:pt x="619200" y="198000"/>
                </a:lnTo>
                <a:lnTo>
                  <a:pt x="705600" y="198000"/>
                </a:lnTo>
                <a:lnTo>
                  <a:pt x="705600" y="219600"/>
                </a:lnTo>
                <a:lnTo>
                  <a:pt x="763200" y="219600"/>
                </a:lnTo>
                <a:lnTo>
                  <a:pt x="763200" y="234000"/>
                </a:lnTo>
                <a:lnTo>
                  <a:pt x="788400" y="234000"/>
                </a:lnTo>
                <a:lnTo>
                  <a:pt x="788400" y="234000"/>
                </a:lnTo>
                <a:lnTo>
                  <a:pt x="838800" y="230400"/>
                </a:lnTo>
                <a:lnTo>
                  <a:pt x="896400" y="241200"/>
                </a:lnTo>
                <a:lnTo>
                  <a:pt x="925200" y="273600"/>
                </a:lnTo>
                <a:lnTo>
                  <a:pt x="1015200" y="273600"/>
                </a:lnTo>
                <a:lnTo>
                  <a:pt x="1015200" y="316800"/>
                </a:lnTo>
                <a:lnTo>
                  <a:pt x="1054800" y="316800"/>
                </a:lnTo>
                <a:lnTo>
                  <a:pt x="1054800" y="334800"/>
                </a:lnTo>
                <a:lnTo>
                  <a:pt x="1087200" y="334800"/>
                </a:lnTo>
                <a:lnTo>
                  <a:pt x="1087200" y="349200"/>
                </a:lnTo>
                <a:lnTo>
                  <a:pt x="1162800" y="349200"/>
                </a:lnTo>
                <a:lnTo>
                  <a:pt x="1162800" y="367200"/>
                </a:lnTo>
                <a:lnTo>
                  <a:pt x="1206000" y="367200"/>
                </a:lnTo>
                <a:lnTo>
                  <a:pt x="1206000" y="367200"/>
                </a:lnTo>
                <a:lnTo>
                  <a:pt x="1260000" y="367200"/>
                </a:lnTo>
                <a:lnTo>
                  <a:pt x="1260000" y="403200"/>
                </a:lnTo>
                <a:lnTo>
                  <a:pt x="1260000" y="403200"/>
                </a:lnTo>
                <a:lnTo>
                  <a:pt x="1364400" y="403200"/>
                </a:lnTo>
                <a:lnTo>
                  <a:pt x="1364400" y="432000"/>
                </a:lnTo>
                <a:lnTo>
                  <a:pt x="1407600" y="432000"/>
                </a:lnTo>
                <a:lnTo>
                  <a:pt x="1407600" y="464400"/>
                </a:lnTo>
                <a:lnTo>
                  <a:pt x="1407600" y="464400"/>
                </a:lnTo>
                <a:lnTo>
                  <a:pt x="1429200" y="486000"/>
                </a:lnTo>
                <a:lnTo>
                  <a:pt x="1526400" y="486000"/>
                </a:lnTo>
                <a:lnTo>
                  <a:pt x="1526400" y="518400"/>
                </a:lnTo>
                <a:lnTo>
                  <a:pt x="1562400" y="518400"/>
                </a:lnTo>
                <a:lnTo>
                  <a:pt x="1562400" y="518400"/>
                </a:lnTo>
                <a:lnTo>
                  <a:pt x="1591200" y="547200"/>
                </a:lnTo>
                <a:lnTo>
                  <a:pt x="1656000" y="547200"/>
                </a:lnTo>
                <a:lnTo>
                  <a:pt x="1656000" y="547200"/>
                </a:lnTo>
                <a:lnTo>
                  <a:pt x="1774800" y="547200"/>
                </a:lnTo>
                <a:lnTo>
                  <a:pt x="1774800" y="597600"/>
                </a:lnTo>
                <a:lnTo>
                  <a:pt x="2016000" y="597600"/>
                </a:lnTo>
                <a:lnTo>
                  <a:pt x="2016000" y="651600"/>
                </a:lnTo>
                <a:lnTo>
                  <a:pt x="2174400" y="651600"/>
                </a:lnTo>
              </a:path>
            </a:pathLst>
          </a:custGeom>
          <a:noFill/>
          <a:ln w="28575">
            <a:solidFill>
              <a:schemeClr val="accent3"/>
            </a:solidFill>
            <a:miter lim="800000"/>
            <a:headEnd/>
            <a:tailEnd/>
          </a:ln>
        </p:spPr>
        <p:txBody>
          <a:bodyPr rtlCol="0" anchor="ctr"/>
          <a:lstStyle/>
          <a:p>
            <a:pPr algn="ctr"/>
            <a:endParaRPr lang="en-US" dirty="0"/>
          </a:p>
        </p:txBody>
      </p:sp>
      <p:sp>
        <p:nvSpPr>
          <p:cNvPr id="155" name="Freeform 154">
            <a:extLst>
              <a:ext uri="{FF2B5EF4-FFF2-40B4-BE49-F238E27FC236}">
                <a16:creationId xmlns:a16="http://schemas.microsoft.com/office/drawing/2014/main" id="{EA8A55F9-F145-C630-3516-637C05DAB400}"/>
              </a:ext>
            </a:extLst>
          </p:cNvPr>
          <p:cNvSpPr/>
          <p:nvPr/>
        </p:nvSpPr>
        <p:spPr bwMode="auto">
          <a:xfrm>
            <a:off x="3714206" y="3158019"/>
            <a:ext cx="2007427" cy="1565113"/>
          </a:xfrm>
          <a:custGeom>
            <a:avLst/>
            <a:gdLst>
              <a:gd name="connsiteX0" fmla="*/ 0 w 2007427"/>
              <a:gd name="connsiteY0" fmla="*/ 0 h 1565113"/>
              <a:gd name="connsiteX1" fmla="*/ 170121 w 2007427"/>
              <a:gd name="connsiteY1" fmla="*/ 0 h 1565113"/>
              <a:gd name="connsiteX2" fmla="*/ 170121 w 2007427"/>
              <a:gd name="connsiteY2" fmla="*/ 59543 h 1565113"/>
              <a:gd name="connsiteX3" fmla="*/ 191386 w 2007427"/>
              <a:gd name="connsiteY3" fmla="*/ 59543 h 1565113"/>
              <a:gd name="connsiteX4" fmla="*/ 191386 w 2007427"/>
              <a:gd name="connsiteY4" fmla="*/ 85061 h 1565113"/>
              <a:gd name="connsiteX5" fmla="*/ 297711 w 2007427"/>
              <a:gd name="connsiteY5" fmla="*/ 85061 h 1565113"/>
              <a:gd name="connsiteX6" fmla="*/ 297711 w 2007427"/>
              <a:gd name="connsiteY6" fmla="*/ 136097 h 1565113"/>
              <a:gd name="connsiteX7" fmla="*/ 297711 w 2007427"/>
              <a:gd name="connsiteY7" fmla="*/ 136097 h 1565113"/>
              <a:gd name="connsiteX8" fmla="*/ 297711 w 2007427"/>
              <a:gd name="connsiteY8" fmla="*/ 195639 h 1565113"/>
              <a:gd name="connsiteX9" fmla="*/ 493350 w 2007427"/>
              <a:gd name="connsiteY9" fmla="*/ 195639 h 1565113"/>
              <a:gd name="connsiteX10" fmla="*/ 493350 w 2007427"/>
              <a:gd name="connsiteY10" fmla="*/ 255182 h 1565113"/>
              <a:gd name="connsiteX11" fmla="*/ 612435 w 2007427"/>
              <a:gd name="connsiteY11" fmla="*/ 255182 h 1565113"/>
              <a:gd name="connsiteX12" fmla="*/ 612435 w 2007427"/>
              <a:gd name="connsiteY12" fmla="*/ 314724 h 1565113"/>
              <a:gd name="connsiteX13" fmla="*/ 612435 w 2007427"/>
              <a:gd name="connsiteY13" fmla="*/ 314724 h 1565113"/>
              <a:gd name="connsiteX14" fmla="*/ 642206 w 2007427"/>
              <a:gd name="connsiteY14" fmla="*/ 344495 h 1565113"/>
              <a:gd name="connsiteX15" fmla="*/ 884628 w 2007427"/>
              <a:gd name="connsiteY15" fmla="*/ 357254 h 1565113"/>
              <a:gd name="connsiteX16" fmla="*/ 884628 w 2007427"/>
              <a:gd name="connsiteY16" fmla="*/ 404037 h 1565113"/>
              <a:gd name="connsiteX17" fmla="*/ 927159 w 2007427"/>
              <a:gd name="connsiteY17" fmla="*/ 404037 h 1565113"/>
              <a:gd name="connsiteX18" fmla="*/ 927159 w 2007427"/>
              <a:gd name="connsiteY18" fmla="*/ 463580 h 1565113"/>
              <a:gd name="connsiteX19" fmla="*/ 1186593 w 2007427"/>
              <a:gd name="connsiteY19" fmla="*/ 463580 h 1565113"/>
              <a:gd name="connsiteX20" fmla="*/ 1186593 w 2007427"/>
              <a:gd name="connsiteY20" fmla="*/ 527375 h 1565113"/>
              <a:gd name="connsiteX21" fmla="*/ 1348208 w 2007427"/>
              <a:gd name="connsiteY21" fmla="*/ 527375 h 1565113"/>
              <a:gd name="connsiteX22" fmla="*/ 1348208 w 2007427"/>
              <a:gd name="connsiteY22" fmla="*/ 608183 h 1565113"/>
              <a:gd name="connsiteX23" fmla="*/ 1416256 w 2007427"/>
              <a:gd name="connsiteY23" fmla="*/ 608183 h 1565113"/>
              <a:gd name="connsiteX24" fmla="*/ 1416256 w 2007427"/>
              <a:gd name="connsiteY24" fmla="*/ 676231 h 1565113"/>
              <a:gd name="connsiteX25" fmla="*/ 1582124 w 2007427"/>
              <a:gd name="connsiteY25" fmla="*/ 676231 h 1565113"/>
              <a:gd name="connsiteX26" fmla="*/ 1582124 w 2007427"/>
              <a:gd name="connsiteY26" fmla="*/ 765544 h 1565113"/>
              <a:gd name="connsiteX27" fmla="*/ 1607642 w 2007427"/>
              <a:gd name="connsiteY27" fmla="*/ 765544 h 1565113"/>
              <a:gd name="connsiteX28" fmla="*/ 1607642 w 2007427"/>
              <a:gd name="connsiteY28" fmla="*/ 842099 h 1565113"/>
              <a:gd name="connsiteX29" fmla="*/ 1607642 w 2007427"/>
              <a:gd name="connsiteY29" fmla="*/ 842099 h 1565113"/>
              <a:gd name="connsiteX30" fmla="*/ 1607642 w 2007427"/>
              <a:gd name="connsiteY30" fmla="*/ 914400 h 1565113"/>
              <a:gd name="connsiteX31" fmla="*/ 1760751 w 2007427"/>
              <a:gd name="connsiteY31" fmla="*/ 914400 h 1565113"/>
              <a:gd name="connsiteX32" fmla="*/ 1760751 w 2007427"/>
              <a:gd name="connsiteY32" fmla="*/ 1003714 h 1565113"/>
              <a:gd name="connsiteX33" fmla="*/ 1960643 w 2007427"/>
              <a:gd name="connsiteY33" fmla="*/ 1003714 h 1565113"/>
              <a:gd name="connsiteX34" fmla="*/ 1960643 w 2007427"/>
              <a:gd name="connsiteY34" fmla="*/ 1565113 h 1565113"/>
              <a:gd name="connsiteX35" fmla="*/ 2007427 w 2007427"/>
              <a:gd name="connsiteY35" fmla="*/ 1565113 h 1565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007427" h="1565113">
                <a:moveTo>
                  <a:pt x="0" y="0"/>
                </a:moveTo>
                <a:lnTo>
                  <a:pt x="170121" y="0"/>
                </a:lnTo>
                <a:lnTo>
                  <a:pt x="170121" y="59543"/>
                </a:lnTo>
                <a:lnTo>
                  <a:pt x="191386" y="59543"/>
                </a:lnTo>
                <a:lnTo>
                  <a:pt x="191386" y="85061"/>
                </a:lnTo>
                <a:lnTo>
                  <a:pt x="297711" y="85061"/>
                </a:lnTo>
                <a:lnTo>
                  <a:pt x="297711" y="136097"/>
                </a:lnTo>
                <a:lnTo>
                  <a:pt x="297711" y="136097"/>
                </a:lnTo>
                <a:lnTo>
                  <a:pt x="297711" y="195639"/>
                </a:lnTo>
                <a:lnTo>
                  <a:pt x="493350" y="195639"/>
                </a:lnTo>
                <a:lnTo>
                  <a:pt x="493350" y="255182"/>
                </a:lnTo>
                <a:lnTo>
                  <a:pt x="612435" y="255182"/>
                </a:lnTo>
                <a:lnTo>
                  <a:pt x="612435" y="314724"/>
                </a:lnTo>
                <a:lnTo>
                  <a:pt x="612435" y="314724"/>
                </a:lnTo>
                <a:lnTo>
                  <a:pt x="642206" y="344495"/>
                </a:lnTo>
                <a:lnTo>
                  <a:pt x="884628" y="357254"/>
                </a:lnTo>
                <a:lnTo>
                  <a:pt x="884628" y="404037"/>
                </a:lnTo>
                <a:lnTo>
                  <a:pt x="927159" y="404037"/>
                </a:lnTo>
                <a:lnTo>
                  <a:pt x="927159" y="463580"/>
                </a:lnTo>
                <a:lnTo>
                  <a:pt x="1186593" y="463580"/>
                </a:lnTo>
                <a:lnTo>
                  <a:pt x="1186593" y="527375"/>
                </a:lnTo>
                <a:lnTo>
                  <a:pt x="1348208" y="527375"/>
                </a:lnTo>
                <a:lnTo>
                  <a:pt x="1348208" y="608183"/>
                </a:lnTo>
                <a:lnTo>
                  <a:pt x="1416256" y="608183"/>
                </a:lnTo>
                <a:lnTo>
                  <a:pt x="1416256" y="676231"/>
                </a:lnTo>
                <a:lnTo>
                  <a:pt x="1582124" y="676231"/>
                </a:lnTo>
                <a:lnTo>
                  <a:pt x="1582124" y="765544"/>
                </a:lnTo>
                <a:lnTo>
                  <a:pt x="1607642" y="765544"/>
                </a:lnTo>
                <a:lnTo>
                  <a:pt x="1607642" y="842099"/>
                </a:lnTo>
                <a:lnTo>
                  <a:pt x="1607642" y="842099"/>
                </a:lnTo>
                <a:lnTo>
                  <a:pt x="1607642" y="914400"/>
                </a:lnTo>
                <a:lnTo>
                  <a:pt x="1760751" y="914400"/>
                </a:lnTo>
                <a:lnTo>
                  <a:pt x="1760751" y="1003714"/>
                </a:lnTo>
                <a:lnTo>
                  <a:pt x="1960643" y="1003714"/>
                </a:lnTo>
                <a:lnTo>
                  <a:pt x="1960643" y="1565113"/>
                </a:lnTo>
                <a:lnTo>
                  <a:pt x="2007427" y="1565113"/>
                </a:lnTo>
              </a:path>
            </a:pathLst>
          </a:custGeom>
          <a:noFill/>
          <a:ln w="28575">
            <a:solidFill>
              <a:schemeClr val="accent1"/>
            </a:solidFill>
            <a:miter lim="800000"/>
            <a:headEnd/>
            <a:tailEnd/>
          </a:ln>
        </p:spPr>
        <p:txBody>
          <a:bodyPr rtlCol="0" anchor="ctr"/>
          <a:lstStyle/>
          <a:p>
            <a:pPr algn="ctr"/>
            <a:endParaRPr lang="en-US" dirty="0"/>
          </a:p>
        </p:txBody>
      </p:sp>
      <p:sp>
        <p:nvSpPr>
          <p:cNvPr id="156" name="Freeform 155">
            <a:extLst>
              <a:ext uri="{FF2B5EF4-FFF2-40B4-BE49-F238E27FC236}">
                <a16:creationId xmlns:a16="http://schemas.microsoft.com/office/drawing/2014/main" id="{FC40FAED-0F29-CE48-61CB-A886EABD99CB}"/>
              </a:ext>
            </a:extLst>
          </p:cNvPr>
          <p:cNvSpPr/>
          <p:nvPr/>
        </p:nvSpPr>
        <p:spPr bwMode="auto">
          <a:xfrm>
            <a:off x="3765242" y="3153766"/>
            <a:ext cx="2066969" cy="642207"/>
          </a:xfrm>
          <a:custGeom>
            <a:avLst/>
            <a:gdLst>
              <a:gd name="connsiteX0" fmla="*/ 0 w 2066969"/>
              <a:gd name="connsiteY0" fmla="*/ 0 h 642207"/>
              <a:gd name="connsiteX1" fmla="*/ 0 w 2066969"/>
              <a:gd name="connsiteY1" fmla="*/ 42530 h 642207"/>
              <a:gd name="connsiteX2" fmla="*/ 174374 w 2066969"/>
              <a:gd name="connsiteY2" fmla="*/ 42530 h 642207"/>
              <a:gd name="connsiteX3" fmla="*/ 174374 w 2066969"/>
              <a:gd name="connsiteY3" fmla="*/ 80808 h 642207"/>
              <a:gd name="connsiteX4" fmla="*/ 459326 w 2066969"/>
              <a:gd name="connsiteY4" fmla="*/ 80808 h 642207"/>
              <a:gd name="connsiteX5" fmla="*/ 459326 w 2066969"/>
              <a:gd name="connsiteY5" fmla="*/ 131844 h 642207"/>
              <a:gd name="connsiteX6" fmla="*/ 480592 w 2066969"/>
              <a:gd name="connsiteY6" fmla="*/ 131844 h 642207"/>
              <a:gd name="connsiteX7" fmla="*/ 480592 w 2066969"/>
              <a:gd name="connsiteY7" fmla="*/ 131844 h 642207"/>
              <a:gd name="connsiteX8" fmla="*/ 480592 w 2066969"/>
              <a:gd name="connsiteY8" fmla="*/ 170121 h 642207"/>
              <a:gd name="connsiteX9" fmla="*/ 544387 w 2066969"/>
              <a:gd name="connsiteY9" fmla="*/ 170121 h 642207"/>
              <a:gd name="connsiteX10" fmla="*/ 544387 w 2066969"/>
              <a:gd name="connsiteY10" fmla="*/ 195639 h 642207"/>
              <a:gd name="connsiteX11" fmla="*/ 582664 w 2066969"/>
              <a:gd name="connsiteY11" fmla="*/ 195639 h 642207"/>
              <a:gd name="connsiteX12" fmla="*/ 582664 w 2066969"/>
              <a:gd name="connsiteY12" fmla="*/ 195639 h 642207"/>
              <a:gd name="connsiteX13" fmla="*/ 582664 w 2066969"/>
              <a:gd name="connsiteY13" fmla="*/ 250929 h 642207"/>
              <a:gd name="connsiteX14" fmla="*/ 757038 w 2066969"/>
              <a:gd name="connsiteY14" fmla="*/ 250929 h 642207"/>
              <a:gd name="connsiteX15" fmla="*/ 757038 w 2066969"/>
              <a:gd name="connsiteY15" fmla="*/ 250929 h 642207"/>
              <a:gd name="connsiteX16" fmla="*/ 1480052 w 2066969"/>
              <a:gd name="connsiteY16" fmla="*/ 250929 h 642207"/>
              <a:gd name="connsiteX17" fmla="*/ 1480052 w 2066969"/>
              <a:gd name="connsiteY17" fmla="*/ 297712 h 642207"/>
              <a:gd name="connsiteX18" fmla="*/ 1531088 w 2066969"/>
              <a:gd name="connsiteY18" fmla="*/ 297712 h 642207"/>
              <a:gd name="connsiteX19" fmla="*/ 1531088 w 2066969"/>
              <a:gd name="connsiteY19" fmla="*/ 344495 h 642207"/>
              <a:gd name="connsiteX20" fmla="*/ 1756499 w 2066969"/>
              <a:gd name="connsiteY20" fmla="*/ 344495 h 642207"/>
              <a:gd name="connsiteX21" fmla="*/ 1756499 w 2066969"/>
              <a:gd name="connsiteY21" fmla="*/ 425303 h 642207"/>
              <a:gd name="connsiteX22" fmla="*/ 2003174 w 2066969"/>
              <a:gd name="connsiteY22" fmla="*/ 425303 h 642207"/>
              <a:gd name="connsiteX23" fmla="*/ 2003174 w 2066969"/>
              <a:gd name="connsiteY23" fmla="*/ 642207 h 642207"/>
              <a:gd name="connsiteX24" fmla="*/ 2066969 w 2066969"/>
              <a:gd name="connsiteY24" fmla="*/ 642207 h 642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66969" h="642207">
                <a:moveTo>
                  <a:pt x="0" y="0"/>
                </a:moveTo>
                <a:lnTo>
                  <a:pt x="0" y="42530"/>
                </a:lnTo>
                <a:lnTo>
                  <a:pt x="174374" y="42530"/>
                </a:lnTo>
                <a:lnTo>
                  <a:pt x="174374" y="80808"/>
                </a:lnTo>
                <a:lnTo>
                  <a:pt x="459326" y="80808"/>
                </a:lnTo>
                <a:lnTo>
                  <a:pt x="459326" y="131844"/>
                </a:lnTo>
                <a:lnTo>
                  <a:pt x="480592" y="131844"/>
                </a:lnTo>
                <a:lnTo>
                  <a:pt x="480592" y="131844"/>
                </a:lnTo>
                <a:lnTo>
                  <a:pt x="480592" y="170121"/>
                </a:lnTo>
                <a:lnTo>
                  <a:pt x="544387" y="170121"/>
                </a:lnTo>
                <a:lnTo>
                  <a:pt x="544387" y="195639"/>
                </a:lnTo>
                <a:lnTo>
                  <a:pt x="582664" y="195639"/>
                </a:lnTo>
                <a:lnTo>
                  <a:pt x="582664" y="195639"/>
                </a:lnTo>
                <a:lnTo>
                  <a:pt x="582664" y="250929"/>
                </a:lnTo>
                <a:lnTo>
                  <a:pt x="757038" y="250929"/>
                </a:lnTo>
                <a:lnTo>
                  <a:pt x="757038" y="250929"/>
                </a:lnTo>
                <a:lnTo>
                  <a:pt x="1480052" y="250929"/>
                </a:lnTo>
                <a:lnTo>
                  <a:pt x="1480052" y="297712"/>
                </a:lnTo>
                <a:lnTo>
                  <a:pt x="1531088" y="297712"/>
                </a:lnTo>
                <a:lnTo>
                  <a:pt x="1531088" y="344495"/>
                </a:lnTo>
                <a:lnTo>
                  <a:pt x="1756499" y="344495"/>
                </a:lnTo>
                <a:lnTo>
                  <a:pt x="1756499" y="425303"/>
                </a:lnTo>
                <a:lnTo>
                  <a:pt x="2003174" y="425303"/>
                </a:lnTo>
                <a:lnTo>
                  <a:pt x="2003174" y="642207"/>
                </a:lnTo>
                <a:lnTo>
                  <a:pt x="2066969" y="642207"/>
                </a:lnTo>
              </a:path>
            </a:pathLst>
          </a:custGeom>
          <a:noFill/>
          <a:ln w="28575">
            <a:solidFill>
              <a:schemeClr val="accent3"/>
            </a:solidFill>
            <a:miter lim="800000"/>
            <a:headEnd/>
            <a:tailEnd/>
          </a:ln>
        </p:spPr>
        <p:txBody>
          <a:bodyPr rtlCol="0" anchor="ctr"/>
          <a:lstStyle/>
          <a:p>
            <a:pPr algn="ctr"/>
            <a:endParaRPr lang="en-US" dirty="0"/>
          </a:p>
        </p:txBody>
      </p:sp>
      <p:sp>
        <p:nvSpPr>
          <p:cNvPr id="157" name="Freeform 156">
            <a:extLst>
              <a:ext uri="{FF2B5EF4-FFF2-40B4-BE49-F238E27FC236}">
                <a16:creationId xmlns:a16="http://schemas.microsoft.com/office/drawing/2014/main" id="{1467EF9D-52D3-A9D7-5142-BACCA8E83CCA}"/>
              </a:ext>
            </a:extLst>
          </p:cNvPr>
          <p:cNvSpPr/>
          <p:nvPr/>
        </p:nvSpPr>
        <p:spPr bwMode="auto">
          <a:xfrm>
            <a:off x="6329815" y="3196296"/>
            <a:ext cx="1981909" cy="1471546"/>
          </a:xfrm>
          <a:custGeom>
            <a:avLst/>
            <a:gdLst>
              <a:gd name="connsiteX0" fmla="*/ 0 w 1981909"/>
              <a:gd name="connsiteY0" fmla="*/ 0 h 1471546"/>
              <a:gd name="connsiteX1" fmla="*/ 0 w 1981909"/>
              <a:gd name="connsiteY1" fmla="*/ 93567 h 1471546"/>
              <a:gd name="connsiteX2" fmla="*/ 127591 w 1981909"/>
              <a:gd name="connsiteY2" fmla="*/ 85061 h 1471546"/>
              <a:gd name="connsiteX3" fmla="*/ 127591 w 1981909"/>
              <a:gd name="connsiteY3" fmla="*/ 127591 h 1471546"/>
              <a:gd name="connsiteX4" fmla="*/ 297712 w 1981909"/>
              <a:gd name="connsiteY4" fmla="*/ 127591 h 1471546"/>
              <a:gd name="connsiteX5" fmla="*/ 297712 w 1981909"/>
              <a:gd name="connsiteY5" fmla="*/ 335989 h 1471546"/>
              <a:gd name="connsiteX6" fmla="*/ 297712 w 1981909"/>
              <a:gd name="connsiteY6" fmla="*/ 335989 h 1471546"/>
              <a:gd name="connsiteX7" fmla="*/ 331736 w 1981909"/>
              <a:gd name="connsiteY7" fmla="*/ 370013 h 1471546"/>
              <a:gd name="connsiteX8" fmla="*/ 382772 w 1981909"/>
              <a:gd name="connsiteY8" fmla="*/ 370013 h 1471546"/>
              <a:gd name="connsiteX9" fmla="*/ 382772 w 1981909"/>
              <a:gd name="connsiteY9" fmla="*/ 433809 h 1471546"/>
              <a:gd name="connsiteX10" fmla="*/ 425302 w 1981909"/>
              <a:gd name="connsiteY10" fmla="*/ 433809 h 1471546"/>
              <a:gd name="connsiteX11" fmla="*/ 425302 w 1981909"/>
              <a:gd name="connsiteY11" fmla="*/ 433809 h 1471546"/>
              <a:gd name="connsiteX12" fmla="*/ 442314 w 1981909"/>
              <a:gd name="connsiteY12" fmla="*/ 450821 h 1471546"/>
              <a:gd name="connsiteX13" fmla="*/ 442314 w 1981909"/>
              <a:gd name="connsiteY13" fmla="*/ 476339 h 1471546"/>
              <a:gd name="connsiteX14" fmla="*/ 591170 w 1981909"/>
              <a:gd name="connsiteY14" fmla="*/ 476339 h 1471546"/>
              <a:gd name="connsiteX15" fmla="*/ 591170 w 1981909"/>
              <a:gd name="connsiteY15" fmla="*/ 518869 h 1471546"/>
              <a:gd name="connsiteX16" fmla="*/ 629447 w 1981909"/>
              <a:gd name="connsiteY16" fmla="*/ 518869 h 1471546"/>
              <a:gd name="connsiteX17" fmla="*/ 629447 w 1981909"/>
              <a:gd name="connsiteY17" fmla="*/ 557146 h 1471546"/>
              <a:gd name="connsiteX18" fmla="*/ 671978 w 1981909"/>
              <a:gd name="connsiteY18" fmla="*/ 557146 h 1471546"/>
              <a:gd name="connsiteX19" fmla="*/ 671978 w 1981909"/>
              <a:gd name="connsiteY19" fmla="*/ 574159 h 1471546"/>
              <a:gd name="connsiteX20" fmla="*/ 710255 w 1981909"/>
              <a:gd name="connsiteY20" fmla="*/ 574159 h 1471546"/>
              <a:gd name="connsiteX21" fmla="*/ 710255 w 1981909"/>
              <a:gd name="connsiteY21" fmla="*/ 646460 h 1471546"/>
              <a:gd name="connsiteX22" fmla="*/ 795315 w 1981909"/>
              <a:gd name="connsiteY22" fmla="*/ 646460 h 1471546"/>
              <a:gd name="connsiteX23" fmla="*/ 795315 w 1981909"/>
              <a:gd name="connsiteY23" fmla="*/ 646460 h 1471546"/>
              <a:gd name="connsiteX24" fmla="*/ 884629 w 1981909"/>
              <a:gd name="connsiteY24" fmla="*/ 646460 h 1471546"/>
              <a:gd name="connsiteX25" fmla="*/ 884629 w 1981909"/>
              <a:gd name="connsiteY25" fmla="*/ 710255 h 1471546"/>
              <a:gd name="connsiteX26" fmla="*/ 884629 w 1981909"/>
              <a:gd name="connsiteY26" fmla="*/ 710255 h 1471546"/>
              <a:gd name="connsiteX27" fmla="*/ 931412 w 1981909"/>
              <a:gd name="connsiteY27" fmla="*/ 710255 h 1471546"/>
              <a:gd name="connsiteX28" fmla="*/ 931412 w 1981909"/>
              <a:gd name="connsiteY28" fmla="*/ 833593 h 1471546"/>
              <a:gd name="connsiteX29" fmla="*/ 978195 w 1981909"/>
              <a:gd name="connsiteY29" fmla="*/ 833593 h 1471546"/>
              <a:gd name="connsiteX30" fmla="*/ 978195 w 1981909"/>
              <a:gd name="connsiteY30" fmla="*/ 880376 h 1471546"/>
              <a:gd name="connsiteX31" fmla="*/ 978195 w 1981909"/>
              <a:gd name="connsiteY31" fmla="*/ 880376 h 1471546"/>
              <a:gd name="connsiteX32" fmla="*/ 1012219 w 1981909"/>
              <a:gd name="connsiteY32" fmla="*/ 914400 h 1471546"/>
              <a:gd name="connsiteX33" fmla="*/ 1088774 w 1981909"/>
              <a:gd name="connsiteY33" fmla="*/ 914400 h 1471546"/>
              <a:gd name="connsiteX34" fmla="*/ 1088774 w 1981909"/>
              <a:gd name="connsiteY34" fmla="*/ 986702 h 1471546"/>
              <a:gd name="connsiteX35" fmla="*/ 1088774 w 1981909"/>
              <a:gd name="connsiteY35" fmla="*/ 986702 h 1471546"/>
              <a:gd name="connsiteX36" fmla="*/ 1122798 w 1981909"/>
              <a:gd name="connsiteY36" fmla="*/ 1020726 h 1471546"/>
              <a:gd name="connsiteX37" fmla="*/ 1178087 w 1981909"/>
              <a:gd name="connsiteY37" fmla="*/ 1020726 h 1471546"/>
              <a:gd name="connsiteX38" fmla="*/ 1178087 w 1981909"/>
              <a:gd name="connsiteY38" fmla="*/ 1148317 h 1471546"/>
              <a:gd name="connsiteX39" fmla="*/ 1365220 w 1981909"/>
              <a:gd name="connsiteY39" fmla="*/ 1148317 h 1471546"/>
              <a:gd name="connsiteX40" fmla="*/ 1365220 w 1981909"/>
              <a:gd name="connsiteY40" fmla="*/ 1203606 h 1471546"/>
              <a:gd name="connsiteX41" fmla="*/ 1365220 w 1981909"/>
              <a:gd name="connsiteY41" fmla="*/ 1203606 h 1471546"/>
              <a:gd name="connsiteX42" fmla="*/ 1407751 w 1981909"/>
              <a:gd name="connsiteY42" fmla="*/ 1203606 h 1471546"/>
              <a:gd name="connsiteX43" fmla="*/ 1407751 w 1981909"/>
              <a:gd name="connsiteY43" fmla="*/ 1254642 h 1471546"/>
              <a:gd name="connsiteX44" fmla="*/ 1407751 w 1981909"/>
              <a:gd name="connsiteY44" fmla="*/ 1254642 h 1471546"/>
              <a:gd name="connsiteX45" fmla="*/ 1441775 w 1981909"/>
              <a:gd name="connsiteY45" fmla="*/ 1288666 h 1471546"/>
              <a:gd name="connsiteX46" fmla="*/ 1543847 w 1981909"/>
              <a:gd name="connsiteY46" fmla="*/ 1288666 h 1471546"/>
              <a:gd name="connsiteX47" fmla="*/ 1543847 w 1981909"/>
              <a:gd name="connsiteY47" fmla="*/ 1365221 h 1471546"/>
              <a:gd name="connsiteX48" fmla="*/ 1582125 w 1981909"/>
              <a:gd name="connsiteY48" fmla="*/ 1365221 h 1471546"/>
              <a:gd name="connsiteX49" fmla="*/ 1582125 w 1981909"/>
              <a:gd name="connsiteY49" fmla="*/ 1429016 h 1471546"/>
              <a:gd name="connsiteX50" fmla="*/ 1981909 w 1981909"/>
              <a:gd name="connsiteY50" fmla="*/ 1429016 h 1471546"/>
              <a:gd name="connsiteX51" fmla="*/ 1981909 w 1981909"/>
              <a:gd name="connsiteY51" fmla="*/ 1471546 h 1471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981909" h="1471546">
                <a:moveTo>
                  <a:pt x="0" y="0"/>
                </a:moveTo>
                <a:lnTo>
                  <a:pt x="0" y="93567"/>
                </a:lnTo>
                <a:lnTo>
                  <a:pt x="127591" y="85061"/>
                </a:lnTo>
                <a:lnTo>
                  <a:pt x="127591" y="127591"/>
                </a:lnTo>
                <a:lnTo>
                  <a:pt x="297712" y="127591"/>
                </a:lnTo>
                <a:lnTo>
                  <a:pt x="297712" y="335989"/>
                </a:lnTo>
                <a:lnTo>
                  <a:pt x="297712" y="335989"/>
                </a:lnTo>
                <a:lnTo>
                  <a:pt x="331736" y="370013"/>
                </a:lnTo>
                <a:lnTo>
                  <a:pt x="382772" y="370013"/>
                </a:lnTo>
                <a:lnTo>
                  <a:pt x="382772" y="433809"/>
                </a:lnTo>
                <a:lnTo>
                  <a:pt x="425302" y="433809"/>
                </a:lnTo>
                <a:lnTo>
                  <a:pt x="425302" y="433809"/>
                </a:lnTo>
                <a:lnTo>
                  <a:pt x="442314" y="450821"/>
                </a:lnTo>
                <a:lnTo>
                  <a:pt x="442314" y="476339"/>
                </a:lnTo>
                <a:lnTo>
                  <a:pt x="591170" y="476339"/>
                </a:lnTo>
                <a:lnTo>
                  <a:pt x="591170" y="518869"/>
                </a:lnTo>
                <a:lnTo>
                  <a:pt x="629447" y="518869"/>
                </a:lnTo>
                <a:lnTo>
                  <a:pt x="629447" y="557146"/>
                </a:lnTo>
                <a:lnTo>
                  <a:pt x="671978" y="557146"/>
                </a:lnTo>
                <a:lnTo>
                  <a:pt x="671978" y="574159"/>
                </a:lnTo>
                <a:lnTo>
                  <a:pt x="710255" y="574159"/>
                </a:lnTo>
                <a:lnTo>
                  <a:pt x="710255" y="646460"/>
                </a:lnTo>
                <a:lnTo>
                  <a:pt x="795315" y="646460"/>
                </a:lnTo>
                <a:lnTo>
                  <a:pt x="795315" y="646460"/>
                </a:lnTo>
                <a:lnTo>
                  <a:pt x="884629" y="646460"/>
                </a:lnTo>
                <a:lnTo>
                  <a:pt x="884629" y="710255"/>
                </a:lnTo>
                <a:lnTo>
                  <a:pt x="884629" y="710255"/>
                </a:lnTo>
                <a:lnTo>
                  <a:pt x="931412" y="710255"/>
                </a:lnTo>
                <a:lnTo>
                  <a:pt x="931412" y="833593"/>
                </a:lnTo>
                <a:lnTo>
                  <a:pt x="978195" y="833593"/>
                </a:lnTo>
                <a:lnTo>
                  <a:pt x="978195" y="880376"/>
                </a:lnTo>
                <a:lnTo>
                  <a:pt x="978195" y="880376"/>
                </a:lnTo>
                <a:lnTo>
                  <a:pt x="1012219" y="914400"/>
                </a:lnTo>
                <a:lnTo>
                  <a:pt x="1088774" y="914400"/>
                </a:lnTo>
                <a:lnTo>
                  <a:pt x="1088774" y="986702"/>
                </a:lnTo>
                <a:lnTo>
                  <a:pt x="1088774" y="986702"/>
                </a:lnTo>
                <a:lnTo>
                  <a:pt x="1122798" y="1020726"/>
                </a:lnTo>
                <a:lnTo>
                  <a:pt x="1178087" y="1020726"/>
                </a:lnTo>
                <a:lnTo>
                  <a:pt x="1178087" y="1148317"/>
                </a:lnTo>
                <a:lnTo>
                  <a:pt x="1365220" y="1148317"/>
                </a:lnTo>
                <a:lnTo>
                  <a:pt x="1365220" y="1203606"/>
                </a:lnTo>
                <a:lnTo>
                  <a:pt x="1365220" y="1203606"/>
                </a:lnTo>
                <a:lnTo>
                  <a:pt x="1407751" y="1203606"/>
                </a:lnTo>
                <a:lnTo>
                  <a:pt x="1407751" y="1254642"/>
                </a:lnTo>
                <a:lnTo>
                  <a:pt x="1407751" y="1254642"/>
                </a:lnTo>
                <a:lnTo>
                  <a:pt x="1441775" y="1288666"/>
                </a:lnTo>
                <a:lnTo>
                  <a:pt x="1543847" y="1288666"/>
                </a:lnTo>
                <a:lnTo>
                  <a:pt x="1543847" y="1365221"/>
                </a:lnTo>
                <a:lnTo>
                  <a:pt x="1582125" y="1365221"/>
                </a:lnTo>
                <a:lnTo>
                  <a:pt x="1582125" y="1429016"/>
                </a:lnTo>
                <a:lnTo>
                  <a:pt x="1981909" y="1429016"/>
                </a:lnTo>
                <a:lnTo>
                  <a:pt x="1981909" y="1471546"/>
                </a:lnTo>
              </a:path>
            </a:pathLst>
          </a:custGeom>
          <a:noFill/>
          <a:ln w="28575">
            <a:solidFill>
              <a:schemeClr val="accent1"/>
            </a:solidFill>
            <a:miter lim="800000"/>
            <a:headEnd/>
            <a:tailEnd/>
          </a:ln>
        </p:spPr>
        <p:txBody>
          <a:bodyPr rtlCol="0" anchor="ctr"/>
          <a:lstStyle/>
          <a:p>
            <a:pPr algn="ctr"/>
            <a:endParaRPr lang="en-US" dirty="0"/>
          </a:p>
        </p:txBody>
      </p:sp>
      <p:sp>
        <p:nvSpPr>
          <p:cNvPr id="158" name="Freeform 157">
            <a:extLst>
              <a:ext uri="{FF2B5EF4-FFF2-40B4-BE49-F238E27FC236}">
                <a16:creationId xmlns:a16="http://schemas.microsoft.com/office/drawing/2014/main" id="{7E20552A-7981-1ED3-0448-D9092F5DF57A}"/>
              </a:ext>
            </a:extLst>
          </p:cNvPr>
          <p:cNvSpPr/>
          <p:nvPr/>
        </p:nvSpPr>
        <p:spPr bwMode="auto">
          <a:xfrm>
            <a:off x="6334068" y="3204802"/>
            <a:ext cx="1981909" cy="629448"/>
          </a:xfrm>
          <a:custGeom>
            <a:avLst/>
            <a:gdLst>
              <a:gd name="connsiteX0" fmla="*/ 0 w 1981909"/>
              <a:gd name="connsiteY0" fmla="*/ 0 h 629448"/>
              <a:gd name="connsiteX1" fmla="*/ 148856 w 1981909"/>
              <a:gd name="connsiteY1" fmla="*/ 0 h 629448"/>
              <a:gd name="connsiteX2" fmla="*/ 148856 w 1981909"/>
              <a:gd name="connsiteY2" fmla="*/ 21266 h 629448"/>
              <a:gd name="connsiteX3" fmla="*/ 195639 w 1981909"/>
              <a:gd name="connsiteY3" fmla="*/ 21266 h 629448"/>
              <a:gd name="connsiteX4" fmla="*/ 195639 w 1981909"/>
              <a:gd name="connsiteY4" fmla="*/ 42531 h 629448"/>
              <a:gd name="connsiteX5" fmla="*/ 255181 w 1981909"/>
              <a:gd name="connsiteY5" fmla="*/ 42531 h 629448"/>
              <a:gd name="connsiteX6" fmla="*/ 255181 w 1981909"/>
              <a:gd name="connsiteY6" fmla="*/ 42531 h 629448"/>
              <a:gd name="connsiteX7" fmla="*/ 255181 w 1981909"/>
              <a:gd name="connsiteY7" fmla="*/ 85061 h 629448"/>
              <a:gd name="connsiteX8" fmla="*/ 340242 w 1981909"/>
              <a:gd name="connsiteY8" fmla="*/ 85061 h 629448"/>
              <a:gd name="connsiteX9" fmla="*/ 476339 w 1981909"/>
              <a:gd name="connsiteY9" fmla="*/ 85061 h 629448"/>
              <a:gd name="connsiteX10" fmla="*/ 501857 w 1981909"/>
              <a:gd name="connsiteY10" fmla="*/ 161615 h 629448"/>
              <a:gd name="connsiteX11" fmla="*/ 591170 w 1981909"/>
              <a:gd name="connsiteY11" fmla="*/ 161615 h 629448"/>
              <a:gd name="connsiteX12" fmla="*/ 595423 w 1981909"/>
              <a:gd name="connsiteY12" fmla="*/ 199893 h 629448"/>
              <a:gd name="connsiteX13" fmla="*/ 701749 w 1981909"/>
              <a:gd name="connsiteY13" fmla="*/ 199893 h 629448"/>
              <a:gd name="connsiteX14" fmla="*/ 825086 w 1981909"/>
              <a:gd name="connsiteY14" fmla="*/ 199893 h 629448"/>
              <a:gd name="connsiteX15" fmla="*/ 825086 w 1981909"/>
              <a:gd name="connsiteY15" fmla="*/ 238170 h 629448"/>
              <a:gd name="connsiteX16" fmla="*/ 893135 w 1981909"/>
              <a:gd name="connsiteY16" fmla="*/ 238170 h 629448"/>
              <a:gd name="connsiteX17" fmla="*/ 893135 w 1981909"/>
              <a:gd name="connsiteY17" fmla="*/ 280700 h 629448"/>
              <a:gd name="connsiteX18" fmla="*/ 965436 w 1981909"/>
              <a:gd name="connsiteY18" fmla="*/ 280700 h 629448"/>
              <a:gd name="connsiteX19" fmla="*/ 965436 w 1981909"/>
              <a:gd name="connsiteY19" fmla="*/ 280700 h 629448"/>
              <a:gd name="connsiteX20" fmla="*/ 965436 w 1981909"/>
              <a:gd name="connsiteY20" fmla="*/ 331736 h 629448"/>
              <a:gd name="connsiteX21" fmla="*/ 1050497 w 1981909"/>
              <a:gd name="connsiteY21" fmla="*/ 331736 h 629448"/>
              <a:gd name="connsiteX22" fmla="*/ 1050497 w 1981909"/>
              <a:gd name="connsiteY22" fmla="*/ 370013 h 629448"/>
              <a:gd name="connsiteX23" fmla="*/ 1156822 w 1981909"/>
              <a:gd name="connsiteY23" fmla="*/ 370013 h 629448"/>
              <a:gd name="connsiteX24" fmla="*/ 1156822 w 1981909"/>
              <a:gd name="connsiteY24" fmla="*/ 412544 h 629448"/>
              <a:gd name="connsiteX25" fmla="*/ 1233377 w 1981909"/>
              <a:gd name="connsiteY25" fmla="*/ 412544 h 629448"/>
              <a:gd name="connsiteX26" fmla="*/ 1360967 w 1981909"/>
              <a:gd name="connsiteY26" fmla="*/ 412544 h 629448"/>
              <a:gd name="connsiteX27" fmla="*/ 1360967 w 1981909"/>
              <a:gd name="connsiteY27" fmla="*/ 450821 h 629448"/>
              <a:gd name="connsiteX28" fmla="*/ 1382232 w 1981909"/>
              <a:gd name="connsiteY28" fmla="*/ 472086 h 629448"/>
              <a:gd name="connsiteX29" fmla="*/ 1382232 w 1981909"/>
              <a:gd name="connsiteY29" fmla="*/ 497604 h 629448"/>
              <a:gd name="connsiteX30" fmla="*/ 1420510 w 1981909"/>
              <a:gd name="connsiteY30" fmla="*/ 497604 h 629448"/>
              <a:gd name="connsiteX31" fmla="*/ 1420510 w 1981909"/>
              <a:gd name="connsiteY31" fmla="*/ 497604 h 629448"/>
              <a:gd name="connsiteX32" fmla="*/ 1420510 w 1981909"/>
              <a:gd name="connsiteY32" fmla="*/ 544387 h 629448"/>
              <a:gd name="connsiteX33" fmla="*/ 1514076 w 1981909"/>
              <a:gd name="connsiteY33" fmla="*/ 544387 h 629448"/>
              <a:gd name="connsiteX34" fmla="*/ 1514076 w 1981909"/>
              <a:gd name="connsiteY34" fmla="*/ 591171 h 629448"/>
              <a:gd name="connsiteX35" fmla="*/ 1590631 w 1981909"/>
              <a:gd name="connsiteY35" fmla="*/ 591171 h 629448"/>
              <a:gd name="connsiteX36" fmla="*/ 1590631 w 1981909"/>
              <a:gd name="connsiteY36" fmla="*/ 629448 h 629448"/>
              <a:gd name="connsiteX37" fmla="*/ 1667185 w 1981909"/>
              <a:gd name="connsiteY37" fmla="*/ 629448 h 629448"/>
              <a:gd name="connsiteX38" fmla="*/ 1981909 w 1981909"/>
              <a:gd name="connsiteY38" fmla="*/ 629448 h 6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981909" h="629448">
                <a:moveTo>
                  <a:pt x="0" y="0"/>
                </a:moveTo>
                <a:lnTo>
                  <a:pt x="148856" y="0"/>
                </a:lnTo>
                <a:lnTo>
                  <a:pt x="148856" y="21266"/>
                </a:lnTo>
                <a:lnTo>
                  <a:pt x="195639" y="21266"/>
                </a:lnTo>
                <a:lnTo>
                  <a:pt x="195639" y="42531"/>
                </a:lnTo>
                <a:lnTo>
                  <a:pt x="255181" y="42531"/>
                </a:lnTo>
                <a:lnTo>
                  <a:pt x="255181" y="42531"/>
                </a:lnTo>
                <a:lnTo>
                  <a:pt x="255181" y="85061"/>
                </a:lnTo>
                <a:lnTo>
                  <a:pt x="340242" y="85061"/>
                </a:lnTo>
                <a:lnTo>
                  <a:pt x="476339" y="85061"/>
                </a:lnTo>
                <a:lnTo>
                  <a:pt x="501857" y="161615"/>
                </a:lnTo>
                <a:lnTo>
                  <a:pt x="591170" y="161615"/>
                </a:lnTo>
                <a:lnTo>
                  <a:pt x="595423" y="199893"/>
                </a:lnTo>
                <a:lnTo>
                  <a:pt x="701749" y="199893"/>
                </a:lnTo>
                <a:lnTo>
                  <a:pt x="825086" y="199893"/>
                </a:lnTo>
                <a:lnTo>
                  <a:pt x="825086" y="238170"/>
                </a:lnTo>
                <a:lnTo>
                  <a:pt x="893135" y="238170"/>
                </a:lnTo>
                <a:lnTo>
                  <a:pt x="893135" y="280700"/>
                </a:lnTo>
                <a:lnTo>
                  <a:pt x="965436" y="280700"/>
                </a:lnTo>
                <a:lnTo>
                  <a:pt x="965436" y="280700"/>
                </a:lnTo>
                <a:lnTo>
                  <a:pt x="965436" y="331736"/>
                </a:lnTo>
                <a:lnTo>
                  <a:pt x="1050497" y="331736"/>
                </a:lnTo>
                <a:lnTo>
                  <a:pt x="1050497" y="370013"/>
                </a:lnTo>
                <a:lnTo>
                  <a:pt x="1156822" y="370013"/>
                </a:lnTo>
                <a:lnTo>
                  <a:pt x="1156822" y="412544"/>
                </a:lnTo>
                <a:lnTo>
                  <a:pt x="1233377" y="412544"/>
                </a:lnTo>
                <a:lnTo>
                  <a:pt x="1360967" y="412544"/>
                </a:lnTo>
                <a:lnTo>
                  <a:pt x="1360967" y="450821"/>
                </a:lnTo>
                <a:lnTo>
                  <a:pt x="1382232" y="472086"/>
                </a:lnTo>
                <a:lnTo>
                  <a:pt x="1382232" y="497604"/>
                </a:lnTo>
                <a:lnTo>
                  <a:pt x="1420510" y="497604"/>
                </a:lnTo>
                <a:lnTo>
                  <a:pt x="1420510" y="497604"/>
                </a:lnTo>
                <a:lnTo>
                  <a:pt x="1420510" y="544387"/>
                </a:lnTo>
                <a:lnTo>
                  <a:pt x="1514076" y="544387"/>
                </a:lnTo>
                <a:lnTo>
                  <a:pt x="1514076" y="591171"/>
                </a:lnTo>
                <a:lnTo>
                  <a:pt x="1590631" y="591171"/>
                </a:lnTo>
                <a:lnTo>
                  <a:pt x="1590631" y="629448"/>
                </a:lnTo>
                <a:lnTo>
                  <a:pt x="1667185" y="629448"/>
                </a:lnTo>
                <a:lnTo>
                  <a:pt x="1981909" y="629448"/>
                </a:lnTo>
              </a:path>
            </a:pathLst>
          </a:custGeom>
          <a:noFill/>
          <a:ln w="28575">
            <a:solidFill>
              <a:schemeClr val="accent3"/>
            </a:solidFill>
            <a:miter lim="800000"/>
            <a:headEnd/>
            <a:tailEnd/>
          </a:ln>
        </p:spPr>
        <p:txBody>
          <a:bodyPr rtlCol="0" anchor="ctr"/>
          <a:lstStyle/>
          <a:p>
            <a:pPr algn="ctr"/>
            <a:endParaRPr lang="en-US" dirty="0"/>
          </a:p>
        </p:txBody>
      </p:sp>
      <p:sp>
        <p:nvSpPr>
          <p:cNvPr id="159" name="Freeform 158">
            <a:extLst>
              <a:ext uri="{FF2B5EF4-FFF2-40B4-BE49-F238E27FC236}">
                <a16:creationId xmlns:a16="http://schemas.microsoft.com/office/drawing/2014/main" id="{F21EDB2A-4354-9FD1-7816-0B3C50BBBA4C}"/>
              </a:ext>
            </a:extLst>
          </p:cNvPr>
          <p:cNvSpPr/>
          <p:nvPr/>
        </p:nvSpPr>
        <p:spPr bwMode="auto">
          <a:xfrm>
            <a:off x="9610382" y="3119742"/>
            <a:ext cx="2079729" cy="497604"/>
          </a:xfrm>
          <a:custGeom>
            <a:avLst/>
            <a:gdLst>
              <a:gd name="connsiteX0" fmla="*/ 0 w 2079729"/>
              <a:gd name="connsiteY0" fmla="*/ 0 h 497604"/>
              <a:gd name="connsiteX1" fmla="*/ 51037 w 2079729"/>
              <a:gd name="connsiteY1" fmla="*/ 0 h 497604"/>
              <a:gd name="connsiteX2" fmla="*/ 51037 w 2079729"/>
              <a:gd name="connsiteY2" fmla="*/ 0 h 497604"/>
              <a:gd name="connsiteX3" fmla="*/ 263688 w 2079729"/>
              <a:gd name="connsiteY3" fmla="*/ 0 h 497604"/>
              <a:gd name="connsiteX4" fmla="*/ 263688 w 2079729"/>
              <a:gd name="connsiteY4" fmla="*/ 38277 h 497604"/>
              <a:gd name="connsiteX5" fmla="*/ 480592 w 2079729"/>
              <a:gd name="connsiteY5" fmla="*/ 38277 h 497604"/>
              <a:gd name="connsiteX6" fmla="*/ 480592 w 2079729"/>
              <a:gd name="connsiteY6" fmla="*/ 85060 h 497604"/>
              <a:gd name="connsiteX7" fmla="*/ 599677 w 2079729"/>
              <a:gd name="connsiteY7" fmla="*/ 85060 h 497604"/>
              <a:gd name="connsiteX8" fmla="*/ 599677 w 2079729"/>
              <a:gd name="connsiteY8" fmla="*/ 106326 h 497604"/>
              <a:gd name="connsiteX9" fmla="*/ 782557 w 2079729"/>
              <a:gd name="connsiteY9" fmla="*/ 106326 h 497604"/>
              <a:gd name="connsiteX10" fmla="*/ 782557 w 2079729"/>
              <a:gd name="connsiteY10" fmla="*/ 148856 h 497604"/>
              <a:gd name="connsiteX11" fmla="*/ 846352 w 2079729"/>
              <a:gd name="connsiteY11" fmla="*/ 148856 h 497604"/>
              <a:gd name="connsiteX12" fmla="*/ 846352 w 2079729"/>
              <a:gd name="connsiteY12" fmla="*/ 148856 h 497604"/>
              <a:gd name="connsiteX13" fmla="*/ 1037738 w 2079729"/>
              <a:gd name="connsiteY13" fmla="*/ 148856 h 497604"/>
              <a:gd name="connsiteX14" fmla="*/ 1037738 w 2079729"/>
              <a:gd name="connsiteY14" fmla="*/ 195639 h 497604"/>
              <a:gd name="connsiteX15" fmla="*/ 1326944 w 2079729"/>
              <a:gd name="connsiteY15" fmla="*/ 195639 h 497604"/>
              <a:gd name="connsiteX16" fmla="*/ 1326944 w 2079729"/>
              <a:gd name="connsiteY16" fmla="*/ 195639 h 497604"/>
              <a:gd name="connsiteX17" fmla="*/ 1326944 w 2079729"/>
              <a:gd name="connsiteY17" fmla="*/ 195639 h 497604"/>
              <a:gd name="connsiteX18" fmla="*/ 1339703 w 2079729"/>
              <a:gd name="connsiteY18" fmla="*/ 229663 h 497604"/>
              <a:gd name="connsiteX19" fmla="*/ 1403498 w 2079729"/>
              <a:gd name="connsiteY19" fmla="*/ 229663 h 497604"/>
              <a:gd name="connsiteX20" fmla="*/ 1488559 w 2079729"/>
              <a:gd name="connsiteY20" fmla="*/ 229663 h 497604"/>
              <a:gd name="connsiteX21" fmla="*/ 1488559 w 2079729"/>
              <a:gd name="connsiteY21" fmla="*/ 229663 h 497604"/>
              <a:gd name="connsiteX22" fmla="*/ 1981909 w 2079729"/>
              <a:gd name="connsiteY22" fmla="*/ 229663 h 497604"/>
              <a:gd name="connsiteX23" fmla="*/ 1981909 w 2079729"/>
              <a:gd name="connsiteY23" fmla="*/ 497604 h 497604"/>
              <a:gd name="connsiteX24" fmla="*/ 2079729 w 2079729"/>
              <a:gd name="connsiteY24" fmla="*/ 497604 h 497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79729" h="497604">
                <a:moveTo>
                  <a:pt x="0" y="0"/>
                </a:moveTo>
                <a:lnTo>
                  <a:pt x="51037" y="0"/>
                </a:lnTo>
                <a:lnTo>
                  <a:pt x="51037" y="0"/>
                </a:lnTo>
                <a:lnTo>
                  <a:pt x="263688" y="0"/>
                </a:lnTo>
                <a:lnTo>
                  <a:pt x="263688" y="38277"/>
                </a:lnTo>
                <a:lnTo>
                  <a:pt x="480592" y="38277"/>
                </a:lnTo>
                <a:lnTo>
                  <a:pt x="480592" y="85060"/>
                </a:lnTo>
                <a:lnTo>
                  <a:pt x="599677" y="85060"/>
                </a:lnTo>
                <a:lnTo>
                  <a:pt x="599677" y="106326"/>
                </a:lnTo>
                <a:lnTo>
                  <a:pt x="782557" y="106326"/>
                </a:lnTo>
                <a:lnTo>
                  <a:pt x="782557" y="148856"/>
                </a:lnTo>
                <a:lnTo>
                  <a:pt x="846352" y="148856"/>
                </a:lnTo>
                <a:lnTo>
                  <a:pt x="846352" y="148856"/>
                </a:lnTo>
                <a:lnTo>
                  <a:pt x="1037738" y="148856"/>
                </a:lnTo>
                <a:lnTo>
                  <a:pt x="1037738" y="195639"/>
                </a:lnTo>
                <a:lnTo>
                  <a:pt x="1326944" y="195639"/>
                </a:lnTo>
                <a:lnTo>
                  <a:pt x="1326944" y="195639"/>
                </a:lnTo>
                <a:lnTo>
                  <a:pt x="1326944" y="195639"/>
                </a:lnTo>
                <a:lnTo>
                  <a:pt x="1339703" y="229663"/>
                </a:lnTo>
                <a:lnTo>
                  <a:pt x="1403498" y="229663"/>
                </a:lnTo>
                <a:lnTo>
                  <a:pt x="1488559" y="229663"/>
                </a:lnTo>
                <a:lnTo>
                  <a:pt x="1488559" y="229663"/>
                </a:lnTo>
                <a:lnTo>
                  <a:pt x="1981909" y="229663"/>
                </a:lnTo>
                <a:lnTo>
                  <a:pt x="1981909" y="497604"/>
                </a:lnTo>
                <a:lnTo>
                  <a:pt x="2079729" y="497604"/>
                </a:lnTo>
              </a:path>
            </a:pathLst>
          </a:custGeom>
          <a:noFill/>
          <a:ln w="28575">
            <a:solidFill>
              <a:schemeClr val="accent1"/>
            </a:solidFill>
            <a:miter lim="800000"/>
            <a:headEnd/>
            <a:tailEnd/>
          </a:ln>
        </p:spPr>
        <p:txBody>
          <a:bodyPr rtlCol="0" anchor="ctr"/>
          <a:lstStyle/>
          <a:p>
            <a:pPr algn="ctr"/>
            <a:endParaRPr lang="en-US" dirty="0"/>
          </a:p>
        </p:txBody>
      </p:sp>
      <p:sp>
        <p:nvSpPr>
          <p:cNvPr id="160" name="Freeform 159">
            <a:extLst>
              <a:ext uri="{FF2B5EF4-FFF2-40B4-BE49-F238E27FC236}">
                <a16:creationId xmlns:a16="http://schemas.microsoft.com/office/drawing/2014/main" id="{7C760CF2-C182-063D-38C4-0B4C06E466ED}"/>
              </a:ext>
            </a:extLst>
          </p:cNvPr>
          <p:cNvSpPr/>
          <p:nvPr/>
        </p:nvSpPr>
        <p:spPr bwMode="auto">
          <a:xfrm>
            <a:off x="9641448" y="3128416"/>
            <a:ext cx="2042039" cy="137341"/>
          </a:xfrm>
          <a:custGeom>
            <a:avLst/>
            <a:gdLst>
              <a:gd name="connsiteX0" fmla="*/ 0 w 2042039"/>
              <a:gd name="connsiteY0" fmla="*/ 0 h 137341"/>
              <a:gd name="connsiteX1" fmla="*/ 307209 w 2042039"/>
              <a:gd name="connsiteY1" fmla="*/ 0 h 137341"/>
              <a:gd name="connsiteX2" fmla="*/ 307209 w 2042039"/>
              <a:gd name="connsiteY2" fmla="*/ 0 h 137341"/>
              <a:gd name="connsiteX3" fmla="*/ 480692 w 2042039"/>
              <a:gd name="connsiteY3" fmla="*/ 0 h 137341"/>
              <a:gd name="connsiteX4" fmla="*/ 484307 w 2042039"/>
              <a:gd name="connsiteY4" fmla="*/ 36142 h 137341"/>
              <a:gd name="connsiteX5" fmla="*/ 614419 w 2042039"/>
              <a:gd name="connsiteY5" fmla="*/ 36142 h 137341"/>
              <a:gd name="connsiteX6" fmla="*/ 668632 w 2042039"/>
              <a:gd name="connsiteY6" fmla="*/ 36142 h 137341"/>
              <a:gd name="connsiteX7" fmla="*/ 668632 w 2042039"/>
              <a:gd name="connsiteY7" fmla="*/ 36142 h 137341"/>
              <a:gd name="connsiteX8" fmla="*/ 871029 w 2042039"/>
              <a:gd name="connsiteY8" fmla="*/ 36142 h 137341"/>
              <a:gd name="connsiteX9" fmla="*/ 871029 w 2042039"/>
              <a:gd name="connsiteY9" fmla="*/ 72285 h 137341"/>
              <a:gd name="connsiteX10" fmla="*/ 964999 w 2042039"/>
              <a:gd name="connsiteY10" fmla="*/ 72285 h 137341"/>
              <a:gd name="connsiteX11" fmla="*/ 964999 w 2042039"/>
              <a:gd name="connsiteY11" fmla="*/ 72285 h 137341"/>
              <a:gd name="connsiteX12" fmla="*/ 1178239 w 2042039"/>
              <a:gd name="connsiteY12" fmla="*/ 72285 h 137341"/>
              <a:gd name="connsiteX13" fmla="*/ 1254138 w 2042039"/>
              <a:gd name="connsiteY13" fmla="*/ 72285 h 137341"/>
              <a:gd name="connsiteX14" fmla="*/ 1254138 w 2042039"/>
              <a:gd name="connsiteY14" fmla="*/ 108427 h 137341"/>
              <a:gd name="connsiteX15" fmla="*/ 1507134 w 2042039"/>
              <a:gd name="connsiteY15" fmla="*/ 108427 h 137341"/>
              <a:gd name="connsiteX16" fmla="*/ 1507134 w 2042039"/>
              <a:gd name="connsiteY16" fmla="*/ 137341 h 137341"/>
              <a:gd name="connsiteX17" fmla="*/ 1640860 w 2042039"/>
              <a:gd name="connsiteY17" fmla="*/ 137341 h 137341"/>
              <a:gd name="connsiteX18" fmla="*/ 1640860 w 2042039"/>
              <a:gd name="connsiteY18" fmla="*/ 137341 h 137341"/>
              <a:gd name="connsiteX19" fmla="*/ 2042039 w 2042039"/>
              <a:gd name="connsiteY19" fmla="*/ 137341 h 137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42039" h="137341">
                <a:moveTo>
                  <a:pt x="0" y="0"/>
                </a:moveTo>
                <a:lnTo>
                  <a:pt x="307209" y="0"/>
                </a:lnTo>
                <a:lnTo>
                  <a:pt x="307209" y="0"/>
                </a:lnTo>
                <a:lnTo>
                  <a:pt x="480692" y="0"/>
                </a:lnTo>
                <a:lnTo>
                  <a:pt x="484307" y="36142"/>
                </a:lnTo>
                <a:lnTo>
                  <a:pt x="614419" y="36142"/>
                </a:lnTo>
                <a:lnTo>
                  <a:pt x="668632" y="36142"/>
                </a:lnTo>
                <a:lnTo>
                  <a:pt x="668632" y="36142"/>
                </a:lnTo>
                <a:lnTo>
                  <a:pt x="871029" y="36142"/>
                </a:lnTo>
                <a:lnTo>
                  <a:pt x="871029" y="72285"/>
                </a:lnTo>
                <a:lnTo>
                  <a:pt x="964999" y="72285"/>
                </a:lnTo>
                <a:lnTo>
                  <a:pt x="964999" y="72285"/>
                </a:lnTo>
                <a:lnTo>
                  <a:pt x="1178239" y="72285"/>
                </a:lnTo>
                <a:lnTo>
                  <a:pt x="1254138" y="72285"/>
                </a:lnTo>
                <a:lnTo>
                  <a:pt x="1254138" y="108427"/>
                </a:lnTo>
                <a:lnTo>
                  <a:pt x="1507134" y="108427"/>
                </a:lnTo>
                <a:lnTo>
                  <a:pt x="1507134" y="137341"/>
                </a:lnTo>
                <a:lnTo>
                  <a:pt x="1640860" y="137341"/>
                </a:lnTo>
                <a:lnTo>
                  <a:pt x="1640860" y="137341"/>
                </a:lnTo>
                <a:lnTo>
                  <a:pt x="2042039" y="137341"/>
                </a:lnTo>
              </a:path>
            </a:pathLst>
          </a:custGeom>
          <a:noFill/>
          <a:ln w="28575">
            <a:solidFill>
              <a:schemeClr val="accent3"/>
            </a:solidFill>
            <a:miter lim="800000"/>
            <a:headEnd/>
            <a:tailEnd/>
          </a:ln>
        </p:spPr>
        <p:txBody>
          <a:bodyPr rtlCol="0" anchor="ctr"/>
          <a:lstStyle/>
          <a:p>
            <a:pPr algn="ctr"/>
            <a:endParaRPr lang="en-US" dirty="0"/>
          </a:p>
        </p:txBody>
      </p:sp>
      <p:sp>
        <p:nvSpPr>
          <p:cNvPr id="4" name="TextBox 3">
            <a:extLst>
              <a:ext uri="{FF2B5EF4-FFF2-40B4-BE49-F238E27FC236}">
                <a16:creationId xmlns:a16="http://schemas.microsoft.com/office/drawing/2014/main" id="{BB48737A-F108-A5FD-C570-7D2672EDD679}"/>
              </a:ext>
            </a:extLst>
          </p:cNvPr>
          <p:cNvSpPr txBox="1"/>
          <p:nvPr/>
        </p:nvSpPr>
        <p:spPr>
          <a:xfrm>
            <a:off x="10127401" y="2831407"/>
            <a:ext cx="1935872" cy="307777"/>
          </a:xfrm>
          <a:prstGeom prst="rect">
            <a:avLst/>
          </a:prstGeom>
          <a:noFill/>
        </p:spPr>
        <p:txBody>
          <a:bodyPr wrap="square" rtlCol="0" anchor="t">
            <a:spAutoFit/>
          </a:bodyPr>
          <a:lstStyle/>
          <a:p>
            <a:pPr algn="ctr" defTabSz="609585">
              <a:defRPr/>
            </a:pPr>
            <a:r>
              <a:rPr lang="en-US" sz="1400" b="0" dirty="0">
                <a:solidFill>
                  <a:schemeClr val="accent3"/>
                </a:solidFill>
                <a:latin typeface="Calibri" panose="020F0502020204030204" pitchFamily="34" charset="0"/>
                <a:cs typeface="Calibri" panose="020F0502020204030204" pitchFamily="34" charset="0"/>
              </a:rPr>
              <a:t>Ibrutinib/rituximab</a:t>
            </a:r>
          </a:p>
        </p:txBody>
      </p:sp>
      <p:sp>
        <p:nvSpPr>
          <p:cNvPr id="5" name="TextBox 4">
            <a:extLst>
              <a:ext uri="{FF2B5EF4-FFF2-40B4-BE49-F238E27FC236}">
                <a16:creationId xmlns:a16="http://schemas.microsoft.com/office/drawing/2014/main" id="{A870C464-9DAD-53F4-1964-005961319C8C}"/>
              </a:ext>
            </a:extLst>
          </p:cNvPr>
          <p:cNvSpPr txBox="1"/>
          <p:nvPr/>
        </p:nvSpPr>
        <p:spPr>
          <a:xfrm>
            <a:off x="9847768" y="3531405"/>
            <a:ext cx="1935872" cy="307777"/>
          </a:xfrm>
          <a:prstGeom prst="rect">
            <a:avLst/>
          </a:prstGeom>
          <a:noFill/>
        </p:spPr>
        <p:txBody>
          <a:bodyPr wrap="square" rtlCol="0" anchor="t">
            <a:spAutoFit/>
          </a:bodyPr>
          <a:lstStyle/>
          <a:p>
            <a:pPr algn="ctr" defTabSz="609585">
              <a:defRPr/>
            </a:pPr>
            <a:r>
              <a:rPr lang="en-US" sz="1400" b="0" dirty="0">
                <a:solidFill>
                  <a:schemeClr val="accent1"/>
                </a:solidFill>
                <a:latin typeface="Calibri" panose="020F0502020204030204" pitchFamily="34" charset="0"/>
                <a:cs typeface="Calibri" panose="020F0502020204030204" pitchFamily="34" charset="0"/>
              </a:rPr>
              <a:t>FCR</a:t>
            </a:r>
          </a:p>
        </p:txBody>
      </p:sp>
    </p:spTree>
    <p:extLst>
      <p:ext uri="{BB962C8B-B14F-4D97-AF65-F5344CB8AC3E}">
        <p14:creationId xmlns:p14="http://schemas.microsoft.com/office/powerpoint/2010/main" val="2585744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6EBE888-2A65-2E90-F84D-45964FC4E6EC}"/>
              </a:ext>
            </a:extLst>
          </p:cNvPr>
          <p:cNvSpPr txBox="1">
            <a:spLocks noChangeArrowheads="1"/>
          </p:cNvSpPr>
          <p:nvPr/>
        </p:nvSpPr>
        <p:spPr bwMode="auto">
          <a:xfrm>
            <a:off x="604675" y="1513047"/>
            <a:ext cx="10877529"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altLang="en-US" sz="2200" b="0" kern="0" dirty="0"/>
              <a:t>Randomized phase III study of ibrutinib ± rituximab vs BR for untreated patients with CLL ≥65 yr of age (N = 547)</a:t>
            </a:r>
          </a:p>
          <a:p>
            <a:endParaRPr lang="en-US" altLang="en-US" sz="2200" b="0" kern="0" dirty="0"/>
          </a:p>
        </p:txBody>
      </p:sp>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a:xfrm>
            <a:off x="609759" y="238127"/>
            <a:ext cx="11271654" cy="1103313"/>
          </a:xfrm>
        </p:spPr>
        <p:txBody>
          <a:bodyPr/>
          <a:lstStyle/>
          <a:p>
            <a:r>
              <a:rPr lang="en-US" altLang="en-US" sz="3600" dirty="0"/>
              <a:t>A041202: </a:t>
            </a:r>
            <a:r>
              <a:rPr lang="en-US" altLang="en-US" dirty="0"/>
              <a:t>Ibrutinib ± Rituximab vs BR in Previously Untreated Older Patients With CLL</a:t>
            </a:r>
          </a:p>
        </p:txBody>
      </p:sp>
      <p:sp>
        <p:nvSpPr>
          <p:cNvPr id="6" name="Content Placeholder 5">
            <a:extLst>
              <a:ext uri="{FF2B5EF4-FFF2-40B4-BE49-F238E27FC236}">
                <a16:creationId xmlns:a16="http://schemas.microsoft.com/office/drawing/2014/main" id="{B2297D71-E497-43D3-A21C-FFABFA6E1C7D}"/>
              </a:ext>
            </a:extLst>
          </p:cNvPr>
          <p:cNvSpPr>
            <a:spLocks noGrp="1"/>
          </p:cNvSpPr>
          <p:nvPr>
            <p:ph sz="half" idx="1"/>
          </p:nvPr>
        </p:nvSpPr>
        <p:spPr>
          <a:xfrm>
            <a:off x="601820" y="2380469"/>
            <a:ext cx="4839255" cy="2593383"/>
          </a:xfrm>
        </p:spPr>
        <p:txBody>
          <a:bodyPr/>
          <a:lstStyle/>
          <a:p>
            <a:r>
              <a:rPr lang="en-US" sz="2200" dirty="0"/>
              <a:t>PFS significantly improved with ibrutinib vs BR and ibrutinib + R vs </a:t>
            </a:r>
            <a:br>
              <a:rPr lang="en-US" sz="2200" dirty="0"/>
            </a:br>
            <a:r>
              <a:rPr lang="en-US" sz="2200" dirty="0"/>
              <a:t>BR (both 1-sided </a:t>
            </a:r>
            <a:r>
              <a:rPr lang="en-US" sz="2200" i="1" dirty="0"/>
              <a:t>P</a:t>
            </a:r>
            <a:r>
              <a:rPr lang="en-US" sz="2200" dirty="0"/>
              <a:t> &lt;.001)</a:t>
            </a:r>
          </a:p>
          <a:p>
            <a:pPr lvl="1"/>
            <a:r>
              <a:rPr lang="en-US" sz="2000" dirty="0"/>
              <a:t>HR for ibrutinib vs BR: </a:t>
            </a:r>
            <a:br>
              <a:rPr lang="en-US" sz="2000" dirty="0"/>
            </a:br>
            <a:r>
              <a:rPr lang="en-US" sz="2000" dirty="0"/>
              <a:t>0.39 (95% CI: 0.26-0.58)</a:t>
            </a:r>
          </a:p>
          <a:p>
            <a:pPr lvl="1"/>
            <a:r>
              <a:rPr lang="en-US" sz="2000" dirty="0"/>
              <a:t>HR for ibrutinib + R vs BR: </a:t>
            </a:r>
            <a:br>
              <a:rPr lang="en-US" sz="2000" dirty="0"/>
            </a:br>
            <a:r>
              <a:rPr lang="en-US" sz="2000" dirty="0"/>
              <a:t>0.38 (95% CI: 0.25-0.59)</a:t>
            </a:r>
          </a:p>
          <a:p>
            <a:r>
              <a:rPr lang="en-US" sz="2200" dirty="0"/>
              <a:t>No significant difference for ibrutinib + R vs ibrutinib only (1-sided </a:t>
            </a:r>
            <a:r>
              <a:rPr lang="en-US" sz="2200" i="1" dirty="0"/>
              <a:t>P</a:t>
            </a:r>
            <a:r>
              <a:rPr lang="en-US" sz="2200" dirty="0"/>
              <a:t> = .49)</a:t>
            </a:r>
          </a:p>
          <a:p>
            <a:pPr lvl="1"/>
            <a:r>
              <a:rPr lang="en-US" sz="2000" dirty="0"/>
              <a:t>HR: 1.00 (95% CI: 0.62-1.62)</a:t>
            </a:r>
          </a:p>
        </p:txBody>
      </p:sp>
      <p:sp>
        <p:nvSpPr>
          <p:cNvPr id="19" name="Text Box 11">
            <a:extLst>
              <a:ext uri="{FF2B5EF4-FFF2-40B4-BE49-F238E27FC236}">
                <a16:creationId xmlns:a16="http://schemas.microsoft.com/office/drawing/2014/main" id="{92D84F81-85EC-48F4-8DB8-CF514FDA6021}"/>
              </a:ext>
            </a:extLst>
          </p:cNvPr>
          <p:cNvSpPr txBox="1">
            <a:spLocks noChangeArrowheads="1"/>
          </p:cNvSpPr>
          <p:nvPr/>
        </p:nvSpPr>
        <p:spPr bwMode="auto">
          <a:xfrm>
            <a:off x="423670" y="637640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Woyach. NEJM. 2018;379:2517. Woyach. ASH 2021. Abstr 639.</a:t>
            </a:r>
          </a:p>
        </p:txBody>
      </p:sp>
      <p:grpSp>
        <p:nvGrpSpPr>
          <p:cNvPr id="304" name="Group 303">
            <a:extLst>
              <a:ext uri="{FF2B5EF4-FFF2-40B4-BE49-F238E27FC236}">
                <a16:creationId xmlns:a16="http://schemas.microsoft.com/office/drawing/2014/main" id="{A86F933B-8B4E-E3EF-B9F3-20183BDDBFB9}"/>
              </a:ext>
            </a:extLst>
          </p:cNvPr>
          <p:cNvGrpSpPr/>
          <p:nvPr/>
        </p:nvGrpSpPr>
        <p:grpSpPr>
          <a:xfrm>
            <a:off x="9392911" y="6207927"/>
            <a:ext cx="2488502" cy="454909"/>
            <a:chOff x="9392911" y="6207927"/>
            <a:chExt cx="2488502" cy="454909"/>
          </a:xfrm>
        </p:grpSpPr>
        <p:pic>
          <p:nvPicPr>
            <p:cNvPr id="305" name="Picture 304" descr="A picture containing text, ax, wheel&#10;&#10;Description automatically generated">
              <a:extLst>
                <a:ext uri="{FF2B5EF4-FFF2-40B4-BE49-F238E27FC236}">
                  <a16:creationId xmlns:a16="http://schemas.microsoft.com/office/drawing/2014/main" id="{91758F8D-D92E-E8E9-4DFE-C49AAEFE49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06" name="Rectangle 8">
              <a:extLst>
                <a:ext uri="{FF2B5EF4-FFF2-40B4-BE49-F238E27FC236}">
                  <a16:creationId xmlns:a16="http://schemas.microsoft.com/office/drawing/2014/main" id="{AE9A57E8-DE30-7B41-2674-11E3E006B29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5" name="Group 4">
            <a:extLst>
              <a:ext uri="{FF2B5EF4-FFF2-40B4-BE49-F238E27FC236}">
                <a16:creationId xmlns:a16="http://schemas.microsoft.com/office/drawing/2014/main" id="{B1625933-6283-83AE-F780-34D3711E2F26}"/>
              </a:ext>
            </a:extLst>
          </p:cNvPr>
          <p:cNvGrpSpPr/>
          <p:nvPr/>
        </p:nvGrpSpPr>
        <p:grpSpPr>
          <a:xfrm>
            <a:off x="5705953" y="2170767"/>
            <a:ext cx="5456484" cy="3930822"/>
            <a:chOff x="301531" y="1695664"/>
            <a:chExt cx="5011046" cy="3930822"/>
          </a:xfrm>
        </p:grpSpPr>
        <p:sp>
          <p:nvSpPr>
            <p:cNvPr id="7" name="TextBox 6">
              <a:extLst>
                <a:ext uri="{FF2B5EF4-FFF2-40B4-BE49-F238E27FC236}">
                  <a16:creationId xmlns:a16="http://schemas.microsoft.com/office/drawing/2014/main" id="{A19ED97F-8010-8479-FDC6-E5C729DD7968}"/>
                </a:ext>
              </a:extLst>
            </p:cNvPr>
            <p:cNvSpPr txBox="1"/>
            <p:nvPr/>
          </p:nvSpPr>
          <p:spPr bwMode="auto">
            <a:xfrm rot="16200000">
              <a:off x="-273147" y="3325640"/>
              <a:ext cx="1460272" cy="310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Probability</a:t>
              </a:r>
            </a:p>
          </p:txBody>
        </p:sp>
        <p:sp>
          <p:nvSpPr>
            <p:cNvPr id="8" name="TextBox 7">
              <a:extLst>
                <a:ext uri="{FF2B5EF4-FFF2-40B4-BE49-F238E27FC236}">
                  <a16:creationId xmlns:a16="http://schemas.microsoft.com/office/drawing/2014/main" id="{5B3021C1-32BE-EF99-223F-ECF4A25D7DB0}"/>
                </a:ext>
              </a:extLst>
            </p:cNvPr>
            <p:cNvSpPr txBox="1"/>
            <p:nvPr/>
          </p:nvSpPr>
          <p:spPr bwMode="auto">
            <a:xfrm>
              <a:off x="2874368" y="5287932"/>
              <a:ext cx="4360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9" name="Freeform 46">
              <a:extLst>
                <a:ext uri="{FF2B5EF4-FFF2-40B4-BE49-F238E27FC236}">
                  <a16:creationId xmlns:a16="http://schemas.microsoft.com/office/drawing/2014/main" id="{2E7FCA39-9F4F-47D4-8AB7-EE1B75F35F87}"/>
                </a:ext>
              </a:extLst>
            </p:cNvPr>
            <p:cNvSpPr/>
            <p:nvPr/>
          </p:nvSpPr>
          <p:spPr bwMode="auto">
            <a:xfrm>
              <a:off x="989193" y="1908528"/>
              <a:ext cx="4151376" cy="3133344"/>
            </a:xfrm>
            <a:custGeom>
              <a:avLst/>
              <a:gdLst>
                <a:gd name="connsiteX0" fmla="*/ 0 w 4151376"/>
                <a:gd name="connsiteY0" fmla="*/ 0 h 3133344"/>
                <a:gd name="connsiteX1" fmla="*/ 0 w 4151376"/>
                <a:gd name="connsiteY1" fmla="*/ 3133344 h 3133344"/>
                <a:gd name="connsiteX2" fmla="*/ 4151376 w 4151376"/>
                <a:gd name="connsiteY2" fmla="*/ 3133344 h 3133344"/>
              </a:gdLst>
              <a:ahLst/>
              <a:cxnLst>
                <a:cxn ang="0">
                  <a:pos x="connsiteX0" y="connsiteY0"/>
                </a:cxn>
                <a:cxn ang="0">
                  <a:pos x="connsiteX1" y="connsiteY1"/>
                </a:cxn>
                <a:cxn ang="0">
                  <a:pos x="connsiteX2" y="connsiteY2"/>
                </a:cxn>
              </a:cxnLst>
              <a:rect l="l" t="t" r="r" b="b"/>
              <a:pathLst>
                <a:path w="4151376" h="3133344">
                  <a:moveTo>
                    <a:pt x="0" y="0"/>
                  </a:moveTo>
                  <a:lnTo>
                    <a:pt x="0" y="3133344"/>
                  </a:lnTo>
                  <a:lnTo>
                    <a:pt x="4151376" y="313334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E05B63B5-C84A-CA27-1768-11A107212A39}"/>
                </a:ext>
              </a:extLst>
            </p:cNvPr>
            <p:cNvGrpSpPr/>
            <p:nvPr/>
          </p:nvGrpSpPr>
          <p:grpSpPr>
            <a:xfrm>
              <a:off x="484331" y="1756497"/>
              <a:ext cx="498957" cy="3435011"/>
              <a:chOff x="504428" y="2591156"/>
              <a:chExt cx="498957" cy="3435011"/>
            </a:xfrm>
          </p:grpSpPr>
          <p:sp>
            <p:nvSpPr>
              <p:cNvPr id="24595" name="TextBox 24594">
                <a:extLst>
                  <a:ext uri="{FF2B5EF4-FFF2-40B4-BE49-F238E27FC236}">
                    <a16:creationId xmlns:a16="http://schemas.microsoft.com/office/drawing/2014/main" id="{773F1100-E0BE-8B67-1D2E-166322259A50}"/>
                  </a:ext>
                </a:extLst>
              </p:cNvPr>
              <p:cNvSpPr txBox="1"/>
              <p:nvPr/>
            </p:nvSpPr>
            <p:spPr bwMode="auto">
              <a:xfrm>
                <a:off x="504428" y="5687613"/>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4596" name="TextBox 24595">
                <a:extLst>
                  <a:ext uri="{FF2B5EF4-FFF2-40B4-BE49-F238E27FC236}">
                    <a16:creationId xmlns:a16="http://schemas.microsoft.com/office/drawing/2014/main" id="{254DAAC1-6F57-DEF7-B3E5-437A7A932583}"/>
                  </a:ext>
                </a:extLst>
              </p:cNvPr>
              <p:cNvSpPr txBox="1"/>
              <p:nvPr/>
            </p:nvSpPr>
            <p:spPr bwMode="auto">
              <a:xfrm>
                <a:off x="504428" y="5065771"/>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4597" name="TextBox 24596">
                <a:extLst>
                  <a:ext uri="{FF2B5EF4-FFF2-40B4-BE49-F238E27FC236}">
                    <a16:creationId xmlns:a16="http://schemas.microsoft.com/office/drawing/2014/main" id="{E96B66A4-770F-BDD8-7C1F-D2A5D8049CA3}"/>
                  </a:ext>
                </a:extLst>
              </p:cNvPr>
              <p:cNvSpPr txBox="1"/>
              <p:nvPr/>
            </p:nvSpPr>
            <p:spPr bwMode="auto">
              <a:xfrm>
                <a:off x="504428" y="4452342"/>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4598" name="TextBox 24597">
                <a:extLst>
                  <a:ext uri="{FF2B5EF4-FFF2-40B4-BE49-F238E27FC236}">
                    <a16:creationId xmlns:a16="http://schemas.microsoft.com/office/drawing/2014/main" id="{2CF45692-EF86-9EB6-8562-041D5768360B}"/>
                  </a:ext>
                </a:extLst>
              </p:cNvPr>
              <p:cNvSpPr txBox="1"/>
              <p:nvPr/>
            </p:nvSpPr>
            <p:spPr bwMode="auto">
              <a:xfrm>
                <a:off x="504428" y="3817339"/>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4599" name="TextBox 24598">
                <a:extLst>
                  <a:ext uri="{FF2B5EF4-FFF2-40B4-BE49-F238E27FC236}">
                    <a16:creationId xmlns:a16="http://schemas.microsoft.com/office/drawing/2014/main" id="{B5CA9AC2-B9E8-7B1E-9D0F-ADA443ECB598}"/>
                  </a:ext>
                </a:extLst>
              </p:cNvPr>
              <p:cNvSpPr txBox="1"/>
              <p:nvPr/>
            </p:nvSpPr>
            <p:spPr bwMode="auto">
              <a:xfrm>
                <a:off x="504428" y="3204585"/>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4600" name="TextBox 24599">
                <a:extLst>
                  <a:ext uri="{FF2B5EF4-FFF2-40B4-BE49-F238E27FC236}">
                    <a16:creationId xmlns:a16="http://schemas.microsoft.com/office/drawing/2014/main" id="{D6C8C202-2539-805C-58EE-50EE0A827B57}"/>
                  </a:ext>
                </a:extLst>
              </p:cNvPr>
              <p:cNvSpPr txBox="1"/>
              <p:nvPr/>
            </p:nvSpPr>
            <p:spPr bwMode="auto">
              <a:xfrm>
                <a:off x="504428" y="2591156"/>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grpSp>
        <p:grpSp>
          <p:nvGrpSpPr>
            <p:cNvPr id="13" name="Group 12">
              <a:extLst>
                <a:ext uri="{FF2B5EF4-FFF2-40B4-BE49-F238E27FC236}">
                  <a16:creationId xmlns:a16="http://schemas.microsoft.com/office/drawing/2014/main" id="{91E1F9E2-27C6-D2F7-76D7-A8D969D4AF58}"/>
                </a:ext>
              </a:extLst>
            </p:cNvPr>
            <p:cNvGrpSpPr/>
            <p:nvPr/>
          </p:nvGrpSpPr>
          <p:grpSpPr>
            <a:xfrm>
              <a:off x="925185" y="3780539"/>
              <a:ext cx="72200" cy="1312789"/>
              <a:chOff x="945282" y="4615198"/>
              <a:chExt cx="72200" cy="1312789"/>
            </a:xfrm>
          </p:grpSpPr>
          <p:cxnSp>
            <p:nvCxnSpPr>
              <p:cNvPr id="24591" name="Straight Connector 24590">
                <a:extLst>
                  <a:ext uri="{FF2B5EF4-FFF2-40B4-BE49-F238E27FC236}">
                    <a16:creationId xmlns:a16="http://schemas.microsoft.com/office/drawing/2014/main" id="{6FB6ADF4-A966-BF71-E375-D301045BB00C}"/>
                  </a:ext>
                </a:extLst>
              </p:cNvPr>
              <p:cNvCxnSpPr/>
              <p:nvPr/>
            </p:nvCxnSpPr>
            <p:spPr bwMode="auto">
              <a:xfrm>
                <a:off x="945282" y="46151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592" name="Straight Connector 24591">
                <a:extLst>
                  <a:ext uri="{FF2B5EF4-FFF2-40B4-BE49-F238E27FC236}">
                    <a16:creationId xmlns:a16="http://schemas.microsoft.com/office/drawing/2014/main" id="{2847C248-B057-65D9-3A7D-0B9834820DE8}"/>
                  </a:ext>
                </a:extLst>
              </p:cNvPr>
              <p:cNvCxnSpPr>
                <a:cxnSpLocks/>
              </p:cNvCxnSpPr>
              <p:nvPr/>
            </p:nvCxnSpPr>
            <p:spPr bwMode="auto">
              <a:xfrm>
                <a:off x="945282" y="52377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593" name="Straight Connector 24592">
                <a:extLst>
                  <a:ext uri="{FF2B5EF4-FFF2-40B4-BE49-F238E27FC236}">
                    <a16:creationId xmlns:a16="http://schemas.microsoft.com/office/drawing/2014/main" id="{D2E53D63-3B85-85EF-2A03-E64BE5739646}"/>
                  </a:ext>
                </a:extLst>
              </p:cNvPr>
              <p:cNvCxnSpPr/>
              <p:nvPr/>
            </p:nvCxnSpPr>
            <p:spPr bwMode="auto">
              <a:xfrm>
                <a:off x="945282" y="58729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594" name="Straight Connector 24593">
                <a:extLst>
                  <a:ext uri="{FF2B5EF4-FFF2-40B4-BE49-F238E27FC236}">
                    <a16:creationId xmlns:a16="http://schemas.microsoft.com/office/drawing/2014/main" id="{78C03169-CDAC-5E6D-AFA0-900B935ED020}"/>
                  </a:ext>
                </a:extLst>
              </p:cNvPr>
              <p:cNvCxnSpPr/>
              <p:nvPr/>
            </p:nvCxnSpPr>
            <p:spPr bwMode="auto">
              <a:xfrm rot="5400000">
                <a:off x="985478" y="5895983"/>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 name="Group 13">
              <a:extLst>
                <a:ext uri="{FF2B5EF4-FFF2-40B4-BE49-F238E27FC236}">
                  <a16:creationId xmlns:a16="http://schemas.microsoft.com/office/drawing/2014/main" id="{CB36D8CB-8C45-B9CD-0B9F-444C01612569}"/>
                </a:ext>
              </a:extLst>
            </p:cNvPr>
            <p:cNvGrpSpPr/>
            <p:nvPr/>
          </p:nvGrpSpPr>
          <p:grpSpPr>
            <a:xfrm>
              <a:off x="933377" y="1908758"/>
              <a:ext cx="64008" cy="1247788"/>
              <a:chOff x="953474" y="2743417"/>
              <a:chExt cx="64008" cy="1247788"/>
            </a:xfrm>
          </p:grpSpPr>
          <p:cxnSp>
            <p:nvCxnSpPr>
              <p:cNvPr id="24579" name="Straight Connector 24578">
                <a:extLst>
                  <a:ext uri="{FF2B5EF4-FFF2-40B4-BE49-F238E27FC236}">
                    <a16:creationId xmlns:a16="http://schemas.microsoft.com/office/drawing/2014/main" id="{3E266624-FC8D-E512-534B-CBF33722635E}"/>
                  </a:ext>
                </a:extLst>
              </p:cNvPr>
              <p:cNvCxnSpPr>
                <a:cxnSpLocks/>
              </p:cNvCxnSpPr>
              <p:nvPr/>
            </p:nvCxnSpPr>
            <p:spPr bwMode="auto">
              <a:xfrm>
                <a:off x="953474" y="39912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584" name="Straight Connector 24583">
                <a:extLst>
                  <a:ext uri="{FF2B5EF4-FFF2-40B4-BE49-F238E27FC236}">
                    <a16:creationId xmlns:a16="http://schemas.microsoft.com/office/drawing/2014/main" id="{912D7E24-B7A5-AA6C-CC88-2027054DB58F}"/>
                  </a:ext>
                </a:extLst>
              </p:cNvPr>
              <p:cNvCxnSpPr>
                <a:cxnSpLocks/>
              </p:cNvCxnSpPr>
              <p:nvPr/>
            </p:nvCxnSpPr>
            <p:spPr bwMode="auto">
              <a:xfrm>
                <a:off x="953474" y="3372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590" name="Straight Connector 24589">
                <a:extLst>
                  <a:ext uri="{FF2B5EF4-FFF2-40B4-BE49-F238E27FC236}">
                    <a16:creationId xmlns:a16="http://schemas.microsoft.com/office/drawing/2014/main" id="{E09333F7-DAA6-80CE-A41A-669A506A028C}"/>
                  </a:ext>
                </a:extLst>
              </p:cNvPr>
              <p:cNvCxnSpPr>
                <a:cxnSpLocks/>
              </p:cNvCxnSpPr>
              <p:nvPr/>
            </p:nvCxnSpPr>
            <p:spPr bwMode="auto">
              <a:xfrm>
                <a:off x="953474" y="2743417"/>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BB6A755F-D44A-7BF5-04CE-A6544086D4CB}"/>
                </a:ext>
              </a:extLst>
            </p:cNvPr>
            <p:cNvGrpSpPr/>
            <p:nvPr/>
          </p:nvGrpSpPr>
          <p:grpSpPr>
            <a:xfrm>
              <a:off x="863977" y="5051702"/>
              <a:ext cx="4448600" cy="338554"/>
              <a:chOff x="884074" y="5886361"/>
              <a:chExt cx="4448600" cy="338554"/>
            </a:xfrm>
          </p:grpSpPr>
          <p:sp>
            <p:nvSpPr>
              <p:cNvPr id="312" name="TextBox 311">
                <a:extLst>
                  <a:ext uri="{FF2B5EF4-FFF2-40B4-BE49-F238E27FC236}">
                    <a16:creationId xmlns:a16="http://schemas.microsoft.com/office/drawing/2014/main" id="{9D9DFEDB-E645-4FFE-B589-2C2B21E7022E}"/>
                  </a:ext>
                </a:extLst>
              </p:cNvPr>
              <p:cNvSpPr txBox="1"/>
              <p:nvPr/>
            </p:nvSpPr>
            <p:spPr bwMode="auto">
              <a:xfrm>
                <a:off x="884074" y="5886361"/>
                <a:ext cx="266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3" name="TextBox 312">
                <a:extLst>
                  <a:ext uri="{FF2B5EF4-FFF2-40B4-BE49-F238E27FC236}">
                    <a16:creationId xmlns:a16="http://schemas.microsoft.com/office/drawing/2014/main" id="{C640232D-5975-B251-5594-A473A8F7A018}"/>
                  </a:ext>
                </a:extLst>
              </p:cNvPr>
              <p:cNvSpPr txBox="1"/>
              <p:nvPr/>
            </p:nvSpPr>
            <p:spPr bwMode="auto">
              <a:xfrm>
                <a:off x="2011318"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14" name="TextBox 313">
                <a:extLst>
                  <a:ext uri="{FF2B5EF4-FFF2-40B4-BE49-F238E27FC236}">
                    <a16:creationId xmlns:a16="http://schemas.microsoft.com/office/drawing/2014/main" id="{F1EC6032-6F97-F942-D7DE-B9B86229C965}"/>
                  </a:ext>
                </a:extLst>
              </p:cNvPr>
              <p:cNvSpPr txBox="1"/>
              <p:nvPr/>
            </p:nvSpPr>
            <p:spPr bwMode="auto">
              <a:xfrm>
                <a:off x="1416517" y="5886361"/>
                <a:ext cx="38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15" name="TextBox 314">
                <a:extLst>
                  <a:ext uri="{FF2B5EF4-FFF2-40B4-BE49-F238E27FC236}">
                    <a16:creationId xmlns:a16="http://schemas.microsoft.com/office/drawing/2014/main" id="{8BF6CAB8-3311-2AC5-DF05-C860217B6AD1}"/>
                  </a:ext>
                </a:extLst>
              </p:cNvPr>
              <p:cNvSpPr txBox="1"/>
              <p:nvPr/>
            </p:nvSpPr>
            <p:spPr bwMode="auto">
              <a:xfrm>
                <a:off x="2599642"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16" name="TextBox 315">
                <a:extLst>
                  <a:ext uri="{FF2B5EF4-FFF2-40B4-BE49-F238E27FC236}">
                    <a16:creationId xmlns:a16="http://schemas.microsoft.com/office/drawing/2014/main" id="{193F6271-2173-B544-E57A-3F2D3B6E3DA5}"/>
                  </a:ext>
                </a:extLst>
              </p:cNvPr>
              <p:cNvSpPr txBox="1"/>
              <p:nvPr/>
            </p:nvSpPr>
            <p:spPr bwMode="auto">
              <a:xfrm>
                <a:off x="3186839"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317" name="TextBox 316">
                <a:extLst>
                  <a:ext uri="{FF2B5EF4-FFF2-40B4-BE49-F238E27FC236}">
                    <a16:creationId xmlns:a16="http://schemas.microsoft.com/office/drawing/2014/main" id="{9BE6EA30-6303-C2DD-35C5-4C1EF4A1D7CD}"/>
                  </a:ext>
                </a:extLst>
              </p:cNvPr>
              <p:cNvSpPr txBox="1"/>
              <p:nvPr/>
            </p:nvSpPr>
            <p:spPr bwMode="auto">
              <a:xfrm>
                <a:off x="3777110"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18" name="TextBox 317">
                <a:extLst>
                  <a:ext uri="{FF2B5EF4-FFF2-40B4-BE49-F238E27FC236}">
                    <a16:creationId xmlns:a16="http://schemas.microsoft.com/office/drawing/2014/main" id="{197348B9-2766-9839-FA2A-5C3AAA5CB952}"/>
                  </a:ext>
                </a:extLst>
              </p:cNvPr>
              <p:cNvSpPr txBox="1"/>
              <p:nvPr/>
            </p:nvSpPr>
            <p:spPr bwMode="auto">
              <a:xfrm>
                <a:off x="4365434"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319" name="TextBox 318">
                <a:extLst>
                  <a:ext uri="{FF2B5EF4-FFF2-40B4-BE49-F238E27FC236}">
                    <a16:creationId xmlns:a16="http://schemas.microsoft.com/office/drawing/2014/main" id="{ADEF5AA1-68FE-B566-DEBC-86628FC4AF7B}"/>
                  </a:ext>
                </a:extLst>
              </p:cNvPr>
              <p:cNvSpPr txBox="1"/>
              <p:nvPr/>
            </p:nvSpPr>
            <p:spPr bwMode="auto">
              <a:xfrm>
                <a:off x="4952631"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grpSp>
        <p:cxnSp>
          <p:nvCxnSpPr>
            <p:cNvPr id="32" name="Straight Connector 31">
              <a:extLst>
                <a:ext uri="{FF2B5EF4-FFF2-40B4-BE49-F238E27FC236}">
                  <a16:creationId xmlns:a16="http://schemas.microsoft.com/office/drawing/2014/main" id="{49FCF02C-A43B-84F6-6F35-D3350C5C09E6}"/>
                </a:ext>
              </a:extLst>
            </p:cNvPr>
            <p:cNvCxnSpPr>
              <a:cxnSpLocks/>
            </p:cNvCxnSpPr>
            <p:nvPr/>
          </p:nvCxnSpPr>
          <p:spPr bwMode="auto">
            <a:xfrm rot="5400000">
              <a:off x="5075177"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D5AFCE1-DF14-CC3B-8D19-80F544D9D736}"/>
                </a:ext>
              </a:extLst>
            </p:cNvPr>
            <p:cNvCxnSpPr>
              <a:cxnSpLocks/>
            </p:cNvCxnSpPr>
            <p:nvPr/>
          </p:nvCxnSpPr>
          <p:spPr bwMode="auto">
            <a:xfrm rot="5400000">
              <a:off x="4491307"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6B07497-2F7F-052E-106C-EBF9F91BF6CB}"/>
                </a:ext>
              </a:extLst>
            </p:cNvPr>
            <p:cNvCxnSpPr>
              <a:cxnSpLocks/>
            </p:cNvCxnSpPr>
            <p:nvPr/>
          </p:nvCxnSpPr>
          <p:spPr bwMode="auto">
            <a:xfrm rot="5400000">
              <a:off x="3906777"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BDA8EBB-EB3C-7E3B-4E92-EC09E9B82126}"/>
                </a:ext>
              </a:extLst>
            </p:cNvPr>
            <p:cNvCxnSpPr>
              <a:cxnSpLocks/>
            </p:cNvCxnSpPr>
            <p:nvPr/>
          </p:nvCxnSpPr>
          <p:spPr bwMode="auto">
            <a:xfrm rot="5400000">
              <a:off x="3322907"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1C73171-8C89-C736-EBEC-D423FD01BB6D}"/>
                </a:ext>
              </a:extLst>
            </p:cNvPr>
            <p:cNvCxnSpPr>
              <a:cxnSpLocks/>
            </p:cNvCxnSpPr>
            <p:nvPr/>
          </p:nvCxnSpPr>
          <p:spPr bwMode="auto">
            <a:xfrm rot="5400000">
              <a:off x="2715170"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E484AF6-B3AB-A4E9-A309-970EA627A1A5}"/>
                </a:ext>
              </a:extLst>
            </p:cNvPr>
            <p:cNvCxnSpPr>
              <a:cxnSpLocks/>
            </p:cNvCxnSpPr>
            <p:nvPr/>
          </p:nvCxnSpPr>
          <p:spPr bwMode="auto">
            <a:xfrm rot="5400000">
              <a:off x="2131300"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AD23D64-0579-41F7-4012-82D64A665FB4}"/>
                </a:ext>
              </a:extLst>
            </p:cNvPr>
            <p:cNvCxnSpPr>
              <a:cxnSpLocks/>
            </p:cNvCxnSpPr>
            <p:nvPr/>
          </p:nvCxnSpPr>
          <p:spPr bwMode="auto">
            <a:xfrm rot="5400000">
              <a:off x="1546770" y="5060085"/>
              <a:ext cx="64008" cy="0"/>
            </a:xfrm>
            <a:prstGeom prst="line">
              <a:avLst/>
            </a:prstGeom>
            <a:noFill/>
            <a:ln w="28575" cap="flat" cmpd="sng" algn="ctr">
              <a:solidFill>
                <a:schemeClr val="bg1"/>
              </a:solidFill>
              <a:prstDash val="solid"/>
              <a:round/>
              <a:headEnd type="none" w="med" len="med"/>
              <a:tailEnd type="none" w="med" len="med"/>
            </a:ln>
            <a:effectLst/>
          </p:spPr>
        </p:cxnSp>
        <p:sp>
          <p:nvSpPr>
            <p:cNvPr id="61" name="Freeform 10">
              <a:extLst>
                <a:ext uri="{FF2B5EF4-FFF2-40B4-BE49-F238E27FC236}">
                  <a16:creationId xmlns:a16="http://schemas.microsoft.com/office/drawing/2014/main" id="{64086EB3-BAFC-65DA-6892-6CD0C9B7673F}"/>
                </a:ext>
              </a:extLst>
            </p:cNvPr>
            <p:cNvSpPr/>
            <p:nvPr/>
          </p:nvSpPr>
          <p:spPr bwMode="auto">
            <a:xfrm>
              <a:off x="989553" y="1908541"/>
              <a:ext cx="3556000" cy="2162175"/>
            </a:xfrm>
            <a:custGeom>
              <a:avLst/>
              <a:gdLst>
                <a:gd name="connsiteX0" fmla="*/ 0 w 3556000"/>
                <a:gd name="connsiteY0" fmla="*/ 0 h 2162175"/>
                <a:gd name="connsiteX1" fmla="*/ 60325 w 3556000"/>
                <a:gd name="connsiteY1" fmla="*/ 0 h 2162175"/>
                <a:gd name="connsiteX2" fmla="*/ 60325 w 3556000"/>
                <a:gd name="connsiteY2" fmla="*/ 85725 h 2162175"/>
                <a:gd name="connsiteX3" fmla="*/ 111125 w 3556000"/>
                <a:gd name="connsiteY3" fmla="*/ 85725 h 2162175"/>
                <a:gd name="connsiteX4" fmla="*/ 111125 w 3556000"/>
                <a:gd name="connsiteY4" fmla="*/ 127000 h 2162175"/>
                <a:gd name="connsiteX5" fmla="*/ 168275 w 3556000"/>
                <a:gd name="connsiteY5" fmla="*/ 127000 h 2162175"/>
                <a:gd name="connsiteX6" fmla="*/ 168275 w 3556000"/>
                <a:gd name="connsiteY6" fmla="*/ 184150 h 2162175"/>
                <a:gd name="connsiteX7" fmla="*/ 234950 w 3556000"/>
                <a:gd name="connsiteY7" fmla="*/ 184150 h 2162175"/>
                <a:gd name="connsiteX8" fmla="*/ 234950 w 3556000"/>
                <a:gd name="connsiteY8" fmla="*/ 231775 h 2162175"/>
                <a:gd name="connsiteX9" fmla="*/ 336550 w 3556000"/>
                <a:gd name="connsiteY9" fmla="*/ 231775 h 2162175"/>
                <a:gd name="connsiteX10" fmla="*/ 336550 w 3556000"/>
                <a:gd name="connsiteY10" fmla="*/ 276225 h 2162175"/>
                <a:gd name="connsiteX11" fmla="*/ 390525 w 3556000"/>
                <a:gd name="connsiteY11" fmla="*/ 276225 h 2162175"/>
                <a:gd name="connsiteX12" fmla="*/ 390525 w 3556000"/>
                <a:gd name="connsiteY12" fmla="*/ 304800 h 2162175"/>
                <a:gd name="connsiteX13" fmla="*/ 434975 w 3556000"/>
                <a:gd name="connsiteY13" fmla="*/ 304800 h 2162175"/>
                <a:gd name="connsiteX14" fmla="*/ 434975 w 3556000"/>
                <a:gd name="connsiteY14" fmla="*/ 339725 h 2162175"/>
                <a:gd name="connsiteX15" fmla="*/ 479425 w 3556000"/>
                <a:gd name="connsiteY15" fmla="*/ 339725 h 2162175"/>
                <a:gd name="connsiteX16" fmla="*/ 479425 w 3556000"/>
                <a:gd name="connsiteY16" fmla="*/ 368300 h 2162175"/>
                <a:gd name="connsiteX17" fmla="*/ 673100 w 3556000"/>
                <a:gd name="connsiteY17" fmla="*/ 368300 h 2162175"/>
                <a:gd name="connsiteX18" fmla="*/ 673100 w 3556000"/>
                <a:gd name="connsiteY18" fmla="*/ 403225 h 2162175"/>
                <a:gd name="connsiteX19" fmla="*/ 673100 w 3556000"/>
                <a:gd name="connsiteY19" fmla="*/ 403225 h 2162175"/>
                <a:gd name="connsiteX20" fmla="*/ 708025 w 3556000"/>
                <a:gd name="connsiteY20" fmla="*/ 403225 h 2162175"/>
                <a:gd name="connsiteX21" fmla="*/ 708025 w 3556000"/>
                <a:gd name="connsiteY21" fmla="*/ 450850 h 2162175"/>
                <a:gd name="connsiteX22" fmla="*/ 866775 w 3556000"/>
                <a:gd name="connsiteY22" fmla="*/ 450850 h 2162175"/>
                <a:gd name="connsiteX23" fmla="*/ 866775 w 3556000"/>
                <a:gd name="connsiteY23" fmla="*/ 495300 h 2162175"/>
                <a:gd name="connsiteX24" fmla="*/ 927100 w 3556000"/>
                <a:gd name="connsiteY24" fmla="*/ 495300 h 2162175"/>
                <a:gd name="connsiteX25" fmla="*/ 927100 w 3556000"/>
                <a:gd name="connsiteY25" fmla="*/ 539750 h 2162175"/>
                <a:gd name="connsiteX26" fmla="*/ 981075 w 3556000"/>
                <a:gd name="connsiteY26" fmla="*/ 539750 h 2162175"/>
                <a:gd name="connsiteX27" fmla="*/ 981075 w 3556000"/>
                <a:gd name="connsiteY27" fmla="*/ 571500 h 2162175"/>
                <a:gd name="connsiteX28" fmla="*/ 1063625 w 3556000"/>
                <a:gd name="connsiteY28" fmla="*/ 571500 h 2162175"/>
                <a:gd name="connsiteX29" fmla="*/ 1063625 w 3556000"/>
                <a:gd name="connsiteY29" fmla="*/ 606425 h 2162175"/>
                <a:gd name="connsiteX30" fmla="*/ 1104900 w 3556000"/>
                <a:gd name="connsiteY30" fmla="*/ 606425 h 2162175"/>
                <a:gd name="connsiteX31" fmla="*/ 1104900 w 3556000"/>
                <a:gd name="connsiteY31" fmla="*/ 654050 h 2162175"/>
                <a:gd name="connsiteX32" fmla="*/ 1158875 w 3556000"/>
                <a:gd name="connsiteY32" fmla="*/ 654050 h 2162175"/>
                <a:gd name="connsiteX33" fmla="*/ 1158875 w 3556000"/>
                <a:gd name="connsiteY33" fmla="*/ 746125 h 2162175"/>
                <a:gd name="connsiteX34" fmla="*/ 1190625 w 3556000"/>
                <a:gd name="connsiteY34" fmla="*/ 746125 h 2162175"/>
                <a:gd name="connsiteX35" fmla="*/ 1190625 w 3556000"/>
                <a:gd name="connsiteY35" fmla="*/ 901700 h 2162175"/>
                <a:gd name="connsiteX36" fmla="*/ 1241425 w 3556000"/>
                <a:gd name="connsiteY36" fmla="*/ 901700 h 2162175"/>
                <a:gd name="connsiteX37" fmla="*/ 1241425 w 3556000"/>
                <a:gd name="connsiteY37" fmla="*/ 927100 h 2162175"/>
                <a:gd name="connsiteX38" fmla="*/ 1279525 w 3556000"/>
                <a:gd name="connsiteY38" fmla="*/ 927100 h 2162175"/>
                <a:gd name="connsiteX39" fmla="*/ 1279525 w 3556000"/>
                <a:gd name="connsiteY39" fmla="*/ 981075 h 2162175"/>
                <a:gd name="connsiteX40" fmla="*/ 1320800 w 3556000"/>
                <a:gd name="connsiteY40" fmla="*/ 981075 h 2162175"/>
                <a:gd name="connsiteX41" fmla="*/ 1320800 w 3556000"/>
                <a:gd name="connsiteY41" fmla="*/ 1022350 h 2162175"/>
                <a:gd name="connsiteX42" fmla="*/ 1387475 w 3556000"/>
                <a:gd name="connsiteY42" fmla="*/ 1022350 h 2162175"/>
                <a:gd name="connsiteX43" fmla="*/ 1387475 w 3556000"/>
                <a:gd name="connsiteY43" fmla="*/ 1063625 h 2162175"/>
                <a:gd name="connsiteX44" fmla="*/ 1422400 w 3556000"/>
                <a:gd name="connsiteY44" fmla="*/ 1063625 h 2162175"/>
                <a:gd name="connsiteX45" fmla="*/ 1422400 w 3556000"/>
                <a:gd name="connsiteY45" fmla="*/ 1063625 h 2162175"/>
                <a:gd name="connsiteX46" fmla="*/ 1479550 w 3556000"/>
                <a:gd name="connsiteY46" fmla="*/ 1063625 h 2162175"/>
                <a:gd name="connsiteX47" fmla="*/ 1479550 w 3556000"/>
                <a:gd name="connsiteY47" fmla="*/ 1117600 h 2162175"/>
                <a:gd name="connsiteX48" fmla="*/ 1597025 w 3556000"/>
                <a:gd name="connsiteY48" fmla="*/ 1117600 h 2162175"/>
                <a:gd name="connsiteX49" fmla="*/ 1597025 w 3556000"/>
                <a:gd name="connsiteY49" fmla="*/ 1162050 h 2162175"/>
                <a:gd name="connsiteX50" fmla="*/ 1635125 w 3556000"/>
                <a:gd name="connsiteY50" fmla="*/ 1162050 h 2162175"/>
                <a:gd name="connsiteX51" fmla="*/ 1635125 w 3556000"/>
                <a:gd name="connsiteY51" fmla="*/ 1244600 h 2162175"/>
                <a:gd name="connsiteX52" fmla="*/ 1749425 w 3556000"/>
                <a:gd name="connsiteY52" fmla="*/ 1244600 h 2162175"/>
                <a:gd name="connsiteX53" fmla="*/ 1749425 w 3556000"/>
                <a:gd name="connsiteY53" fmla="*/ 1273175 h 2162175"/>
                <a:gd name="connsiteX54" fmla="*/ 1889125 w 3556000"/>
                <a:gd name="connsiteY54" fmla="*/ 1273175 h 2162175"/>
                <a:gd name="connsiteX55" fmla="*/ 1889125 w 3556000"/>
                <a:gd name="connsiteY55" fmla="*/ 1336675 h 2162175"/>
                <a:gd name="connsiteX56" fmla="*/ 1946275 w 3556000"/>
                <a:gd name="connsiteY56" fmla="*/ 1336675 h 2162175"/>
                <a:gd name="connsiteX57" fmla="*/ 1946275 w 3556000"/>
                <a:gd name="connsiteY57" fmla="*/ 1412875 h 2162175"/>
                <a:gd name="connsiteX58" fmla="*/ 2006600 w 3556000"/>
                <a:gd name="connsiteY58" fmla="*/ 1412875 h 2162175"/>
                <a:gd name="connsiteX59" fmla="*/ 2006600 w 3556000"/>
                <a:gd name="connsiteY59" fmla="*/ 1460500 h 2162175"/>
                <a:gd name="connsiteX60" fmla="*/ 2114550 w 3556000"/>
                <a:gd name="connsiteY60" fmla="*/ 1460500 h 2162175"/>
                <a:gd name="connsiteX61" fmla="*/ 2114550 w 3556000"/>
                <a:gd name="connsiteY61" fmla="*/ 1539875 h 2162175"/>
                <a:gd name="connsiteX62" fmla="*/ 2143125 w 3556000"/>
                <a:gd name="connsiteY62" fmla="*/ 1539875 h 2162175"/>
                <a:gd name="connsiteX63" fmla="*/ 2143125 w 3556000"/>
                <a:gd name="connsiteY63" fmla="*/ 1539875 h 2162175"/>
                <a:gd name="connsiteX64" fmla="*/ 2143125 w 3556000"/>
                <a:gd name="connsiteY64" fmla="*/ 1600200 h 2162175"/>
                <a:gd name="connsiteX65" fmla="*/ 2228850 w 3556000"/>
                <a:gd name="connsiteY65" fmla="*/ 1600200 h 2162175"/>
                <a:gd name="connsiteX66" fmla="*/ 2228850 w 3556000"/>
                <a:gd name="connsiteY66" fmla="*/ 1600200 h 2162175"/>
                <a:gd name="connsiteX67" fmla="*/ 2228850 w 3556000"/>
                <a:gd name="connsiteY67" fmla="*/ 1638300 h 2162175"/>
                <a:gd name="connsiteX68" fmla="*/ 2279650 w 3556000"/>
                <a:gd name="connsiteY68" fmla="*/ 1638300 h 2162175"/>
                <a:gd name="connsiteX69" fmla="*/ 2279650 w 3556000"/>
                <a:gd name="connsiteY69" fmla="*/ 1670050 h 2162175"/>
                <a:gd name="connsiteX70" fmla="*/ 2393950 w 3556000"/>
                <a:gd name="connsiteY70" fmla="*/ 1670050 h 2162175"/>
                <a:gd name="connsiteX71" fmla="*/ 2393950 w 3556000"/>
                <a:gd name="connsiteY71" fmla="*/ 1670050 h 2162175"/>
                <a:gd name="connsiteX72" fmla="*/ 2495550 w 3556000"/>
                <a:gd name="connsiteY72" fmla="*/ 1670050 h 2162175"/>
                <a:gd name="connsiteX73" fmla="*/ 2495550 w 3556000"/>
                <a:gd name="connsiteY73" fmla="*/ 1736725 h 2162175"/>
                <a:gd name="connsiteX74" fmla="*/ 2552700 w 3556000"/>
                <a:gd name="connsiteY74" fmla="*/ 1736725 h 2162175"/>
                <a:gd name="connsiteX75" fmla="*/ 2552700 w 3556000"/>
                <a:gd name="connsiteY75" fmla="*/ 1765300 h 2162175"/>
                <a:gd name="connsiteX76" fmla="*/ 2647950 w 3556000"/>
                <a:gd name="connsiteY76" fmla="*/ 1765300 h 2162175"/>
                <a:gd name="connsiteX77" fmla="*/ 2647950 w 3556000"/>
                <a:gd name="connsiteY77" fmla="*/ 1835150 h 2162175"/>
                <a:gd name="connsiteX78" fmla="*/ 2689225 w 3556000"/>
                <a:gd name="connsiteY78" fmla="*/ 1835150 h 2162175"/>
                <a:gd name="connsiteX79" fmla="*/ 2689225 w 3556000"/>
                <a:gd name="connsiteY79" fmla="*/ 1936750 h 2162175"/>
                <a:gd name="connsiteX80" fmla="*/ 2720975 w 3556000"/>
                <a:gd name="connsiteY80" fmla="*/ 1936750 h 2162175"/>
                <a:gd name="connsiteX81" fmla="*/ 2819400 w 3556000"/>
                <a:gd name="connsiteY81" fmla="*/ 1936750 h 2162175"/>
                <a:gd name="connsiteX82" fmla="*/ 2819400 w 3556000"/>
                <a:gd name="connsiteY82" fmla="*/ 1981200 h 2162175"/>
                <a:gd name="connsiteX83" fmla="*/ 2895600 w 3556000"/>
                <a:gd name="connsiteY83" fmla="*/ 1981200 h 2162175"/>
                <a:gd name="connsiteX84" fmla="*/ 2895600 w 3556000"/>
                <a:gd name="connsiteY84" fmla="*/ 2025650 h 2162175"/>
                <a:gd name="connsiteX85" fmla="*/ 2990850 w 3556000"/>
                <a:gd name="connsiteY85" fmla="*/ 2025650 h 2162175"/>
                <a:gd name="connsiteX86" fmla="*/ 2990850 w 3556000"/>
                <a:gd name="connsiteY86" fmla="*/ 2089150 h 2162175"/>
                <a:gd name="connsiteX87" fmla="*/ 3032125 w 3556000"/>
                <a:gd name="connsiteY87" fmla="*/ 2089150 h 2162175"/>
                <a:gd name="connsiteX88" fmla="*/ 3032125 w 3556000"/>
                <a:gd name="connsiteY88" fmla="*/ 2162175 h 2162175"/>
                <a:gd name="connsiteX89" fmla="*/ 3556000 w 3556000"/>
                <a:gd name="connsiteY89" fmla="*/ 2162175 h 216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556000" h="2162175">
                  <a:moveTo>
                    <a:pt x="0" y="0"/>
                  </a:moveTo>
                  <a:lnTo>
                    <a:pt x="60325" y="0"/>
                  </a:lnTo>
                  <a:lnTo>
                    <a:pt x="60325" y="85725"/>
                  </a:lnTo>
                  <a:lnTo>
                    <a:pt x="111125" y="85725"/>
                  </a:lnTo>
                  <a:lnTo>
                    <a:pt x="111125" y="127000"/>
                  </a:lnTo>
                  <a:lnTo>
                    <a:pt x="168275" y="127000"/>
                  </a:lnTo>
                  <a:lnTo>
                    <a:pt x="168275" y="184150"/>
                  </a:lnTo>
                  <a:lnTo>
                    <a:pt x="234950" y="184150"/>
                  </a:lnTo>
                  <a:lnTo>
                    <a:pt x="234950" y="231775"/>
                  </a:lnTo>
                  <a:lnTo>
                    <a:pt x="336550" y="231775"/>
                  </a:lnTo>
                  <a:lnTo>
                    <a:pt x="336550" y="276225"/>
                  </a:lnTo>
                  <a:lnTo>
                    <a:pt x="390525" y="276225"/>
                  </a:lnTo>
                  <a:lnTo>
                    <a:pt x="390525" y="304800"/>
                  </a:lnTo>
                  <a:lnTo>
                    <a:pt x="434975" y="304800"/>
                  </a:lnTo>
                  <a:lnTo>
                    <a:pt x="434975" y="339725"/>
                  </a:lnTo>
                  <a:lnTo>
                    <a:pt x="479425" y="339725"/>
                  </a:lnTo>
                  <a:lnTo>
                    <a:pt x="479425" y="368300"/>
                  </a:lnTo>
                  <a:lnTo>
                    <a:pt x="673100" y="368300"/>
                  </a:lnTo>
                  <a:lnTo>
                    <a:pt x="673100" y="403225"/>
                  </a:lnTo>
                  <a:lnTo>
                    <a:pt x="673100" y="403225"/>
                  </a:lnTo>
                  <a:lnTo>
                    <a:pt x="708025" y="403225"/>
                  </a:lnTo>
                  <a:lnTo>
                    <a:pt x="708025" y="450850"/>
                  </a:lnTo>
                  <a:lnTo>
                    <a:pt x="866775" y="450850"/>
                  </a:lnTo>
                  <a:lnTo>
                    <a:pt x="866775" y="495300"/>
                  </a:lnTo>
                  <a:lnTo>
                    <a:pt x="927100" y="495300"/>
                  </a:lnTo>
                  <a:lnTo>
                    <a:pt x="927100" y="539750"/>
                  </a:lnTo>
                  <a:lnTo>
                    <a:pt x="981075" y="539750"/>
                  </a:lnTo>
                  <a:lnTo>
                    <a:pt x="981075" y="571500"/>
                  </a:lnTo>
                  <a:lnTo>
                    <a:pt x="1063625" y="571500"/>
                  </a:lnTo>
                  <a:lnTo>
                    <a:pt x="1063625" y="606425"/>
                  </a:lnTo>
                  <a:lnTo>
                    <a:pt x="1104900" y="606425"/>
                  </a:lnTo>
                  <a:lnTo>
                    <a:pt x="1104900" y="654050"/>
                  </a:lnTo>
                  <a:lnTo>
                    <a:pt x="1158875" y="654050"/>
                  </a:lnTo>
                  <a:lnTo>
                    <a:pt x="1158875" y="746125"/>
                  </a:lnTo>
                  <a:lnTo>
                    <a:pt x="1190625" y="746125"/>
                  </a:lnTo>
                  <a:lnTo>
                    <a:pt x="1190625" y="901700"/>
                  </a:lnTo>
                  <a:lnTo>
                    <a:pt x="1241425" y="901700"/>
                  </a:lnTo>
                  <a:lnTo>
                    <a:pt x="1241425" y="927100"/>
                  </a:lnTo>
                  <a:lnTo>
                    <a:pt x="1279525" y="927100"/>
                  </a:lnTo>
                  <a:lnTo>
                    <a:pt x="1279525" y="981075"/>
                  </a:lnTo>
                  <a:lnTo>
                    <a:pt x="1320800" y="981075"/>
                  </a:lnTo>
                  <a:lnTo>
                    <a:pt x="1320800" y="1022350"/>
                  </a:lnTo>
                  <a:lnTo>
                    <a:pt x="1387475" y="1022350"/>
                  </a:lnTo>
                  <a:lnTo>
                    <a:pt x="1387475" y="1063625"/>
                  </a:lnTo>
                  <a:lnTo>
                    <a:pt x="1422400" y="1063625"/>
                  </a:lnTo>
                  <a:lnTo>
                    <a:pt x="1422400" y="1063625"/>
                  </a:lnTo>
                  <a:lnTo>
                    <a:pt x="1479550" y="1063625"/>
                  </a:lnTo>
                  <a:lnTo>
                    <a:pt x="1479550" y="1117600"/>
                  </a:lnTo>
                  <a:lnTo>
                    <a:pt x="1597025" y="1117600"/>
                  </a:lnTo>
                  <a:lnTo>
                    <a:pt x="1597025" y="1162050"/>
                  </a:lnTo>
                  <a:lnTo>
                    <a:pt x="1635125" y="1162050"/>
                  </a:lnTo>
                  <a:lnTo>
                    <a:pt x="1635125" y="1244600"/>
                  </a:lnTo>
                  <a:lnTo>
                    <a:pt x="1749425" y="1244600"/>
                  </a:lnTo>
                  <a:lnTo>
                    <a:pt x="1749425" y="1273175"/>
                  </a:lnTo>
                  <a:lnTo>
                    <a:pt x="1889125" y="1273175"/>
                  </a:lnTo>
                  <a:lnTo>
                    <a:pt x="1889125" y="1336675"/>
                  </a:lnTo>
                  <a:lnTo>
                    <a:pt x="1946275" y="1336675"/>
                  </a:lnTo>
                  <a:lnTo>
                    <a:pt x="1946275" y="1412875"/>
                  </a:lnTo>
                  <a:lnTo>
                    <a:pt x="2006600" y="1412875"/>
                  </a:lnTo>
                  <a:lnTo>
                    <a:pt x="2006600" y="1460500"/>
                  </a:lnTo>
                  <a:lnTo>
                    <a:pt x="2114550" y="1460500"/>
                  </a:lnTo>
                  <a:lnTo>
                    <a:pt x="2114550" y="1539875"/>
                  </a:lnTo>
                  <a:lnTo>
                    <a:pt x="2143125" y="1539875"/>
                  </a:lnTo>
                  <a:lnTo>
                    <a:pt x="2143125" y="1539875"/>
                  </a:lnTo>
                  <a:lnTo>
                    <a:pt x="2143125" y="1600200"/>
                  </a:lnTo>
                  <a:lnTo>
                    <a:pt x="2228850" y="1600200"/>
                  </a:lnTo>
                  <a:lnTo>
                    <a:pt x="2228850" y="1600200"/>
                  </a:lnTo>
                  <a:lnTo>
                    <a:pt x="2228850" y="1638300"/>
                  </a:lnTo>
                  <a:lnTo>
                    <a:pt x="2279650" y="1638300"/>
                  </a:lnTo>
                  <a:lnTo>
                    <a:pt x="2279650" y="1670050"/>
                  </a:lnTo>
                  <a:lnTo>
                    <a:pt x="2393950" y="1670050"/>
                  </a:lnTo>
                  <a:lnTo>
                    <a:pt x="2393950" y="1670050"/>
                  </a:lnTo>
                  <a:lnTo>
                    <a:pt x="2495550" y="1670050"/>
                  </a:lnTo>
                  <a:lnTo>
                    <a:pt x="2495550" y="1736725"/>
                  </a:lnTo>
                  <a:lnTo>
                    <a:pt x="2552700" y="1736725"/>
                  </a:lnTo>
                  <a:lnTo>
                    <a:pt x="2552700" y="1765300"/>
                  </a:lnTo>
                  <a:lnTo>
                    <a:pt x="2647950" y="1765300"/>
                  </a:lnTo>
                  <a:lnTo>
                    <a:pt x="2647950" y="1835150"/>
                  </a:lnTo>
                  <a:lnTo>
                    <a:pt x="2689225" y="1835150"/>
                  </a:lnTo>
                  <a:lnTo>
                    <a:pt x="2689225" y="1936750"/>
                  </a:lnTo>
                  <a:lnTo>
                    <a:pt x="2720975" y="1936750"/>
                  </a:lnTo>
                  <a:lnTo>
                    <a:pt x="2819400" y="1936750"/>
                  </a:lnTo>
                  <a:lnTo>
                    <a:pt x="2819400" y="1981200"/>
                  </a:lnTo>
                  <a:lnTo>
                    <a:pt x="2895600" y="1981200"/>
                  </a:lnTo>
                  <a:lnTo>
                    <a:pt x="2895600" y="2025650"/>
                  </a:lnTo>
                  <a:lnTo>
                    <a:pt x="2990850" y="2025650"/>
                  </a:lnTo>
                  <a:lnTo>
                    <a:pt x="2990850" y="2089150"/>
                  </a:lnTo>
                  <a:lnTo>
                    <a:pt x="3032125" y="2089150"/>
                  </a:lnTo>
                  <a:lnTo>
                    <a:pt x="3032125" y="2162175"/>
                  </a:lnTo>
                  <a:lnTo>
                    <a:pt x="3556000" y="216217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Freeform 11">
              <a:extLst>
                <a:ext uri="{FF2B5EF4-FFF2-40B4-BE49-F238E27FC236}">
                  <a16:creationId xmlns:a16="http://schemas.microsoft.com/office/drawing/2014/main" id="{44A7704F-3801-0548-7798-09F7217D0651}"/>
                </a:ext>
              </a:extLst>
            </p:cNvPr>
            <p:cNvSpPr/>
            <p:nvPr/>
          </p:nvSpPr>
          <p:spPr bwMode="auto">
            <a:xfrm>
              <a:off x="995903" y="1905366"/>
              <a:ext cx="3629025" cy="1066800"/>
            </a:xfrm>
            <a:custGeom>
              <a:avLst/>
              <a:gdLst>
                <a:gd name="connsiteX0" fmla="*/ 0 w 3629025"/>
                <a:gd name="connsiteY0" fmla="*/ 0 h 1066800"/>
                <a:gd name="connsiteX1" fmla="*/ 79375 w 3629025"/>
                <a:gd name="connsiteY1" fmla="*/ 0 h 1066800"/>
                <a:gd name="connsiteX2" fmla="*/ 79375 w 3629025"/>
                <a:gd name="connsiteY2" fmla="*/ 57150 h 1066800"/>
                <a:gd name="connsiteX3" fmla="*/ 203200 w 3629025"/>
                <a:gd name="connsiteY3" fmla="*/ 57150 h 1066800"/>
                <a:gd name="connsiteX4" fmla="*/ 203200 w 3629025"/>
                <a:gd name="connsiteY4" fmla="*/ 107950 h 1066800"/>
                <a:gd name="connsiteX5" fmla="*/ 314325 w 3629025"/>
                <a:gd name="connsiteY5" fmla="*/ 107950 h 1066800"/>
                <a:gd name="connsiteX6" fmla="*/ 314325 w 3629025"/>
                <a:gd name="connsiteY6" fmla="*/ 152400 h 1066800"/>
                <a:gd name="connsiteX7" fmla="*/ 384175 w 3629025"/>
                <a:gd name="connsiteY7" fmla="*/ 152400 h 1066800"/>
                <a:gd name="connsiteX8" fmla="*/ 384175 w 3629025"/>
                <a:gd name="connsiteY8" fmla="*/ 180975 h 1066800"/>
                <a:gd name="connsiteX9" fmla="*/ 527050 w 3629025"/>
                <a:gd name="connsiteY9" fmla="*/ 180975 h 1066800"/>
                <a:gd name="connsiteX10" fmla="*/ 527050 w 3629025"/>
                <a:gd name="connsiteY10" fmla="*/ 215900 h 1066800"/>
                <a:gd name="connsiteX11" fmla="*/ 587375 w 3629025"/>
                <a:gd name="connsiteY11" fmla="*/ 215900 h 1066800"/>
                <a:gd name="connsiteX12" fmla="*/ 587375 w 3629025"/>
                <a:gd name="connsiteY12" fmla="*/ 244475 h 1066800"/>
                <a:gd name="connsiteX13" fmla="*/ 762000 w 3629025"/>
                <a:gd name="connsiteY13" fmla="*/ 244475 h 1066800"/>
                <a:gd name="connsiteX14" fmla="*/ 762000 w 3629025"/>
                <a:gd name="connsiteY14" fmla="*/ 273050 h 1066800"/>
                <a:gd name="connsiteX15" fmla="*/ 863600 w 3629025"/>
                <a:gd name="connsiteY15" fmla="*/ 273050 h 1066800"/>
                <a:gd name="connsiteX16" fmla="*/ 863600 w 3629025"/>
                <a:gd name="connsiteY16" fmla="*/ 307975 h 1066800"/>
                <a:gd name="connsiteX17" fmla="*/ 920750 w 3629025"/>
                <a:gd name="connsiteY17" fmla="*/ 307975 h 1066800"/>
                <a:gd name="connsiteX18" fmla="*/ 920750 w 3629025"/>
                <a:gd name="connsiteY18" fmla="*/ 307975 h 1066800"/>
                <a:gd name="connsiteX19" fmla="*/ 987425 w 3629025"/>
                <a:gd name="connsiteY19" fmla="*/ 307975 h 1066800"/>
                <a:gd name="connsiteX20" fmla="*/ 987425 w 3629025"/>
                <a:gd name="connsiteY20" fmla="*/ 352425 h 1066800"/>
                <a:gd name="connsiteX21" fmla="*/ 1025525 w 3629025"/>
                <a:gd name="connsiteY21" fmla="*/ 352425 h 1066800"/>
                <a:gd name="connsiteX22" fmla="*/ 1063625 w 3629025"/>
                <a:gd name="connsiteY22" fmla="*/ 352425 h 1066800"/>
                <a:gd name="connsiteX23" fmla="*/ 1063625 w 3629025"/>
                <a:gd name="connsiteY23" fmla="*/ 352425 h 1066800"/>
                <a:gd name="connsiteX24" fmla="*/ 1063625 w 3629025"/>
                <a:gd name="connsiteY24" fmla="*/ 384175 h 1066800"/>
                <a:gd name="connsiteX25" fmla="*/ 1171575 w 3629025"/>
                <a:gd name="connsiteY25" fmla="*/ 384175 h 1066800"/>
                <a:gd name="connsiteX26" fmla="*/ 1171575 w 3629025"/>
                <a:gd name="connsiteY26" fmla="*/ 469900 h 1066800"/>
                <a:gd name="connsiteX27" fmla="*/ 1209675 w 3629025"/>
                <a:gd name="connsiteY27" fmla="*/ 469900 h 1066800"/>
                <a:gd name="connsiteX28" fmla="*/ 1270000 w 3629025"/>
                <a:gd name="connsiteY28" fmla="*/ 469900 h 1066800"/>
                <a:gd name="connsiteX29" fmla="*/ 1270000 w 3629025"/>
                <a:gd name="connsiteY29" fmla="*/ 492125 h 1066800"/>
                <a:gd name="connsiteX30" fmla="*/ 1409700 w 3629025"/>
                <a:gd name="connsiteY30" fmla="*/ 492125 h 1066800"/>
                <a:gd name="connsiteX31" fmla="*/ 1409700 w 3629025"/>
                <a:gd name="connsiteY31" fmla="*/ 520700 h 1066800"/>
                <a:gd name="connsiteX32" fmla="*/ 1501775 w 3629025"/>
                <a:gd name="connsiteY32" fmla="*/ 520700 h 1066800"/>
                <a:gd name="connsiteX33" fmla="*/ 1501775 w 3629025"/>
                <a:gd name="connsiteY33" fmla="*/ 546100 h 1066800"/>
                <a:gd name="connsiteX34" fmla="*/ 1727200 w 3629025"/>
                <a:gd name="connsiteY34" fmla="*/ 546100 h 1066800"/>
                <a:gd name="connsiteX35" fmla="*/ 1727200 w 3629025"/>
                <a:gd name="connsiteY35" fmla="*/ 574675 h 1066800"/>
                <a:gd name="connsiteX36" fmla="*/ 1847850 w 3629025"/>
                <a:gd name="connsiteY36" fmla="*/ 574675 h 1066800"/>
                <a:gd name="connsiteX37" fmla="*/ 1847850 w 3629025"/>
                <a:gd name="connsiteY37" fmla="*/ 609600 h 1066800"/>
                <a:gd name="connsiteX38" fmla="*/ 1885950 w 3629025"/>
                <a:gd name="connsiteY38" fmla="*/ 609600 h 1066800"/>
                <a:gd name="connsiteX39" fmla="*/ 1885950 w 3629025"/>
                <a:gd name="connsiteY39" fmla="*/ 666750 h 1066800"/>
                <a:gd name="connsiteX40" fmla="*/ 1974850 w 3629025"/>
                <a:gd name="connsiteY40" fmla="*/ 666750 h 1066800"/>
                <a:gd name="connsiteX41" fmla="*/ 1974850 w 3629025"/>
                <a:gd name="connsiteY41" fmla="*/ 692150 h 1066800"/>
                <a:gd name="connsiteX42" fmla="*/ 2041525 w 3629025"/>
                <a:gd name="connsiteY42" fmla="*/ 692150 h 1066800"/>
                <a:gd name="connsiteX43" fmla="*/ 2041525 w 3629025"/>
                <a:gd name="connsiteY43" fmla="*/ 692150 h 1066800"/>
                <a:gd name="connsiteX44" fmla="*/ 2098675 w 3629025"/>
                <a:gd name="connsiteY44" fmla="*/ 692150 h 1066800"/>
                <a:gd name="connsiteX45" fmla="*/ 2098675 w 3629025"/>
                <a:gd name="connsiteY45" fmla="*/ 746125 h 1066800"/>
                <a:gd name="connsiteX46" fmla="*/ 2343150 w 3629025"/>
                <a:gd name="connsiteY46" fmla="*/ 746125 h 1066800"/>
                <a:gd name="connsiteX47" fmla="*/ 2343150 w 3629025"/>
                <a:gd name="connsiteY47" fmla="*/ 768350 h 1066800"/>
                <a:gd name="connsiteX48" fmla="*/ 2562225 w 3629025"/>
                <a:gd name="connsiteY48" fmla="*/ 768350 h 1066800"/>
                <a:gd name="connsiteX49" fmla="*/ 2562225 w 3629025"/>
                <a:gd name="connsiteY49" fmla="*/ 800100 h 1066800"/>
                <a:gd name="connsiteX50" fmla="*/ 2689225 w 3629025"/>
                <a:gd name="connsiteY50" fmla="*/ 800100 h 1066800"/>
                <a:gd name="connsiteX51" fmla="*/ 2689225 w 3629025"/>
                <a:gd name="connsiteY51" fmla="*/ 854075 h 1066800"/>
                <a:gd name="connsiteX52" fmla="*/ 2889250 w 3629025"/>
                <a:gd name="connsiteY52" fmla="*/ 854075 h 1066800"/>
                <a:gd name="connsiteX53" fmla="*/ 2889250 w 3629025"/>
                <a:gd name="connsiteY53" fmla="*/ 946150 h 1066800"/>
                <a:gd name="connsiteX54" fmla="*/ 2946400 w 3629025"/>
                <a:gd name="connsiteY54" fmla="*/ 946150 h 1066800"/>
                <a:gd name="connsiteX55" fmla="*/ 2946400 w 3629025"/>
                <a:gd name="connsiteY55" fmla="*/ 1009650 h 1066800"/>
                <a:gd name="connsiteX56" fmla="*/ 3105150 w 3629025"/>
                <a:gd name="connsiteY56" fmla="*/ 1009650 h 1066800"/>
                <a:gd name="connsiteX57" fmla="*/ 3105150 w 3629025"/>
                <a:gd name="connsiteY57" fmla="*/ 1066800 h 1066800"/>
                <a:gd name="connsiteX58" fmla="*/ 3629025 w 3629025"/>
                <a:gd name="connsiteY58" fmla="*/ 10668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629025" h="1066800">
                  <a:moveTo>
                    <a:pt x="0" y="0"/>
                  </a:moveTo>
                  <a:lnTo>
                    <a:pt x="79375" y="0"/>
                  </a:lnTo>
                  <a:lnTo>
                    <a:pt x="79375" y="57150"/>
                  </a:lnTo>
                  <a:lnTo>
                    <a:pt x="203200" y="57150"/>
                  </a:lnTo>
                  <a:lnTo>
                    <a:pt x="203200" y="107950"/>
                  </a:lnTo>
                  <a:lnTo>
                    <a:pt x="314325" y="107950"/>
                  </a:lnTo>
                  <a:lnTo>
                    <a:pt x="314325" y="152400"/>
                  </a:lnTo>
                  <a:lnTo>
                    <a:pt x="384175" y="152400"/>
                  </a:lnTo>
                  <a:lnTo>
                    <a:pt x="384175" y="180975"/>
                  </a:lnTo>
                  <a:lnTo>
                    <a:pt x="527050" y="180975"/>
                  </a:lnTo>
                  <a:lnTo>
                    <a:pt x="527050" y="215900"/>
                  </a:lnTo>
                  <a:lnTo>
                    <a:pt x="587375" y="215900"/>
                  </a:lnTo>
                  <a:lnTo>
                    <a:pt x="587375" y="244475"/>
                  </a:lnTo>
                  <a:lnTo>
                    <a:pt x="762000" y="244475"/>
                  </a:lnTo>
                  <a:lnTo>
                    <a:pt x="762000" y="273050"/>
                  </a:lnTo>
                  <a:lnTo>
                    <a:pt x="863600" y="273050"/>
                  </a:lnTo>
                  <a:lnTo>
                    <a:pt x="863600" y="307975"/>
                  </a:lnTo>
                  <a:lnTo>
                    <a:pt x="920750" y="307975"/>
                  </a:lnTo>
                  <a:lnTo>
                    <a:pt x="920750" y="307975"/>
                  </a:lnTo>
                  <a:lnTo>
                    <a:pt x="987425" y="307975"/>
                  </a:lnTo>
                  <a:lnTo>
                    <a:pt x="987425" y="352425"/>
                  </a:lnTo>
                  <a:lnTo>
                    <a:pt x="1025525" y="352425"/>
                  </a:lnTo>
                  <a:lnTo>
                    <a:pt x="1063625" y="352425"/>
                  </a:lnTo>
                  <a:lnTo>
                    <a:pt x="1063625" y="352425"/>
                  </a:lnTo>
                  <a:lnTo>
                    <a:pt x="1063625" y="384175"/>
                  </a:lnTo>
                  <a:lnTo>
                    <a:pt x="1171575" y="384175"/>
                  </a:lnTo>
                  <a:lnTo>
                    <a:pt x="1171575" y="469900"/>
                  </a:lnTo>
                  <a:lnTo>
                    <a:pt x="1209675" y="469900"/>
                  </a:lnTo>
                  <a:lnTo>
                    <a:pt x="1270000" y="469900"/>
                  </a:lnTo>
                  <a:lnTo>
                    <a:pt x="1270000" y="492125"/>
                  </a:lnTo>
                  <a:lnTo>
                    <a:pt x="1409700" y="492125"/>
                  </a:lnTo>
                  <a:lnTo>
                    <a:pt x="1409700" y="520700"/>
                  </a:lnTo>
                  <a:lnTo>
                    <a:pt x="1501775" y="520700"/>
                  </a:lnTo>
                  <a:lnTo>
                    <a:pt x="1501775" y="546100"/>
                  </a:lnTo>
                  <a:lnTo>
                    <a:pt x="1727200" y="546100"/>
                  </a:lnTo>
                  <a:lnTo>
                    <a:pt x="1727200" y="574675"/>
                  </a:lnTo>
                  <a:lnTo>
                    <a:pt x="1847850" y="574675"/>
                  </a:lnTo>
                  <a:lnTo>
                    <a:pt x="1847850" y="609600"/>
                  </a:lnTo>
                  <a:lnTo>
                    <a:pt x="1885950" y="609600"/>
                  </a:lnTo>
                  <a:lnTo>
                    <a:pt x="1885950" y="666750"/>
                  </a:lnTo>
                  <a:lnTo>
                    <a:pt x="1974850" y="666750"/>
                  </a:lnTo>
                  <a:lnTo>
                    <a:pt x="1974850" y="692150"/>
                  </a:lnTo>
                  <a:lnTo>
                    <a:pt x="2041525" y="692150"/>
                  </a:lnTo>
                  <a:lnTo>
                    <a:pt x="2041525" y="692150"/>
                  </a:lnTo>
                  <a:lnTo>
                    <a:pt x="2098675" y="692150"/>
                  </a:lnTo>
                  <a:lnTo>
                    <a:pt x="2098675" y="746125"/>
                  </a:lnTo>
                  <a:lnTo>
                    <a:pt x="2343150" y="746125"/>
                  </a:lnTo>
                  <a:lnTo>
                    <a:pt x="2343150" y="768350"/>
                  </a:lnTo>
                  <a:lnTo>
                    <a:pt x="2562225" y="768350"/>
                  </a:lnTo>
                  <a:lnTo>
                    <a:pt x="2562225" y="800100"/>
                  </a:lnTo>
                  <a:lnTo>
                    <a:pt x="2689225" y="800100"/>
                  </a:lnTo>
                  <a:lnTo>
                    <a:pt x="2689225" y="854075"/>
                  </a:lnTo>
                  <a:lnTo>
                    <a:pt x="2889250" y="854075"/>
                  </a:lnTo>
                  <a:lnTo>
                    <a:pt x="2889250" y="946150"/>
                  </a:lnTo>
                  <a:lnTo>
                    <a:pt x="2946400" y="946150"/>
                  </a:lnTo>
                  <a:lnTo>
                    <a:pt x="2946400" y="1009650"/>
                  </a:lnTo>
                  <a:lnTo>
                    <a:pt x="3105150" y="1009650"/>
                  </a:lnTo>
                  <a:lnTo>
                    <a:pt x="3105150" y="1066800"/>
                  </a:lnTo>
                  <a:lnTo>
                    <a:pt x="3629025" y="10668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 name="Freeform 54">
              <a:extLst>
                <a:ext uri="{FF2B5EF4-FFF2-40B4-BE49-F238E27FC236}">
                  <a16:creationId xmlns:a16="http://schemas.microsoft.com/office/drawing/2014/main" id="{B937EF2F-203B-0CB0-7F75-FF1A2494808D}"/>
                </a:ext>
              </a:extLst>
            </p:cNvPr>
            <p:cNvSpPr/>
            <p:nvPr/>
          </p:nvSpPr>
          <p:spPr bwMode="auto">
            <a:xfrm>
              <a:off x="986378" y="1908541"/>
              <a:ext cx="3629025" cy="987425"/>
            </a:xfrm>
            <a:custGeom>
              <a:avLst/>
              <a:gdLst>
                <a:gd name="connsiteX0" fmla="*/ 0 w 3629025"/>
                <a:gd name="connsiteY0" fmla="*/ 0 h 987425"/>
                <a:gd name="connsiteX1" fmla="*/ 76200 w 3629025"/>
                <a:gd name="connsiteY1" fmla="*/ 0 h 987425"/>
                <a:gd name="connsiteX2" fmla="*/ 76200 w 3629025"/>
                <a:gd name="connsiteY2" fmla="*/ 47625 h 987425"/>
                <a:gd name="connsiteX3" fmla="*/ 184150 w 3629025"/>
                <a:gd name="connsiteY3" fmla="*/ 47625 h 987425"/>
                <a:gd name="connsiteX4" fmla="*/ 184150 w 3629025"/>
                <a:gd name="connsiteY4" fmla="*/ 79375 h 987425"/>
                <a:gd name="connsiteX5" fmla="*/ 285750 w 3629025"/>
                <a:gd name="connsiteY5" fmla="*/ 79375 h 987425"/>
                <a:gd name="connsiteX6" fmla="*/ 285750 w 3629025"/>
                <a:gd name="connsiteY6" fmla="*/ 139700 h 987425"/>
                <a:gd name="connsiteX7" fmla="*/ 390525 w 3629025"/>
                <a:gd name="connsiteY7" fmla="*/ 139700 h 987425"/>
                <a:gd name="connsiteX8" fmla="*/ 390525 w 3629025"/>
                <a:gd name="connsiteY8" fmla="*/ 190500 h 987425"/>
                <a:gd name="connsiteX9" fmla="*/ 523875 w 3629025"/>
                <a:gd name="connsiteY9" fmla="*/ 190500 h 987425"/>
                <a:gd name="connsiteX10" fmla="*/ 523875 w 3629025"/>
                <a:gd name="connsiteY10" fmla="*/ 263525 h 987425"/>
                <a:gd name="connsiteX11" fmla="*/ 587375 w 3629025"/>
                <a:gd name="connsiteY11" fmla="*/ 263525 h 987425"/>
                <a:gd name="connsiteX12" fmla="*/ 587375 w 3629025"/>
                <a:gd name="connsiteY12" fmla="*/ 307975 h 987425"/>
                <a:gd name="connsiteX13" fmla="*/ 638175 w 3629025"/>
                <a:gd name="connsiteY13" fmla="*/ 307975 h 987425"/>
                <a:gd name="connsiteX14" fmla="*/ 638175 w 3629025"/>
                <a:gd name="connsiteY14" fmla="*/ 336550 h 987425"/>
                <a:gd name="connsiteX15" fmla="*/ 787400 w 3629025"/>
                <a:gd name="connsiteY15" fmla="*/ 336550 h 987425"/>
                <a:gd name="connsiteX16" fmla="*/ 787400 w 3629025"/>
                <a:gd name="connsiteY16" fmla="*/ 365125 h 987425"/>
                <a:gd name="connsiteX17" fmla="*/ 822325 w 3629025"/>
                <a:gd name="connsiteY17" fmla="*/ 365125 h 987425"/>
                <a:gd name="connsiteX18" fmla="*/ 822325 w 3629025"/>
                <a:gd name="connsiteY18" fmla="*/ 409575 h 987425"/>
                <a:gd name="connsiteX19" fmla="*/ 1073150 w 3629025"/>
                <a:gd name="connsiteY19" fmla="*/ 409575 h 987425"/>
                <a:gd name="connsiteX20" fmla="*/ 1073150 w 3629025"/>
                <a:gd name="connsiteY20" fmla="*/ 441325 h 987425"/>
                <a:gd name="connsiteX21" fmla="*/ 1273175 w 3629025"/>
                <a:gd name="connsiteY21" fmla="*/ 441325 h 987425"/>
                <a:gd name="connsiteX22" fmla="*/ 1273175 w 3629025"/>
                <a:gd name="connsiteY22" fmla="*/ 482600 h 987425"/>
                <a:gd name="connsiteX23" fmla="*/ 1400175 w 3629025"/>
                <a:gd name="connsiteY23" fmla="*/ 482600 h 987425"/>
                <a:gd name="connsiteX24" fmla="*/ 1400175 w 3629025"/>
                <a:gd name="connsiteY24" fmla="*/ 514350 h 987425"/>
                <a:gd name="connsiteX25" fmla="*/ 1495425 w 3629025"/>
                <a:gd name="connsiteY25" fmla="*/ 514350 h 987425"/>
                <a:gd name="connsiteX26" fmla="*/ 1495425 w 3629025"/>
                <a:gd name="connsiteY26" fmla="*/ 561975 h 987425"/>
                <a:gd name="connsiteX27" fmla="*/ 1625600 w 3629025"/>
                <a:gd name="connsiteY27" fmla="*/ 561975 h 987425"/>
                <a:gd name="connsiteX28" fmla="*/ 1625600 w 3629025"/>
                <a:gd name="connsiteY28" fmla="*/ 596900 h 987425"/>
                <a:gd name="connsiteX29" fmla="*/ 1765300 w 3629025"/>
                <a:gd name="connsiteY29" fmla="*/ 596900 h 987425"/>
                <a:gd name="connsiteX30" fmla="*/ 1765300 w 3629025"/>
                <a:gd name="connsiteY30" fmla="*/ 628650 h 987425"/>
                <a:gd name="connsiteX31" fmla="*/ 1847850 w 3629025"/>
                <a:gd name="connsiteY31" fmla="*/ 628650 h 987425"/>
                <a:gd name="connsiteX32" fmla="*/ 1847850 w 3629025"/>
                <a:gd name="connsiteY32" fmla="*/ 657225 h 987425"/>
                <a:gd name="connsiteX33" fmla="*/ 2152650 w 3629025"/>
                <a:gd name="connsiteY33" fmla="*/ 657225 h 987425"/>
                <a:gd name="connsiteX34" fmla="*/ 2152650 w 3629025"/>
                <a:gd name="connsiteY34" fmla="*/ 657225 h 987425"/>
                <a:gd name="connsiteX35" fmla="*/ 2152650 w 3629025"/>
                <a:gd name="connsiteY35" fmla="*/ 657225 h 987425"/>
                <a:gd name="connsiteX36" fmla="*/ 2152650 w 3629025"/>
                <a:gd name="connsiteY36" fmla="*/ 688975 h 987425"/>
                <a:gd name="connsiteX37" fmla="*/ 2216150 w 3629025"/>
                <a:gd name="connsiteY37" fmla="*/ 688975 h 987425"/>
                <a:gd name="connsiteX38" fmla="*/ 2216150 w 3629025"/>
                <a:gd name="connsiteY38" fmla="*/ 714375 h 987425"/>
                <a:gd name="connsiteX39" fmla="*/ 2349500 w 3629025"/>
                <a:gd name="connsiteY39" fmla="*/ 714375 h 987425"/>
                <a:gd name="connsiteX40" fmla="*/ 2349500 w 3629025"/>
                <a:gd name="connsiteY40" fmla="*/ 749300 h 987425"/>
                <a:gd name="connsiteX41" fmla="*/ 2562225 w 3629025"/>
                <a:gd name="connsiteY41" fmla="*/ 749300 h 987425"/>
                <a:gd name="connsiteX42" fmla="*/ 2562225 w 3629025"/>
                <a:gd name="connsiteY42" fmla="*/ 800100 h 987425"/>
                <a:gd name="connsiteX43" fmla="*/ 2638425 w 3629025"/>
                <a:gd name="connsiteY43" fmla="*/ 800100 h 987425"/>
                <a:gd name="connsiteX44" fmla="*/ 2638425 w 3629025"/>
                <a:gd name="connsiteY44" fmla="*/ 847725 h 987425"/>
                <a:gd name="connsiteX45" fmla="*/ 2676525 w 3629025"/>
                <a:gd name="connsiteY45" fmla="*/ 847725 h 987425"/>
                <a:gd name="connsiteX46" fmla="*/ 2676525 w 3629025"/>
                <a:gd name="connsiteY46" fmla="*/ 892175 h 987425"/>
                <a:gd name="connsiteX47" fmla="*/ 2771775 w 3629025"/>
                <a:gd name="connsiteY47" fmla="*/ 892175 h 987425"/>
                <a:gd name="connsiteX48" fmla="*/ 2771775 w 3629025"/>
                <a:gd name="connsiteY48" fmla="*/ 920750 h 987425"/>
                <a:gd name="connsiteX49" fmla="*/ 3155950 w 3629025"/>
                <a:gd name="connsiteY49" fmla="*/ 920750 h 987425"/>
                <a:gd name="connsiteX50" fmla="*/ 3155950 w 3629025"/>
                <a:gd name="connsiteY50" fmla="*/ 987425 h 987425"/>
                <a:gd name="connsiteX51" fmla="*/ 3629025 w 3629025"/>
                <a:gd name="connsiteY51" fmla="*/ 987425 h 98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629025" h="987425">
                  <a:moveTo>
                    <a:pt x="0" y="0"/>
                  </a:moveTo>
                  <a:lnTo>
                    <a:pt x="76200" y="0"/>
                  </a:lnTo>
                  <a:lnTo>
                    <a:pt x="76200" y="47625"/>
                  </a:lnTo>
                  <a:lnTo>
                    <a:pt x="184150" y="47625"/>
                  </a:lnTo>
                  <a:lnTo>
                    <a:pt x="184150" y="79375"/>
                  </a:lnTo>
                  <a:lnTo>
                    <a:pt x="285750" y="79375"/>
                  </a:lnTo>
                  <a:lnTo>
                    <a:pt x="285750" y="139700"/>
                  </a:lnTo>
                  <a:lnTo>
                    <a:pt x="390525" y="139700"/>
                  </a:lnTo>
                  <a:lnTo>
                    <a:pt x="390525" y="190500"/>
                  </a:lnTo>
                  <a:lnTo>
                    <a:pt x="523875" y="190500"/>
                  </a:lnTo>
                  <a:lnTo>
                    <a:pt x="523875" y="263525"/>
                  </a:lnTo>
                  <a:lnTo>
                    <a:pt x="587375" y="263525"/>
                  </a:lnTo>
                  <a:lnTo>
                    <a:pt x="587375" y="307975"/>
                  </a:lnTo>
                  <a:lnTo>
                    <a:pt x="638175" y="307975"/>
                  </a:lnTo>
                  <a:lnTo>
                    <a:pt x="638175" y="336550"/>
                  </a:lnTo>
                  <a:lnTo>
                    <a:pt x="787400" y="336550"/>
                  </a:lnTo>
                  <a:lnTo>
                    <a:pt x="787400" y="365125"/>
                  </a:lnTo>
                  <a:lnTo>
                    <a:pt x="822325" y="365125"/>
                  </a:lnTo>
                  <a:lnTo>
                    <a:pt x="822325" y="409575"/>
                  </a:lnTo>
                  <a:lnTo>
                    <a:pt x="1073150" y="409575"/>
                  </a:lnTo>
                  <a:lnTo>
                    <a:pt x="1073150" y="441325"/>
                  </a:lnTo>
                  <a:lnTo>
                    <a:pt x="1273175" y="441325"/>
                  </a:lnTo>
                  <a:lnTo>
                    <a:pt x="1273175" y="482600"/>
                  </a:lnTo>
                  <a:lnTo>
                    <a:pt x="1400175" y="482600"/>
                  </a:lnTo>
                  <a:lnTo>
                    <a:pt x="1400175" y="514350"/>
                  </a:lnTo>
                  <a:lnTo>
                    <a:pt x="1495425" y="514350"/>
                  </a:lnTo>
                  <a:lnTo>
                    <a:pt x="1495425" y="561975"/>
                  </a:lnTo>
                  <a:lnTo>
                    <a:pt x="1625600" y="561975"/>
                  </a:lnTo>
                  <a:lnTo>
                    <a:pt x="1625600" y="596900"/>
                  </a:lnTo>
                  <a:lnTo>
                    <a:pt x="1765300" y="596900"/>
                  </a:lnTo>
                  <a:lnTo>
                    <a:pt x="1765300" y="628650"/>
                  </a:lnTo>
                  <a:lnTo>
                    <a:pt x="1847850" y="628650"/>
                  </a:lnTo>
                  <a:lnTo>
                    <a:pt x="1847850" y="657225"/>
                  </a:lnTo>
                  <a:lnTo>
                    <a:pt x="2152650" y="657225"/>
                  </a:lnTo>
                  <a:lnTo>
                    <a:pt x="2152650" y="657225"/>
                  </a:lnTo>
                  <a:lnTo>
                    <a:pt x="2152650" y="657225"/>
                  </a:lnTo>
                  <a:lnTo>
                    <a:pt x="2152650" y="688975"/>
                  </a:lnTo>
                  <a:lnTo>
                    <a:pt x="2216150" y="688975"/>
                  </a:lnTo>
                  <a:lnTo>
                    <a:pt x="2216150" y="714375"/>
                  </a:lnTo>
                  <a:lnTo>
                    <a:pt x="2349500" y="714375"/>
                  </a:lnTo>
                  <a:lnTo>
                    <a:pt x="2349500" y="749300"/>
                  </a:lnTo>
                  <a:lnTo>
                    <a:pt x="2562225" y="749300"/>
                  </a:lnTo>
                  <a:lnTo>
                    <a:pt x="2562225" y="800100"/>
                  </a:lnTo>
                  <a:lnTo>
                    <a:pt x="2638425" y="800100"/>
                  </a:lnTo>
                  <a:lnTo>
                    <a:pt x="2638425" y="847725"/>
                  </a:lnTo>
                  <a:lnTo>
                    <a:pt x="2676525" y="847725"/>
                  </a:lnTo>
                  <a:lnTo>
                    <a:pt x="2676525" y="892175"/>
                  </a:lnTo>
                  <a:lnTo>
                    <a:pt x="2771775" y="892175"/>
                  </a:lnTo>
                  <a:lnTo>
                    <a:pt x="2771775" y="920750"/>
                  </a:lnTo>
                  <a:lnTo>
                    <a:pt x="3155950" y="920750"/>
                  </a:lnTo>
                  <a:lnTo>
                    <a:pt x="3155950" y="987425"/>
                  </a:lnTo>
                  <a:lnTo>
                    <a:pt x="3629025" y="98742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4" name="Group 63">
              <a:extLst>
                <a:ext uri="{FF2B5EF4-FFF2-40B4-BE49-F238E27FC236}">
                  <a16:creationId xmlns:a16="http://schemas.microsoft.com/office/drawing/2014/main" id="{24CD2D2D-CC70-9E54-BBC8-86EA05B4F300}"/>
                </a:ext>
              </a:extLst>
            </p:cNvPr>
            <p:cNvGrpSpPr/>
            <p:nvPr/>
          </p:nvGrpSpPr>
          <p:grpSpPr>
            <a:xfrm>
              <a:off x="1237063" y="3829091"/>
              <a:ext cx="2318788" cy="1446550"/>
              <a:chOff x="522288" y="1580265"/>
              <a:chExt cx="2318788" cy="1446550"/>
            </a:xfrm>
          </p:grpSpPr>
          <p:sp>
            <p:nvSpPr>
              <p:cNvPr id="307" name="TextBox 306">
                <a:extLst>
                  <a:ext uri="{FF2B5EF4-FFF2-40B4-BE49-F238E27FC236}">
                    <a16:creationId xmlns:a16="http://schemas.microsoft.com/office/drawing/2014/main" id="{6172FF27-B5F5-32DA-AB89-32BC19A4BBD1}"/>
                  </a:ext>
                </a:extLst>
              </p:cNvPr>
              <p:cNvSpPr txBox="1"/>
              <p:nvPr/>
            </p:nvSpPr>
            <p:spPr bwMode="auto">
              <a:xfrm>
                <a:off x="771464" y="1580265"/>
                <a:ext cx="826166"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Arm</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IR</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8" name="TextBox 307">
                <a:extLst>
                  <a:ext uri="{FF2B5EF4-FFF2-40B4-BE49-F238E27FC236}">
                    <a16:creationId xmlns:a16="http://schemas.microsoft.com/office/drawing/2014/main" id="{C262F619-2D00-E495-44AC-BF2ACFFBB59F}"/>
                  </a:ext>
                </a:extLst>
              </p:cNvPr>
              <p:cNvSpPr txBox="1"/>
              <p:nvPr/>
            </p:nvSpPr>
            <p:spPr bwMode="auto">
              <a:xfrm>
                <a:off x="1702874" y="1580265"/>
                <a:ext cx="11382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Events/Total</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94/183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48/182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47/185</a:t>
                </a:r>
              </a:p>
            </p:txBody>
          </p:sp>
          <p:cxnSp>
            <p:nvCxnSpPr>
              <p:cNvPr id="309" name="Straight Connector 308">
                <a:extLst>
                  <a:ext uri="{FF2B5EF4-FFF2-40B4-BE49-F238E27FC236}">
                    <a16:creationId xmlns:a16="http://schemas.microsoft.com/office/drawing/2014/main" id="{B62E9331-1129-3657-FBE4-E13EB37D11F5}"/>
                  </a:ext>
                </a:extLst>
              </p:cNvPr>
              <p:cNvCxnSpPr>
                <a:cxnSpLocks/>
              </p:cNvCxnSpPr>
              <p:nvPr/>
            </p:nvCxnSpPr>
            <p:spPr bwMode="auto">
              <a:xfrm>
                <a:off x="522288" y="1979126"/>
                <a:ext cx="252484" cy="0"/>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8F92247A-7627-C322-A254-25C82D53B850}"/>
                  </a:ext>
                </a:extLst>
              </p:cNvPr>
              <p:cNvCxnSpPr>
                <a:cxnSpLocks/>
              </p:cNvCxnSpPr>
              <p:nvPr/>
            </p:nvCxnSpPr>
            <p:spPr bwMode="auto">
              <a:xfrm>
                <a:off x="522288" y="2227033"/>
                <a:ext cx="252484" cy="0"/>
              </a:xfrm>
              <a:prstGeom prst="line">
                <a:avLst/>
              </a:prstGeom>
              <a:noFill/>
              <a:ln w="28575" cap="flat" cmpd="sng" algn="ctr">
                <a:solidFill>
                  <a:schemeClr val="accent2"/>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F857766E-4237-CCD2-7DE9-273AADCBEAD4}"/>
                  </a:ext>
                </a:extLst>
              </p:cNvPr>
              <p:cNvCxnSpPr>
                <a:cxnSpLocks/>
              </p:cNvCxnSpPr>
              <p:nvPr/>
            </p:nvCxnSpPr>
            <p:spPr bwMode="auto">
              <a:xfrm>
                <a:off x="522288" y="2486468"/>
                <a:ext cx="252484" cy="0"/>
              </a:xfrm>
              <a:prstGeom prst="line">
                <a:avLst/>
              </a:prstGeom>
              <a:noFill/>
              <a:ln w="28575" cap="flat" cmpd="sng" algn="ctr">
                <a:solidFill>
                  <a:schemeClr val="accent1"/>
                </a:solidFill>
                <a:prstDash val="solid"/>
                <a:round/>
                <a:headEnd type="none" w="med" len="med"/>
                <a:tailEnd type="none" w="med" len="med"/>
              </a:ln>
              <a:effectLst/>
            </p:spPr>
          </p:cxnSp>
        </p:grpSp>
        <p:sp>
          <p:nvSpPr>
            <p:cNvPr id="65" name="TextBox 64">
              <a:extLst>
                <a:ext uri="{FF2B5EF4-FFF2-40B4-BE49-F238E27FC236}">
                  <a16:creationId xmlns:a16="http://schemas.microsoft.com/office/drawing/2014/main" id="{597F43D9-1E5C-2E9F-82CA-2523B3706D6E}"/>
                </a:ext>
              </a:extLst>
            </p:cNvPr>
            <p:cNvSpPr txBox="1"/>
            <p:nvPr/>
          </p:nvSpPr>
          <p:spPr bwMode="auto">
            <a:xfrm>
              <a:off x="1528711" y="1695664"/>
              <a:ext cx="30295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endPar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7085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ELEVATE-TN: </a:t>
            </a:r>
            <a:r>
              <a:rPr lang="en-US" dirty="0"/>
              <a:t>Frontline </a:t>
            </a:r>
            <a:r>
              <a:rPr lang="en-US" altLang="en-US" dirty="0"/>
              <a:t>Acalabrutinib ± Obinutuzumab vs CIT for Patients With CLL</a:t>
            </a:r>
          </a:p>
        </p:txBody>
      </p:sp>
      <p:sp>
        <p:nvSpPr>
          <p:cNvPr id="17" name="Content Placeholder 4">
            <a:extLst>
              <a:ext uri="{FF2B5EF4-FFF2-40B4-BE49-F238E27FC236}">
                <a16:creationId xmlns:a16="http://schemas.microsoft.com/office/drawing/2014/main" id="{4F410F4F-CDE9-4A02-B74E-CDE279913D01}"/>
              </a:ext>
            </a:extLst>
          </p:cNvPr>
          <p:cNvSpPr>
            <a:spLocks noGrp="1"/>
          </p:cNvSpPr>
          <p:nvPr>
            <p:ph idx="1"/>
          </p:nvPr>
        </p:nvSpPr>
        <p:spPr>
          <a:xfrm>
            <a:off x="604675" y="1513047"/>
            <a:ext cx="10877529" cy="611892"/>
          </a:xfrm>
        </p:spPr>
        <p:txBody>
          <a:bodyPr/>
          <a:lstStyle/>
          <a:p>
            <a:pPr>
              <a:spcAft>
                <a:spcPts val="0"/>
              </a:spcAft>
            </a:pPr>
            <a:r>
              <a:rPr lang="en-US" sz="1800" dirty="0"/>
              <a:t>Randomized, open-label phase III trial of acalabrutinib ± obinutuzumab vs chlorambucil + obinutuzumab for patients with untreated CLL aged ≥65 yr or 18-64 yr with CrCl</a:t>
            </a:r>
            <a:r>
              <a:rPr lang="en-US" sz="1800" baseline="-25000" dirty="0"/>
              <a:t>CG</a:t>
            </a:r>
            <a:r>
              <a:rPr lang="en-US" sz="1800" dirty="0"/>
              <a:t> 30-69 mL and/or CIRS-G score &gt;6 (N = 535)</a:t>
            </a:r>
          </a:p>
        </p:txBody>
      </p:sp>
      <p:graphicFrame>
        <p:nvGraphicFramePr>
          <p:cNvPr id="19668" name="Content Placeholder 3">
            <a:extLst>
              <a:ext uri="{FF2B5EF4-FFF2-40B4-BE49-F238E27FC236}">
                <a16:creationId xmlns:a16="http://schemas.microsoft.com/office/drawing/2014/main" id="{F856F867-0DE7-936A-7695-D6361BD1FEB9}"/>
              </a:ext>
            </a:extLst>
          </p:cNvPr>
          <p:cNvGraphicFramePr>
            <a:graphicFrameLocks/>
          </p:cNvGraphicFramePr>
          <p:nvPr>
            <p:extLst>
              <p:ext uri="{D42A27DB-BD31-4B8C-83A1-F6EECF244321}">
                <p14:modId xmlns:p14="http://schemas.microsoft.com/office/powerpoint/2010/main" val="1526348611"/>
              </p:ext>
            </p:extLst>
          </p:nvPr>
        </p:nvGraphicFramePr>
        <p:xfrm>
          <a:off x="7705396" y="2075120"/>
          <a:ext cx="4090674" cy="2862072"/>
        </p:xfrm>
        <a:graphic>
          <a:graphicData uri="http://schemas.openxmlformats.org/drawingml/2006/table">
            <a:tbl>
              <a:tblPr firstRow="1" firstCol="1" bandRow="1"/>
              <a:tblGrid>
                <a:gridCol w="986320">
                  <a:extLst>
                    <a:ext uri="{9D8B030D-6E8A-4147-A177-3AD203B41FA5}">
                      <a16:colId xmlns:a16="http://schemas.microsoft.com/office/drawing/2014/main" val="3973869095"/>
                    </a:ext>
                  </a:extLst>
                </a:gridCol>
                <a:gridCol w="993058">
                  <a:extLst>
                    <a:ext uri="{9D8B030D-6E8A-4147-A177-3AD203B41FA5}">
                      <a16:colId xmlns:a16="http://schemas.microsoft.com/office/drawing/2014/main" val="1008611882"/>
                    </a:ext>
                  </a:extLst>
                </a:gridCol>
                <a:gridCol w="1111045">
                  <a:extLst>
                    <a:ext uri="{9D8B030D-6E8A-4147-A177-3AD203B41FA5}">
                      <a16:colId xmlns:a16="http://schemas.microsoft.com/office/drawing/2014/main" val="933492542"/>
                    </a:ext>
                  </a:extLst>
                </a:gridCol>
                <a:gridCol w="1000251">
                  <a:extLst>
                    <a:ext uri="{9D8B030D-6E8A-4147-A177-3AD203B41FA5}">
                      <a16:colId xmlns:a16="http://schemas.microsoft.com/office/drawing/2014/main" val="1689836044"/>
                    </a:ext>
                  </a:extLst>
                </a:gridCol>
              </a:tblGrid>
              <a:tr h="0">
                <a:tc gridSpan="4">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400" dirty="0">
                          <a:solidFill>
                            <a:schemeClr val="tx1"/>
                          </a:solidFill>
                          <a:effectLst/>
                          <a:latin typeface="+mn-lt"/>
                        </a:rPr>
                        <a:t>HR (95% CI)</a:t>
                      </a:r>
                      <a:endParaRPr lang="en-US" sz="1400" b="1" dirty="0">
                        <a:solidFill>
                          <a:schemeClr val="tx1"/>
                        </a:solidFill>
                        <a:effectLst/>
                        <a:latin typeface="+mn-lt"/>
                        <a:ea typeface="Calibri" panose="020F0502020204030204" pitchFamily="34" charset="0"/>
                      </a:endParaRPr>
                    </a:p>
                  </a:txBody>
                  <a:tcPr anchor="ctr">
                    <a:lnL w="9525" cap="flat" cmpd="sng" algn="ctr">
                      <a:noFill/>
                      <a:prstDash val="solid"/>
                    </a:lnL>
                    <a:lnR w="9525" cap="flat" cmpd="sng" algn="ctr">
                      <a:noFill/>
                      <a:prstDash val="soli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lnSpc>
                          <a:spcPct val="90000"/>
                        </a:lnSpc>
                        <a:spcBef>
                          <a:spcPts val="0"/>
                        </a:spcBef>
                        <a:spcAft>
                          <a:spcPts val="0"/>
                        </a:spcAft>
                      </a:pPr>
                      <a:endParaRPr lang="en-US" sz="1100" b="1" dirty="0">
                        <a:effectLst/>
                        <a:latin typeface="+mn-lt"/>
                        <a:ea typeface="Calibri" panose="020F0502020204030204" pitchFamily="34" charset="0"/>
                      </a:endParaRPr>
                    </a:p>
                  </a:txBody>
                  <a:tcPr marL="144000" marR="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A8341"/>
                    </a:solidFill>
                  </a:tcPr>
                </a:tc>
                <a:tc hMerge="1">
                  <a:txBody>
                    <a:bodyPr/>
                    <a:lstStyle/>
                    <a:p>
                      <a:pPr marL="0" marR="0" algn="ctr">
                        <a:lnSpc>
                          <a:spcPct val="90000"/>
                        </a:lnSpc>
                        <a:spcBef>
                          <a:spcPts val="0"/>
                        </a:spcBef>
                        <a:spcAft>
                          <a:spcPts val="0"/>
                        </a:spcAft>
                      </a:pPr>
                      <a:endParaRPr lang="en-US" sz="1100" b="1" kern="1200" baseline="0" dirty="0">
                        <a:solidFill>
                          <a:schemeClr val="lt1"/>
                        </a:solidFill>
                        <a:effectLst/>
                        <a:latin typeface="+mj-lt"/>
                        <a:ea typeface="Calibri" panose="020F0502020204030204" pitchFamily="34" charset="0"/>
                        <a:cs typeface="+mn-cs"/>
                      </a:endParaRPr>
                    </a:p>
                  </a:txBody>
                  <a:tcPr marL="0" marR="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A8341"/>
                    </a:solidFill>
                  </a:tcPr>
                </a:tc>
                <a:tc hMerge="1">
                  <a:txBody>
                    <a:bodyPr/>
                    <a:lstStyle/>
                    <a:p>
                      <a:pPr marL="0" marR="0" algn="ctr">
                        <a:lnSpc>
                          <a:spcPct val="90000"/>
                        </a:lnSpc>
                        <a:spcBef>
                          <a:spcPts val="0"/>
                        </a:spcBef>
                        <a:spcAft>
                          <a:spcPts val="0"/>
                        </a:spcAft>
                      </a:pPr>
                      <a:endParaRPr lang="en-US" sz="1100" b="1" kern="1200" baseline="0" dirty="0">
                        <a:solidFill>
                          <a:schemeClr val="lt1"/>
                        </a:solidFill>
                        <a:effectLst/>
                        <a:latin typeface="+mn-lt"/>
                        <a:ea typeface="Calibri" panose="020F0502020204030204" pitchFamily="34" charset="0"/>
                        <a:cs typeface="+mn-cs"/>
                      </a:endParaRPr>
                    </a:p>
                  </a:txBody>
                  <a:tcPr marL="0" marR="0" marT="36000" marB="3600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A8341"/>
                    </a:solidFill>
                  </a:tcPr>
                </a:tc>
                <a:extLst>
                  <a:ext uri="{0D108BD9-81ED-4DB2-BD59-A6C34878D82A}">
                    <a16:rowId xmlns:a16="http://schemas.microsoft.com/office/drawing/2014/main" val="10000"/>
                  </a:ext>
                </a:extLst>
              </a:tr>
              <a:tr h="126685">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algn="ctr">
                        <a:lnSpc>
                          <a:spcPct val="90000"/>
                        </a:lnSpc>
                        <a:spcBef>
                          <a:spcPts val="0"/>
                        </a:spcBef>
                        <a:spcAft>
                          <a:spcPts val="0"/>
                        </a:spcAft>
                      </a:pPr>
                      <a:endParaRPr lang="en-US" sz="1400" b="0" dirty="0">
                        <a:solidFill>
                          <a:schemeClr val="bg1"/>
                        </a:solidFill>
                        <a:effectLst/>
                        <a:latin typeface="+mn-lt"/>
                        <a:ea typeface="Calibri" panose="020F0502020204030204" pitchFamily="34" charset="0"/>
                      </a:endParaRPr>
                    </a:p>
                  </a:txBody>
                  <a:tcPr anchor="ctr">
                    <a:lnL w="9525" cap="flat" cmpd="sng" algn="ctr">
                      <a:noFill/>
                      <a:prstDash val="solid"/>
                    </a:lnL>
                    <a:lnR>
                      <a:noFill/>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algn="ctr">
                        <a:lnSpc>
                          <a:spcPct val="90000"/>
                        </a:lnSpc>
                        <a:spcBef>
                          <a:spcPts val="0"/>
                        </a:spcBef>
                        <a:spcAft>
                          <a:spcPts val="0"/>
                        </a:spcAft>
                      </a:pPr>
                      <a:r>
                        <a:rPr lang="en-US" sz="1400" dirty="0">
                          <a:solidFill>
                            <a:schemeClr val="tx1"/>
                          </a:solidFill>
                          <a:effectLst/>
                          <a:latin typeface="+mn-lt"/>
                        </a:rPr>
                        <a:t>A + O vs </a:t>
                      </a:r>
                      <a:br>
                        <a:rPr lang="en-US" sz="1400" dirty="0">
                          <a:solidFill>
                            <a:schemeClr val="tx1"/>
                          </a:solidFill>
                          <a:effectLst/>
                          <a:latin typeface="+mn-lt"/>
                        </a:rPr>
                      </a:br>
                      <a:r>
                        <a:rPr lang="en-US" sz="1400" dirty="0">
                          <a:solidFill>
                            <a:schemeClr val="tx1"/>
                          </a:solidFill>
                          <a:effectLst/>
                          <a:latin typeface="+mn-lt"/>
                        </a:rPr>
                        <a:t>O + Clb</a:t>
                      </a:r>
                      <a:endParaRPr lang="en-US" sz="1400" b="1" dirty="0">
                        <a:solidFill>
                          <a:schemeClr val="tx1"/>
                        </a:solidFill>
                        <a:effectLst/>
                        <a:latin typeface="+mn-lt"/>
                        <a:ea typeface="Calibri" panose="020F0502020204030204" pitchFamily="34" charset="0"/>
                      </a:endParaRPr>
                    </a:p>
                  </a:txBody>
                  <a:tcPr anchor="ctr">
                    <a:lnL>
                      <a:noFill/>
                    </a:lnL>
                    <a:lnR>
                      <a:noFill/>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algn="ctr">
                        <a:lnSpc>
                          <a:spcPct val="90000"/>
                        </a:lnSpc>
                        <a:spcBef>
                          <a:spcPts val="0"/>
                        </a:spcBef>
                        <a:spcAft>
                          <a:spcPts val="0"/>
                        </a:spcAft>
                      </a:pPr>
                      <a:r>
                        <a:rPr lang="en-US" sz="1400" kern="1200" baseline="0" dirty="0">
                          <a:solidFill>
                            <a:schemeClr val="tx1"/>
                          </a:solidFill>
                          <a:effectLst/>
                          <a:latin typeface="+mn-lt"/>
                        </a:rPr>
                        <a:t>A vs </a:t>
                      </a:r>
                      <a:br>
                        <a:rPr lang="en-US" sz="1400" kern="1200" baseline="0" dirty="0">
                          <a:solidFill>
                            <a:schemeClr val="tx1"/>
                          </a:solidFill>
                          <a:effectLst/>
                          <a:latin typeface="+mn-lt"/>
                        </a:rPr>
                      </a:br>
                      <a:r>
                        <a:rPr lang="en-US" sz="1400" kern="1200" baseline="0" dirty="0">
                          <a:solidFill>
                            <a:schemeClr val="tx1"/>
                          </a:solidFill>
                          <a:effectLst/>
                          <a:latin typeface="+mn-lt"/>
                        </a:rPr>
                        <a:t>O + Clb </a:t>
                      </a:r>
                      <a:endParaRPr lang="en-US" sz="1400" b="1" kern="1200" baseline="0" dirty="0">
                        <a:solidFill>
                          <a:schemeClr val="tx1"/>
                        </a:solidFill>
                        <a:effectLst/>
                        <a:latin typeface="+mn-lt"/>
                        <a:ea typeface="Calibri" panose="020F0502020204030204" pitchFamily="34" charset="0"/>
                        <a:cs typeface="+mn-cs"/>
                      </a:endParaRPr>
                    </a:p>
                  </a:txBody>
                  <a:tcPr anchor="ctr">
                    <a:lnL>
                      <a:noFill/>
                    </a:lnL>
                    <a:lnR>
                      <a:noFill/>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algn="ctr">
                        <a:lnSpc>
                          <a:spcPct val="90000"/>
                        </a:lnSpc>
                        <a:spcBef>
                          <a:spcPts val="0"/>
                        </a:spcBef>
                        <a:spcAft>
                          <a:spcPts val="0"/>
                        </a:spcAft>
                      </a:pPr>
                      <a:r>
                        <a:rPr lang="en-US" sz="1400" kern="1200" baseline="0" dirty="0">
                          <a:solidFill>
                            <a:schemeClr val="tx1"/>
                          </a:solidFill>
                          <a:effectLst/>
                          <a:latin typeface="+mn-lt"/>
                        </a:rPr>
                        <a:t>A + O vs </a:t>
                      </a:r>
                      <a:br>
                        <a:rPr lang="en-US" sz="1400" kern="1200" baseline="0" dirty="0">
                          <a:solidFill>
                            <a:schemeClr val="tx1"/>
                          </a:solidFill>
                          <a:effectLst/>
                          <a:latin typeface="+mn-lt"/>
                        </a:rPr>
                      </a:br>
                      <a:r>
                        <a:rPr lang="en-US" sz="1400" kern="1200" baseline="0" dirty="0">
                          <a:solidFill>
                            <a:schemeClr val="tx1"/>
                          </a:solidFill>
                          <a:effectLst/>
                          <a:latin typeface="+mn-lt"/>
                        </a:rPr>
                        <a:t>A</a:t>
                      </a:r>
                      <a:endParaRPr lang="en-US" sz="1400" b="1" kern="1200" baseline="0" dirty="0">
                        <a:solidFill>
                          <a:schemeClr val="tx1"/>
                        </a:solidFill>
                        <a:effectLst/>
                        <a:latin typeface="+mn-lt"/>
                        <a:ea typeface="Calibri" panose="020F0502020204030204" pitchFamily="34" charset="0"/>
                        <a:cs typeface="+mn-cs"/>
                      </a:endParaRPr>
                    </a:p>
                  </a:txBody>
                  <a:tcPr anchor="ctr">
                    <a:lnL>
                      <a:noFill/>
                    </a:lnL>
                    <a:lnR w="9525" cap="flat" cmpd="sng" algn="ctr">
                      <a:noFill/>
                      <a:prstDash val="solid"/>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67849510"/>
                  </a:ext>
                </a:extLst>
              </a:tr>
              <a:tr h="288746">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1"/>
                          </a:solidFill>
                          <a:latin typeface="+mn-lt"/>
                        </a:rPr>
                        <a:t>PFS,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1"/>
                          </a:solidFill>
                          <a:latin typeface="+mn-lt"/>
                        </a:rPr>
                        <a:t>all</a:t>
                      </a:r>
                    </a:p>
                  </a:txBody>
                  <a:tcPr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algn="ctr"/>
                      <a:r>
                        <a:rPr lang="en-US" sz="1400" b="1" dirty="0">
                          <a:solidFill>
                            <a:schemeClr val="bg1"/>
                          </a:solidFill>
                          <a:latin typeface="+mn-lt"/>
                        </a:rPr>
                        <a:t>0.11 </a:t>
                      </a:r>
                    </a:p>
                    <a:p>
                      <a:pPr algn="ctr"/>
                      <a:r>
                        <a:rPr lang="en-US" sz="1400" dirty="0">
                          <a:solidFill>
                            <a:schemeClr val="bg1"/>
                          </a:solidFill>
                          <a:latin typeface="+mn-lt"/>
                        </a:rPr>
                        <a:t>(0.07-0.16) </a:t>
                      </a:r>
                      <a:r>
                        <a:rPr lang="en-US" sz="1400" i="1" dirty="0">
                          <a:solidFill>
                            <a:schemeClr val="bg1"/>
                          </a:solidFill>
                          <a:latin typeface="+mn-lt"/>
                        </a:rPr>
                        <a:t>P</a:t>
                      </a:r>
                      <a:r>
                        <a:rPr lang="en-US" sz="1400" dirty="0">
                          <a:solidFill>
                            <a:schemeClr val="bg1"/>
                          </a:solidFill>
                          <a:latin typeface="+mn-lt"/>
                        </a:rPr>
                        <a:t> &lt;.0001</a:t>
                      </a:r>
                    </a:p>
                  </a:txBody>
                  <a:tcPr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algn="ctr"/>
                      <a:r>
                        <a:rPr lang="en-US" sz="1400" b="1" dirty="0">
                          <a:solidFill>
                            <a:schemeClr val="bg1"/>
                          </a:solidFill>
                          <a:latin typeface="+mn-lt"/>
                        </a:rPr>
                        <a:t>0.21 </a:t>
                      </a:r>
                    </a:p>
                    <a:p>
                      <a:pPr algn="ctr"/>
                      <a:r>
                        <a:rPr lang="en-US" sz="1400" dirty="0">
                          <a:solidFill>
                            <a:schemeClr val="bg1"/>
                          </a:solidFill>
                          <a:latin typeface="+mn-lt"/>
                        </a:rPr>
                        <a:t>(0.15-0.30) </a:t>
                      </a:r>
                    </a:p>
                    <a:p>
                      <a:pPr algn="ctr"/>
                      <a:r>
                        <a:rPr lang="en-US" sz="1400" i="1" dirty="0">
                          <a:solidFill>
                            <a:schemeClr val="bg1"/>
                          </a:solidFill>
                          <a:latin typeface="+mn-lt"/>
                        </a:rPr>
                        <a:t>P</a:t>
                      </a:r>
                      <a:r>
                        <a:rPr lang="en-US" sz="1400" dirty="0">
                          <a:solidFill>
                            <a:schemeClr val="bg1"/>
                          </a:solidFill>
                          <a:latin typeface="+mn-lt"/>
                        </a:rPr>
                        <a:t> &lt;.0001</a:t>
                      </a:r>
                    </a:p>
                  </a:txBody>
                  <a:tcPr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effectLst/>
                          <a:latin typeface="+mn-lt"/>
                        </a:rPr>
                        <a:t>0.51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1"/>
                          </a:solidFill>
                          <a:effectLst/>
                          <a:latin typeface="+mn-lt"/>
                        </a:rPr>
                        <a:t>(0.32-0.81)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1"/>
                          </a:solidFill>
                          <a:effectLst/>
                          <a:latin typeface="+mn-lt"/>
                        </a:rPr>
                        <a:t> </a:t>
                      </a:r>
                      <a:r>
                        <a:rPr lang="en-US" sz="1400" i="1" kern="1200" dirty="0">
                          <a:solidFill>
                            <a:schemeClr val="bg1"/>
                          </a:solidFill>
                          <a:effectLst/>
                          <a:latin typeface="+mn-lt"/>
                        </a:rPr>
                        <a:t>P</a:t>
                      </a:r>
                      <a:r>
                        <a:rPr lang="en-US" sz="1400" kern="1200" dirty="0">
                          <a:solidFill>
                            <a:schemeClr val="bg1"/>
                          </a:solidFill>
                          <a:effectLst/>
                          <a:latin typeface="+mn-lt"/>
                        </a:rPr>
                        <a:t> = .0259</a:t>
                      </a:r>
                    </a:p>
                  </a:txBody>
                  <a:tcPr anchor="ct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6286215"/>
                  </a:ext>
                </a:extLst>
              </a:tr>
              <a:tr h="288746">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bg1"/>
                          </a:solidFill>
                          <a:effectLst/>
                          <a:latin typeface="+mn-lt"/>
                        </a:rPr>
                        <a:t>PFS, </a:t>
                      </a:r>
                      <a:r>
                        <a:rPr kumimoji="0" lang="en-US" sz="1400" b="1" i="0" u="none" strike="noStrike" kern="1200" cap="none" spc="0" normalizeH="0" baseline="0" noProof="0" dirty="0">
                          <a:ln>
                            <a:noFill/>
                          </a:ln>
                          <a:solidFill>
                            <a:srgbClr val="000000"/>
                          </a:solidFill>
                          <a:effectLst/>
                          <a:uLnTx/>
                          <a:uFillTx/>
                          <a:latin typeface="+mn-lt"/>
                          <a:ea typeface="+mn-ea"/>
                          <a:cs typeface="Calibri" panose="020F0502020204030204" pitchFamily="34" charset="0"/>
                        </a:rPr>
                        <a:t>del(17p) and/or Mutated </a:t>
                      </a:r>
                      <a:r>
                        <a:rPr kumimoji="0" lang="en-US" sz="1400" b="1" i="1" u="none" strike="noStrike" kern="1200" cap="none" spc="0" normalizeH="0" baseline="0" noProof="0" dirty="0">
                          <a:ln>
                            <a:noFill/>
                          </a:ln>
                          <a:solidFill>
                            <a:srgbClr val="000000"/>
                          </a:solidFill>
                          <a:effectLst/>
                          <a:uLnTx/>
                          <a:uFillTx/>
                          <a:latin typeface="+mn-lt"/>
                          <a:ea typeface="+mn-ea"/>
                          <a:cs typeface="Calibri" panose="020F0502020204030204" pitchFamily="34" charset="0"/>
                        </a:rPr>
                        <a:t>TP53</a:t>
                      </a:r>
                      <a:endParaRPr kumimoji="0" lang="en-GB" sz="1400" b="1" i="1" u="none" strike="noStrike" kern="1200" cap="none" spc="0" normalizeH="0" baseline="0" noProof="0" dirty="0">
                        <a:ln>
                          <a:noFill/>
                        </a:ln>
                        <a:solidFill>
                          <a:srgbClr val="000000"/>
                        </a:solidFill>
                        <a:effectLst/>
                        <a:uLnTx/>
                        <a:uFillTx/>
                        <a:latin typeface="+mn-lt"/>
                        <a:ea typeface="+mn-ea"/>
                        <a:cs typeface="Calibri" panose="020F0502020204030204" pitchFamily="34" charset="0"/>
                      </a:endParaRPr>
                    </a:p>
                    <a:p>
                      <a:pPr marL="0" marR="0" indent="0" algn="l">
                        <a:spcBef>
                          <a:spcPts val="0"/>
                        </a:spcBef>
                        <a:spcAft>
                          <a:spcPts val="0"/>
                        </a:spcAft>
                      </a:pPr>
                      <a:r>
                        <a:rPr lang="en-US" sz="1400" baseline="0" dirty="0">
                          <a:solidFill>
                            <a:schemeClr val="bg1"/>
                          </a:solidFill>
                          <a:effectLst/>
                          <a:latin typeface="+mn-lt"/>
                        </a:rPr>
                        <a:t> </a:t>
                      </a:r>
                    </a:p>
                  </a:txBody>
                  <a:tcPr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algn="ctr">
                        <a:spcBef>
                          <a:spcPts val="0"/>
                        </a:spcBef>
                        <a:spcAft>
                          <a:spcPts val="0"/>
                        </a:spcAft>
                      </a:pPr>
                      <a:r>
                        <a:rPr lang="en-US" sz="1400" b="1" baseline="0" dirty="0">
                          <a:solidFill>
                            <a:schemeClr val="bg1"/>
                          </a:solidFill>
                          <a:effectLst/>
                          <a:latin typeface="+mn-lt"/>
                        </a:rPr>
                        <a:t>0.19 </a:t>
                      </a:r>
                      <a:br>
                        <a:rPr lang="en-US" sz="1400" b="1" baseline="0" dirty="0">
                          <a:solidFill>
                            <a:schemeClr val="bg1"/>
                          </a:solidFill>
                          <a:effectLst/>
                          <a:latin typeface="+mn-lt"/>
                        </a:rPr>
                      </a:br>
                      <a:r>
                        <a:rPr lang="en-US" sz="1400" b="0" baseline="0" dirty="0">
                          <a:solidFill>
                            <a:schemeClr val="bg1"/>
                          </a:solidFill>
                          <a:effectLst/>
                          <a:latin typeface="+mn-lt"/>
                        </a:rPr>
                        <a:t>(0.08-0.45)</a:t>
                      </a:r>
                    </a:p>
                    <a:p>
                      <a:pPr marL="0" marR="0" algn="ctr">
                        <a:spcBef>
                          <a:spcPts val="0"/>
                        </a:spcBef>
                        <a:spcAft>
                          <a:spcPts val="0"/>
                        </a:spcAft>
                      </a:pPr>
                      <a:r>
                        <a:rPr lang="en-US" sz="1400" b="0" i="1" baseline="0" dirty="0">
                          <a:solidFill>
                            <a:schemeClr val="bg1"/>
                          </a:solidFill>
                          <a:effectLst/>
                          <a:latin typeface="+mn-lt"/>
                        </a:rPr>
                        <a:t>P</a:t>
                      </a:r>
                      <a:r>
                        <a:rPr lang="en-US" sz="1400" b="0" baseline="0" dirty="0">
                          <a:solidFill>
                            <a:schemeClr val="bg1"/>
                          </a:solidFill>
                          <a:effectLst/>
                          <a:latin typeface="+mn-lt"/>
                        </a:rPr>
                        <a:t> &lt;.0001 </a:t>
                      </a:r>
                    </a:p>
                  </a:txBody>
                  <a:tcPr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effectLst/>
                          <a:latin typeface="+mn-lt"/>
                        </a:rPr>
                        <a:t>0.21 </a:t>
                      </a:r>
                      <a:br>
                        <a:rPr lang="en-US" sz="1400" b="1" kern="1200" dirty="0">
                          <a:solidFill>
                            <a:schemeClr val="bg1"/>
                          </a:solidFill>
                          <a:effectLst/>
                          <a:latin typeface="+mn-lt"/>
                        </a:rPr>
                      </a:br>
                      <a:r>
                        <a:rPr lang="en-US" sz="1400" b="0" kern="1200" dirty="0">
                          <a:solidFill>
                            <a:schemeClr val="bg1"/>
                          </a:solidFill>
                          <a:effectLst/>
                          <a:latin typeface="+mn-lt"/>
                        </a:rPr>
                        <a:t>(0.09-0.50)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1" kern="1200" dirty="0">
                          <a:solidFill>
                            <a:schemeClr val="bg1"/>
                          </a:solidFill>
                          <a:effectLst/>
                          <a:latin typeface="+mn-lt"/>
                        </a:rPr>
                        <a:t>P</a:t>
                      </a:r>
                      <a:r>
                        <a:rPr lang="en-US" sz="1400" b="0" kern="1200" dirty="0">
                          <a:solidFill>
                            <a:schemeClr val="bg1"/>
                          </a:solidFill>
                          <a:effectLst/>
                          <a:latin typeface="+mn-lt"/>
                        </a:rPr>
                        <a:t> &lt;.0001 </a:t>
                      </a:r>
                    </a:p>
                  </a:txBody>
                  <a:tcPr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kern="1200" dirty="0">
                        <a:solidFill>
                          <a:schemeClr val="bg1"/>
                        </a:solidFill>
                        <a:effectLst/>
                        <a:latin typeface="+mn-lt"/>
                      </a:endParaRPr>
                    </a:p>
                  </a:txBody>
                  <a:tcPr anchor="ct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70554890"/>
                  </a:ext>
                </a:extLst>
              </a:tr>
            </a:tbl>
          </a:graphicData>
        </a:graphic>
      </p:graphicFrame>
      <p:sp>
        <p:nvSpPr>
          <p:cNvPr id="19670" name="TextBox 19669">
            <a:extLst>
              <a:ext uri="{FF2B5EF4-FFF2-40B4-BE49-F238E27FC236}">
                <a16:creationId xmlns:a16="http://schemas.microsoft.com/office/drawing/2014/main" id="{886B5921-7F89-3658-9B7D-37E84AEB790B}"/>
              </a:ext>
            </a:extLst>
          </p:cNvPr>
          <p:cNvSpPr txBox="1"/>
          <p:nvPr/>
        </p:nvSpPr>
        <p:spPr bwMode="auto">
          <a:xfrm rot="16200000">
            <a:off x="314127" y="5094102"/>
            <a:ext cx="527809" cy="26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PFS (%)</a:t>
            </a:r>
          </a:p>
        </p:txBody>
      </p:sp>
      <p:sp>
        <p:nvSpPr>
          <p:cNvPr id="19671" name="TextBox 19670">
            <a:extLst>
              <a:ext uri="{FF2B5EF4-FFF2-40B4-BE49-F238E27FC236}">
                <a16:creationId xmlns:a16="http://schemas.microsoft.com/office/drawing/2014/main" id="{3DF0FAAC-9161-0AD3-F19B-89A3372D7319}"/>
              </a:ext>
            </a:extLst>
          </p:cNvPr>
          <p:cNvSpPr txBox="1"/>
          <p:nvPr/>
        </p:nvSpPr>
        <p:spPr bwMode="auto">
          <a:xfrm>
            <a:off x="3812702" y="6093628"/>
            <a:ext cx="388534"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grpSp>
        <p:nvGrpSpPr>
          <p:cNvPr id="19672" name="Group 19671">
            <a:extLst>
              <a:ext uri="{FF2B5EF4-FFF2-40B4-BE49-F238E27FC236}">
                <a16:creationId xmlns:a16="http://schemas.microsoft.com/office/drawing/2014/main" id="{D052929A-9D06-0090-2B7B-C245F2EF6E5A}"/>
              </a:ext>
            </a:extLst>
          </p:cNvPr>
          <p:cNvGrpSpPr/>
          <p:nvPr/>
        </p:nvGrpSpPr>
        <p:grpSpPr>
          <a:xfrm>
            <a:off x="609588" y="4368980"/>
            <a:ext cx="405548" cy="1605597"/>
            <a:chOff x="490640" y="1569166"/>
            <a:chExt cx="681973" cy="3211702"/>
          </a:xfrm>
        </p:grpSpPr>
        <p:sp>
          <p:nvSpPr>
            <p:cNvPr id="19737" name="TextBox 19736">
              <a:extLst>
                <a:ext uri="{FF2B5EF4-FFF2-40B4-BE49-F238E27FC236}">
                  <a16:creationId xmlns:a16="http://schemas.microsoft.com/office/drawing/2014/main" id="{83155591-5DF3-AF9A-8082-7BBFB9AB5C18}"/>
                </a:ext>
              </a:extLst>
            </p:cNvPr>
            <p:cNvSpPr txBox="1"/>
            <p:nvPr/>
          </p:nvSpPr>
          <p:spPr bwMode="auto">
            <a:xfrm>
              <a:off x="745534" y="4361384"/>
              <a:ext cx="427079"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19738" name="TextBox 19737">
              <a:extLst>
                <a:ext uri="{FF2B5EF4-FFF2-40B4-BE49-F238E27FC236}">
                  <a16:creationId xmlns:a16="http://schemas.microsoft.com/office/drawing/2014/main" id="{CEF66B0B-2796-8806-00B5-EAEDD1A282CD}"/>
                </a:ext>
              </a:extLst>
            </p:cNvPr>
            <p:cNvSpPr txBox="1"/>
            <p:nvPr/>
          </p:nvSpPr>
          <p:spPr bwMode="auto">
            <a:xfrm>
              <a:off x="618087" y="3802941"/>
              <a:ext cx="554526"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20</a:t>
              </a:r>
            </a:p>
          </p:txBody>
        </p:sp>
        <p:sp>
          <p:nvSpPr>
            <p:cNvPr id="19739" name="TextBox 19738">
              <a:extLst>
                <a:ext uri="{FF2B5EF4-FFF2-40B4-BE49-F238E27FC236}">
                  <a16:creationId xmlns:a16="http://schemas.microsoft.com/office/drawing/2014/main" id="{6AEECBD8-7DD0-7B28-A50E-121E9CF64666}"/>
                </a:ext>
              </a:extLst>
            </p:cNvPr>
            <p:cNvSpPr txBox="1"/>
            <p:nvPr/>
          </p:nvSpPr>
          <p:spPr bwMode="auto">
            <a:xfrm>
              <a:off x="618087" y="3244498"/>
              <a:ext cx="554526"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40</a:t>
              </a:r>
            </a:p>
          </p:txBody>
        </p:sp>
        <p:sp>
          <p:nvSpPr>
            <p:cNvPr id="19740" name="TextBox 19739">
              <a:extLst>
                <a:ext uri="{FF2B5EF4-FFF2-40B4-BE49-F238E27FC236}">
                  <a16:creationId xmlns:a16="http://schemas.microsoft.com/office/drawing/2014/main" id="{75AE91C0-F245-D5C3-EEE7-7263A74493F2}"/>
                </a:ext>
              </a:extLst>
            </p:cNvPr>
            <p:cNvSpPr txBox="1"/>
            <p:nvPr/>
          </p:nvSpPr>
          <p:spPr bwMode="auto">
            <a:xfrm>
              <a:off x="618087" y="2686054"/>
              <a:ext cx="554526"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60</a:t>
              </a:r>
            </a:p>
          </p:txBody>
        </p:sp>
        <p:sp>
          <p:nvSpPr>
            <p:cNvPr id="19741" name="TextBox 19740">
              <a:extLst>
                <a:ext uri="{FF2B5EF4-FFF2-40B4-BE49-F238E27FC236}">
                  <a16:creationId xmlns:a16="http://schemas.microsoft.com/office/drawing/2014/main" id="{7125A5C3-8B43-AE28-3524-CC7B6D77C880}"/>
                </a:ext>
              </a:extLst>
            </p:cNvPr>
            <p:cNvSpPr txBox="1"/>
            <p:nvPr/>
          </p:nvSpPr>
          <p:spPr bwMode="auto">
            <a:xfrm>
              <a:off x="618087" y="2127611"/>
              <a:ext cx="554526"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80</a:t>
              </a:r>
            </a:p>
          </p:txBody>
        </p:sp>
        <p:sp>
          <p:nvSpPr>
            <p:cNvPr id="19742" name="TextBox 19741">
              <a:extLst>
                <a:ext uri="{FF2B5EF4-FFF2-40B4-BE49-F238E27FC236}">
                  <a16:creationId xmlns:a16="http://schemas.microsoft.com/office/drawing/2014/main" id="{E2666087-0E2D-F392-89A8-463C5C56D17D}"/>
                </a:ext>
              </a:extLst>
            </p:cNvPr>
            <p:cNvSpPr txBox="1"/>
            <p:nvPr/>
          </p:nvSpPr>
          <p:spPr bwMode="auto">
            <a:xfrm>
              <a:off x="490640" y="1569166"/>
              <a:ext cx="681973"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100</a:t>
              </a:r>
            </a:p>
          </p:txBody>
        </p:sp>
      </p:grpSp>
      <p:grpSp>
        <p:nvGrpSpPr>
          <p:cNvPr id="19673" name="Group 19672">
            <a:extLst>
              <a:ext uri="{FF2B5EF4-FFF2-40B4-BE49-F238E27FC236}">
                <a16:creationId xmlns:a16="http://schemas.microsoft.com/office/drawing/2014/main" id="{36BCA1DF-4C71-E767-56B8-457B939DB975}"/>
              </a:ext>
            </a:extLst>
          </p:cNvPr>
          <p:cNvGrpSpPr/>
          <p:nvPr/>
        </p:nvGrpSpPr>
        <p:grpSpPr>
          <a:xfrm>
            <a:off x="1133340" y="5938895"/>
            <a:ext cx="6124090" cy="209708"/>
            <a:chOff x="1371388" y="4647617"/>
            <a:chExt cx="10298335" cy="419483"/>
          </a:xfrm>
        </p:grpSpPr>
        <p:sp>
          <p:nvSpPr>
            <p:cNvPr id="19712" name="TextBox 19711">
              <a:extLst>
                <a:ext uri="{FF2B5EF4-FFF2-40B4-BE49-F238E27FC236}">
                  <a16:creationId xmlns:a16="http://schemas.microsoft.com/office/drawing/2014/main" id="{1DF42AD0-508C-A897-F2AC-C95D4E82E525}"/>
                </a:ext>
              </a:extLst>
            </p:cNvPr>
            <p:cNvSpPr txBox="1"/>
            <p:nvPr/>
          </p:nvSpPr>
          <p:spPr bwMode="auto">
            <a:xfrm>
              <a:off x="1371388" y="4647617"/>
              <a:ext cx="427081"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19713" name="TextBox 19712">
              <a:extLst>
                <a:ext uri="{FF2B5EF4-FFF2-40B4-BE49-F238E27FC236}">
                  <a16:creationId xmlns:a16="http://schemas.microsoft.com/office/drawing/2014/main" id="{D621F541-7F8A-6B0F-6F35-69275C629F67}"/>
                </a:ext>
              </a:extLst>
            </p:cNvPr>
            <p:cNvSpPr txBox="1"/>
            <p:nvPr/>
          </p:nvSpPr>
          <p:spPr bwMode="auto">
            <a:xfrm>
              <a:off x="1765534" y="4647617"/>
              <a:ext cx="427081"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a:t>
              </a:r>
            </a:p>
          </p:txBody>
        </p:sp>
        <p:sp>
          <p:nvSpPr>
            <p:cNvPr id="19714" name="TextBox 19713">
              <a:extLst>
                <a:ext uri="{FF2B5EF4-FFF2-40B4-BE49-F238E27FC236}">
                  <a16:creationId xmlns:a16="http://schemas.microsoft.com/office/drawing/2014/main" id="{1FC52A7B-B99D-3B1B-EB05-F2D793D03270}"/>
                </a:ext>
              </a:extLst>
            </p:cNvPr>
            <p:cNvSpPr txBox="1"/>
            <p:nvPr/>
          </p:nvSpPr>
          <p:spPr bwMode="auto">
            <a:xfrm>
              <a:off x="2172965" y="4647617"/>
              <a:ext cx="427081"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a:t>
              </a:r>
            </a:p>
          </p:txBody>
        </p:sp>
        <p:sp>
          <p:nvSpPr>
            <p:cNvPr id="19715" name="TextBox 19714">
              <a:extLst>
                <a:ext uri="{FF2B5EF4-FFF2-40B4-BE49-F238E27FC236}">
                  <a16:creationId xmlns:a16="http://schemas.microsoft.com/office/drawing/2014/main" id="{B6925C7D-AD78-17B6-BAEB-808003BEFD70}"/>
                </a:ext>
              </a:extLst>
            </p:cNvPr>
            <p:cNvSpPr txBox="1"/>
            <p:nvPr/>
          </p:nvSpPr>
          <p:spPr bwMode="auto">
            <a:xfrm>
              <a:off x="2567111" y="4647617"/>
              <a:ext cx="427081"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9</a:t>
              </a:r>
            </a:p>
          </p:txBody>
        </p:sp>
        <p:sp>
          <p:nvSpPr>
            <p:cNvPr id="19716" name="TextBox 19715">
              <a:extLst>
                <a:ext uri="{FF2B5EF4-FFF2-40B4-BE49-F238E27FC236}">
                  <a16:creationId xmlns:a16="http://schemas.microsoft.com/office/drawing/2014/main" id="{DA8735B7-C93A-6BF0-35BC-BEEB54C3656D}"/>
                </a:ext>
              </a:extLst>
            </p:cNvPr>
            <p:cNvSpPr txBox="1"/>
            <p:nvPr/>
          </p:nvSpPr>
          <p:spPr bwMode="auto">
            <a:xfrm>
              <a:off x="2924834"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12</a:t>
              </a:r>
            </a:p>
          </p:txBody>
        </p:sp>
        <p:sp>
          <p:nvSpPr>
            <p:cNvPr id="19717" name="TextBox 19716">
              <a:extLst>
                <a:ext uri="{FF2B5EF4-FFF2-40B4-BE49-F238E27FC236}">
                  <a16:creationId xmlns:a16="http://schemas.microsoft.com/office/drawing/2014/main" id="{B3F032BA-699D-462F-48DC-89F5CB4F3860}"/>
                </a:ext>
              </a:extLst>
            </p:cNvPr>
            <p:cNvSpPr txBox="1"/>
            <p:nvPr/>
          </p:nvSpPr>
          <p:spPr bwMode="auto">
            <a:xfrm>
              <a:off x="3318980"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15</a:t>
              </a:r>
            </a:p>
          </p:txBody>
        </p:sp>
        <p:sp>
          <p:nvSpPr>
            <p:cNvPr id="19718" name="TextBox 19717">
              <a:extLst>
                <a:ext uri="{FF2B5EF4-FFF2-40B4-BE49-F238E27FC236}">
                  <a16:creationId xmlns:a16="http://schemas.microsoft.com/office/drawing/2014/main" id="{89DF75C3-AA0E-3F47-EED6-3586BE4224EA}"/>
                </a:ext>
              </a:extLst>
            </p:cNvPr>
            <p:cNvSpPr txBox="1"/>
            <p:nvPr/>
          </p:nvSpPr>
          <p:spPr bwMode="auto">
            <a:xfrm>
              <a:off x="372641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18</a:t>
              </a:r>
            </a:p>
          </p:txBody>
        </p:sp>
        <p:sp>
          <p:nvSpPr>
            <p:cNvPr id="19719" name="TextBox 19718">
              <a:extLst>
                <a:ext uri="{FF2B5EF4-FFF2-40B4-BE49-F238E27FC236}">
                  <a16:creationId xmlns:a16="http://schemas.microsoft.com/office/drawing/2014/main" id="{7F7EE859-8359-82FE-12D0-C8A3055EB31B}"/>
                </a:ext>
              </a:extLst>
            </p:cNvPr>
            <p:cNvSpPr txBox="1"/>
            <p:nvPr/>
          </p:nvSpPr>
          <p:spPr bwMode="auto">
            <a:xfrm>
              <a:off x="4120558"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21</a:t>
              </a:r>
            </a:p>
          </p:txBody>
        </p:sp>
        <p:sp>
          <p:nvSpPr>
            <p:cNvPr id="19720" name="TextBox 19719">
              <a:extLst>
                <a:ext uri="{FF2B5EF4-FFF2-40B4-BE49-F238E27FC236}">
                  <a16:creationId xmlns:a16="http://schemas.microsoft.com/office/drawing/2014/main" id="{A210B88F-7C29-9465-D3D8-9986BFE45A48}"/>
                </a:ext>
              </a:extLst>
            </p:cNvPr>
            <p:cNvSpPr txBox="1"/>
            <p:nvPr/>
          </p:nvSpPr>
          <p:spPr bwMode="auto">
            <a:xfrm>
              <a:off x="456354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24</a:t>
              </a:r>
            </a:p>
          </p:txBody>
        </p:sp>
        <p:sp>
          <p:nvSpPr>
            <p:cNvPr id="19721" name="TextBox 19720">
              <a:extLst>
                <a:ext uri="{FF2B5EF4-FFF2-40B4-BE49-F238E27FC236}">
                  <a16:creationId xmlns:a16="http://schemas.microsoft.com/office/drawing/2014/main" id="{67DD523C-DBF2-75E9-99EC-50EABDB6BB39}"/>
                </a:ext>
              </a:extLst>
            </p:cNvPr>
            <p:cNvSpPr txBox="1"/>
            <p:nvPr/>
          </p:nvSpPr>
          <p:spPr bwMode="auto">
            <a:xfrm>
              <a:off x="4970975"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27</a:t>
              </a:r>
            </a:p>
          </p:txBody>
        </p:sp>
        <p:sp>
          <p:nvSpPr>
            <p:cNvPr id="19722" name="TextBox 19721">
              <a:extLst>
                <a:ext uri="{FF2B5EF4-FFF2-40B4-BE49-F238E27FC236}">
                  <a16:creationId xmlns:a16="http://schemas.microsoft.com/office/drawing/2014/main" id="{5EDAF703-6861-4B2C-A6C0-E58AECBB0B40}"/>
                </a:ext>
              </a:extLst>
            </p:cNvPr>
            <p:cNvSpPr txBox="1"/>
            <p:nvPr/>
          </p:nvSpPr>
          <p:spPr bwMode="auto">
            <a:xfrm>
              <a:off x="5390522"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30</a:t>
              </a:r>
            </a:p>
          </p:txBody>
        </p:sp>
        <p:sp>
          <p:nvSpPr>
            <p:cNvPr id="19723" name="TextBox 19722">
              <a:extLst>
                <a:ext uri="{FF2B5EF4-FFF2-40B4-BE49-F238E27FC236}">
                  <a16:creationId xmlns:a16="http://schemas.microsoft.com/office/drawing/2014/main" id="{15B415C9-F243-D0C4-89EF-61D701BA3776}"/>
                </a:ext>
              </a:extLst>
            </p:cNvPr>
            <p:cNvSpPr txBox="1"/>
            <p:nvPr/>
          </p:nvSpPr>
          <p:spPr bwMode="auto">
            <a:xfrm>
              <a:off x="5786568"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33</a:t>
              </a:r>
            </a:p>
          </p:txBody>
        </p:sp>
        <p:sp>
          <p:nvSpPr>
            <p:cNvPr id="19724" name="TextBox 19723">
              <a:extLst>
                <a:ext uri="{FF2B5EF4-FFF2-40B4-BE49-F238E27FC236}">
                  <a16:creationId xmlns:a16="http://schemas.microsoft.com/office/drawing/2014/main" id="{B958B4AC-6DAA-DD24-6300-83205FFF9CAC}"/>
                </a:ext>
              </a:extLst>
            </p:cNvPr>
            <p:cNvSpPr txBox="1"/>
            <p:nvPr/>
          </p:nvSpPr>
          <p:spPr bwMode="auto">
            <a:xfrm>
              <a:off x="6201880"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36</a:t>
              </a:r>
            </a:p>
          </p:txBody>
        </p:sp>
        <p:sp>
          <p:nvSpPr>
            <p:cNvPr id="19725" name="TextBox 19724">
              <a:extLst>
                <a:ext uri="{FF2B5EF4-FFF2-40B4-BE49-F238E27FC236}">
                  <a16:creationId xmlns:a16="http://schemas.microsoft.com/office/drawing/2014/main" id="{FE53DF95-83DE-F803-1F52-98B8F0FEA48F}"/>
                </a:ext>
              </a:extLst>
            </p:cNvPr>
            <p:cNvSpPr txBox="1"/>
            <p:nvPr/>
          </p:nvSpPr>
          <p:spPr bwMode="auto">
            <a:xfrm>
              <a:off x="659661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39</a:t>
              </a:r>
            </a:p>
          </p:txBody>
        </p:sp>
        <p:sp>
          <p:nvSpPr>
            <p:cNvPr id="19726" name="TextBox 19725">
              <a:extLst>
                <a:ext uri="{FF2B5EF4-FFF2-40B4-BE49-F238E27FC236}">
                  <a16:creationId xmlns:a16="http://schemas.microsoft.com/office/drawing/2014/main" id="{68BCBC63-D5DF-0209-AD19-190FD5CC30F3}"/>
                </a:ext>
              </a:extLst>
            </p:cNvPr>
            <p:cNvSpPr txBox="1"/>
            <p:nvPr/>
          </p:nvSpPr>
          <p:spPr bwMode="auto">
            <a:xfrm>
              <a:off x="7028482"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42</a:t>
              </a:r>
            </a:p>
          </p:txBody>
        </p:sp>
        <p:sp>
          <p:nvSpPr>
            <p:cNvPr id="19727" name="TextBox 19726">
              <a:extLst>
                <a:ext uri="{FF2B5EF4-FFF2-40B4-BE49-F238E27FC236}">
                  <a16:creationId xmlns:a16="http://schemas.microsoft.com/office/drawing/2014/main" id="{E55D1631-28CF-EE20-AD0B-55030F43549E}"/>
                </a:ext>
              </a:extLst>
            </p:cNvPr>
            <p:cNvSpPr txBox="1"/>
            <p:nvPr/>
          </p:nvSpPr>
          <p:spPr bwMode="auto">
            <a:xfrm>
              <a:off x="7407389"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45</a:t>
              </a:r>
            </a:p>
          </p:txBody>
        </p:sp>
        <p:sp>
          <p:nvSpPr>
            <p:cNvPr id="19728" name="TextBox 19727">
              <a:extLst>
                <a:ext uri="{FF2B5EF4-FFF2-40B4-BE49-F238E27FC236}">
                  <a16:creationId xmlns:a16="http://schemas.microsoft.com/office/drawing/2014/main" id="{AA226DB0-E7B4-8230-6515-E07E95AB08B6}"/>
                </a:ext>
              </a:extLst>
            </p:cNvPr>
            <p:cNvSpPr txBox="1"/>
            <p:nvPr/>
          </p:nvSpPr>
          <p:spPr bwMode="auto">
            <a:xfrm>
              <a:off x="785037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48</a:t>
              </a:r>
            </a:p>
          </p:txBody>
        </p:sp>
        <p:sp>
          <p:nvSpPr>
            <p:cNvPr id="19729" name="TextBox 19728">
              <a:extLst>
                <a:ext uri="{FF2B5EF4-FFF2-40B4-BE49-F238E27FC236}">
                  <a16:creationId xmlns:a16="http://schemas.microsoft.com/office/drawing/2014/main" id="{CFC2823C-BA24-7CF2-FFE0-1A167923F49E}"/>
                </a:ext>
              </a:extLst>
            </p:cNvPr>
            <p:cNvSpPr txBox="1"/>
            <p:nvPr/>
          </p:nvSpPr>
          <p:spPr bwMode="auto">
            <a:xfrm>
              <a:off x="8257805"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51</a:t>
              </a:r>
            </a:p>
          </p:txBody>
        </p:sp>
        <p:sp>
          <p:nvSpPr>
            <p:cNvPr id="19730" name="TextBox 19729">
              <a:extLst>
                <a:ext uri="{FF2B5EF4-FFF2-40B4-BE49-F238E27FC236}">
                  <a16:creationId xmlns:a16="http://schemas.microsoft.com/office/drawing/2014/main" id="{08E10AE5-6138-C2B8-5888-CF468CD785B2}"/>
                </a:ext>
              </a:extLst>
            </p:cNvPr>
            <p:cNvSpPr txBox="1"/>
            <p:nvPr/>
          </p:nvSpPr>
          <p:spPr bwMode="auto">
            <a:xfrm>
              <a:off x="8657031"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54</a:t>
              </a:r>
            </a:p>
          </p:txBody>
        </p:sp>
        <p:sp>
          <p:nvSpPr>
            <p:cNvPr id="19731" name="TextBox 19730">
              <a:extLst>
                <a:ext uri="{FF2B5EF4-FFF2-40B4-BE49-F238E27FC236}">
                  <a16:creationId xmlns:a16="http://schemas.microsoft.com/office/drawing/2014/main" id="{E2FE2F57-883A-EDB0-0FFB-31EEE4E2B7BD}"/>
                </a:ext>
              </a:extLst>
            </p:cNvPr>
            <p:cNvSpPr txBox="1"/>
            <p:nvPr/>
          </p:nvSpPr>
          <p:spPr bwMode="auto">
            <a:xfrm>
              <a:off x="9058159"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57</a:t>
              </a:r>
            </a:p>
          </p:txBody>
        </p:sp>
        <p:sp>
          <p:nvSpPr>
            <p:cNvPr id="19732" name="TextBox 19731">
              <a:extLst>
                <a:ext uri="{FF2B5EF4-FFF2-40B4-BE49-F238E27FC236}">
                  <a16:creationId xmlns:a16="http://schemas.microsoft.com/office/drawing/2014/main" id="{77C23E99-F748-E20F-4437-8E40F5E7D35C}"/>
                </a:ext>
              </a:extLst>
            </p:cNvPr>
            <p:cNvSpPr txBox="1"/>
            <p:nvPr/>
          </p:nvSpPr>
          <p:spPr bwMode="auto">
            <a:xfrm>
              <a:off x="9488710"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60</a:t>
              </a:r>
            </a:p>
          </p:txBody>
        </p:sp>
        <p:sp>
          <p:nvSpPr>
            <p:cNvPr id="19733" name="TextBox 19732">
              <a:extLst>
                <a:ext uri="{FF2B5EF4-FFF2-40B4-BE49-F238E27FC236}">
                  <a16:creationId xmlns:a16="http://schemas.microsoft.com/office/drawing/2014/main" id="{76CEDE33-4669-DA07-2217-01132E3A8D32}"/>
                </a:ext>
              </a:extLst>
            </p:cNvPr>
            <p:cNvSpPr txBox="1"/>
            <p:nvPr/>
          </p:nvSpPr>
          <p:spPr bwMode="auto">
            <a:xfrm>
              <a:off x="987328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63</a:t>
              </a:r>
            </a:p>
          </p:txBody>
        </p:sp>
        <p:sp>
          <p:nvSpPr>
            <p:cNvPr id="19734" name="TextBox 19733">
              <a:extLst>
                <a:ext uri="{FF2B5EF4-FFF2-40B4-BE49-F238E27FC236}">
                  <a16:creationId xmlns:a16="http://schemas.microsoft.com/office/drawing/2014/main" id="{C656E960-1848-B556-BFD1-7F739C965CC9}"/>
                </a:ext>
              </a:extLst>
            </p:cNvPr>
            <p:cNvSpPr txBox="1"/>
            <p:nvPr/>
          </p:nvSpPr>
          <p:spPr bwMode="auto">
            <a:xfrm>
              <a:off x="1029499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66</a:t>
              </a:r>
            </a:p>
          </p:txBody>
        </p:sp>
        <p:sp>
          <p:nvSpPr>
            <p:cNvPr id="19735" name="TextBox 19734">
              <a:extLst>
                <a:ext uri="{FF2B5EF4-FFF2-40B4-BE49-F238E27FC236}">
                  <a16:creationId xmlns:a16="http://schemas.microsoft.com/office/drawing/2014/main" id="{018243B8-D133-EBD5-3EDE-5A5A29349A3C}"/>
                </a:ext>
              </a:extLst>
            </p:cNvPr>
            <p:cNvSpPr txBox="1"/>
            <p:nvPr/>
          </p:nvSpPr>
          <p:spPr bwMode="auto">
            <a:xfrm>
              <a:off x="10729047"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69</a:t>
              </a:r>
            </a:p>
          </p:txBody>
        </p:sp>
        <p:sp>
          <p:nvSpPr>
            <p:cNvPr id="19736" name="TextBox 19735">
              <a:extLst>
                <a:ext uri="{FF2B5EF4-FFF2-40B4-BE49-F238E27FC236}">
                  <a16:creationId xmlns:a16="http://schemas.microsoft.com/office/drawing/2014/main" id="{E21CFDA4-7B26-E599-51A9-F2FA4A9D46E1}"/>
                </a:ext>
              </a:extLst>
            </p:cNvPr>
            <p:cNvSpPr txBox="1"/>
            <p:nvPr/>
          </p:nvSpPr>
          <p:spPr bwMode="auto">
            <a:xfrm>
              <a:off x="11115197"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72</a:t>
              </a:r>
            </a:p>
          </p:txBody>
        </p:sp>
      </p:grpSp>
      <p:sp>
        <p:nvSpPr>
          <p:cNvPr id="19674" name="Freeform: Shape 19673">
            <a:extLst>
              <a:ext uri="{FF2B5EF4-FFF2-40B4-BE49-F238E27FC236}">
                <a16:creationId xmlns:a16="http://schemas.microsoft.com/office/drawing/2014/main" id="{BE96221B-4E36-04BD-D6F1-9A83F5DD022B}"/>
              </a:ext>
            </a:extLst>
          </p:cNvPr>
          <p:cNvSpPr/>
          <p:nvPr/>
        </p:nvSpPr>
        <p:spPr bwMode="auto">
          <a:xfrm>
            <a:off x="1022699" y="4454818"/>
            <a:ext cx="6273431" cy="1430641"/>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sz="1200" b="0" dirty="0"/>
          </a:p>
        </p:txBody>
      </p:sp>
      <p:grpSp>
        <p:nvGrpSpPr>
          <p:cNvPr id="19675" name="Group 19674">
            <a:extLst>
              <a:ext uri="{FF2B5EF4-FFF2-40B4-BE49-F238E27FC236}">
                <a16:creationId xmlns:a16="http://schemas.microsoft.com/office/drawing/2014/main" id="{D313DAF0-BC64-F9FF-2141-BE73085F28D7}"/>
              </a:ext>
            </a:extLst>
          </p:cNvPr>
          <p:cNvGrpSpPr/>
          <p:nvPr/>
        </p:nvGrpSpPr>
        <p:grpSpPr>
          <a:xfrm>
            <a:off x="979400" y="4486059"/>
            <a:ext cx="43300" cy="1401024"/>
            <a:chOff x="901264" y="1705026"/>
            <a:chExt cx="1347222" cy="2802492"/>
          </a:xfrm>
        </p:grpSpPr>
        <p:cxnSp>
          <p:nvCxnSpPr>
            <p:cNvPr id="19706" name="Straight Connector 19705">
              <a:extLst>
                <a:ext uri="{FF2B5EF4-FFF2-40B4-BE49-F238E27FC236}">
                  <a16:creationId xmlns:a16="http://schemas.microsoft.com/office/drawing/2014/main" id="{C7DD0DEF-53E5-B7B3-380F-83024CC4C067}"/>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7" name="Straight Connector 19706">
              <a:extLst>
                <a:ext uri="{FF2B5EF4-FFF2-40B4-BE49-F238E27FC236}">
                  <a16:creationId xmlns:a16="http://schemas.microsoft.com/office/drawing/2014/main" id="{200CADAE-A9EB-FC11-EDF4-B145A26D57EA}"/>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8" name="Straight Connector 19707">
              <a:extLst>
                <a:ext uri="{FF2B5EF4-FFF2-40B4-BE49-F238E27FC236}">
                  <a16:creationId xmlns:a16="http://schemas.microsoft.com/office/drawing/2014/main" id="{F95C2868-130C-6BF9-2E77-DDEDBC91AC6C}"/>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9" name="Straight Connector 19708">
              <a:extLst>
                <a:ext uri="{FF2B5EF4-FFF2-40B4-BE49-F238E27FC236}">
                  <a16:creationId xmlns:a16="http://schemas.microsoft.com/office/drawing/2014/main" id="{8CC3CA4B-78E5-AEB1-9F4C-0CC9295AC219}"/>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10" name="Straight Connector 19709">
              <a:extLst>
                <a:ext uri="{FF2B5EF4-FFF2-40B4-BE49-F238E27FC236}">
                  <a16:creationId xmlns:a16="http://schemas.microsoft.com/office/drawing/2014/main" id="{2F5E107C-2FC6-1568-02F0-86193180650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11" name="Straight Connector 19710">
              <a:extLst>
                <a:ext uri="{FF2B5EF4-FFF2-40B4-BE49-F238E27FC236}">
                  <a16:creationId xmlns:a16="http://schemas.microsoft.com/office/drawing/2014/main" id="{58546AF0-B651-08D8-43EA-0EFDDBABA546}"/>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676" name="Group 19675">
            <a:extLst>
              <a:ext uri="{FF2B5EF4-FFF2-40B4-BE49-F238E27FC236}">
                <a16:creationId xmlns:a16="http://schemas.microsoft.com/office/drawing/2014/main" id="{36A6696F-4D2C-E793-7C52-6723B7A24113}"/>
              </a:ext>
            </a:extLst>
          </p:cNvPr>
          <p:cNvGrpSpPr/>
          <p:nvPr/>
        </p:nvGrpSpPr>
        <p:grpSpPr>
          <a:xfrm>
            <a:off x="1254565" y="5881101"/>
            <a:ext cx="5840671" cy="71233"/>
            <a:chOff x="1575240" y="3687257"/>
            <a:chExt cx="9821733" cy="1098523"/>
          </a:xfrm>
        </p:grpSpPr>
        <p:grpSp>
          <p:nvGrpSpPr>
            <p:cNvPr id="19677" name="Group 19676">
              <a:extLst>
                <a:ext uri="{FF2B5EF4-FFF2-40B4-BE49-F238E27FC236}">
                  <a16:creationId xmlns:a16="http://schemas.microsoft.com/office/drawing/2014/main" id="{1C93D0FF-B9B8-C4CC-8D6B-CC5593894966}"/>
                </a:ext>
              </a:extLst>
            </p:cNvPr>
            <p:cNvGrpSpPr/>
            <p:nvPr/>
          </p:nvGrpSpPr>
          <p:grpSpPr>
            <a:xfrm rot="5400000">
              <a:off x="2041759" y="3220739"/>
              <a:ext cx="1098521" cy="2031560"/>
              <a:chOff x="901264" y="1705026"/>
              <a:chExt cx="1347222" cy="2802492"/>
            </a:xfrm>
          </p:grpSpPr>
          <p:cxnSp>
            <p:nvCxnSpPr>
              <p:cNvPr id="19700" name="Straight Connector 19699">
                <a:extLst>
                  <a:ext uri="{FF2B5EF4-FFF2-40B4-BE49-F238E27FC236}">
                    <a16:creationId xmlns:a16="http://schemas.microsoft.com/office/drawing/2014/main" id="{D48608FC-5879-B656-0F82-B62214F6FC7A}"/>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1" name="Straight Connector 19700">
                <a:extLst>
                  <a:ext uri="{FF2B5EF4-FFF2-40B4-BE49-F238E27FC236}">
                    <a16:creationId xmlns:a16="http://schemas.microsoft.com/office/drawing/2014/main" id="{9CEF77D3-3D40-1DA0-A2DA-709A835E1E0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2" name="Straight Connector 19701">
                <a:extLst>
                  <a:ext uri="{FF2B5EF4-FFF2-40B4-BE49-F238E27FC236}">
                    <a16:creationId xmlns:a16="http://schemas.microsoft.com/office/drawing/2014/main" id="{94249240-1277-7EA3-AFD0-34E2D0B6BE9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3" name="Straight Connector 19702">
                <a:extLst>
                  <a:ext uri="{FF2B5EF4-FFF2-40B4-BE49-F238E27FC236}">
                    <a16:creationId xmlns:a16="http://schemas.microsoft.com/office/drawing/2014/main" id="{DCCB2351-0435-0B72-F7AA-763E5E89DA0A}"/>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4" name="Straight Connector 19703">
                <a:extLst>
                  <a:ext uri="{FF2B5EF4-FFF2-40B4-BE49-F238E27FC236}">
                    <a16:creationId xmlns:a16="http://schemas.microsoft.com/office/drawing/2014/main" id="{47D61B7C-ECD2-ABD5-6055-AA799446E250}"/>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5" name="Straight Connector 19704">
                <a:extLst>
                  <a:ext uri="{FF2B5EF4-FFF2-40B4-BE49-F238E27FC236}">
                    <a16:creationId xmlns:a16="http://schemas.microsoft.com/office/drawing/2014/main" id="{818F4542-B293-8CF0-F52C-FFBF9216B03D}"/>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678" name="Group 19677">
              <a:extLst>
                <a:ext uri="{FF2B5EF4-FFF2-40B4-BE49-F238E27FC236}">
                  <a16:creationId xmlns:a16="http://schemas.microsoft.com/office/drawing/2014/main" id="{7E79A060-523B-AD18-4447-7D2D4EBCFD13}"/>
                </a:ext>
              </a:extLst>
            </p:cNvPr>
            <p:cNvGrpSpPr/>
            <p:nvPr/>
          </p:nvGrpSpPr>
          <p:grpSpPr>
            <a:xfrm rot="5400000">
              <a:off x="4485342" y="3220739"/>
              <a:ext cx="1098521" cy="2031560"/>
              <a:chOff x="901264" y="1705026"/>
              <a:chExt cx="1347222" cy="2802492"/>
            </a:xfrm>
          </p:grpSpPr>
          <p:cxnSp>
            <p:nvCxnSpPr>
              <p:cNvPr id="19694" name="Straight Connector 19693">
                <a:extLst>
                  <a:ext uri="{FF2B5EF4-FFF2-40B4-BE49-F238E27FC236}">
                    <a16:creationId xmlns:a16="http://schemas.microsoft.com/office/drawing/2014/main" id="{FF5748D3-8227-0B3D-8B16-284C6D07DF42}"/>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5" name="Straight Connector 19694">
                <a:extLst>
                  <a:ext uri="{FF2B5EF4-FFF2-40B4-BE49-F238E27FC236}">
                    <a16:creationId xmlns:a16="http://schemas.microsoft.com/office/drawing/2014/main" id="{0375C058-550E-E71A-C552-C86F43CF70EE}"/>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6" name="Straight Connector 19695">
                <a:extLst>
                  <a:ext uri="{FF2B5EF4-FFF2-40B4-BE49-F238E27FC236}">
                    <a16:creationId xmlns:a16="http://schemas.microsoft.com/office/drawing/2014/main" id="{D47E92F4-19E6-0345-593D-232DE0BF0861}"/>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7" name="Straight Connector 19696">
                <a:extLst>
                  <a:ext uri="{FF2B5EF4-FFF2-40B4-BE49-F238E27FC236}">
                    <a16:creationId xmlns:a16="http://schemas.microsoft.com/office/drawing/2014/main" id="{B8D03A69-9FE0-8F86-D2F3-1B0612F04FB1}"/>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8" name="Straight Connector 19697">
                <a:extLst>
                  <a:ext uri="{FF2B5EF4-FFF2-40B4-BE49-F238E27FC236}">
                    <a16:creationId xmlns:a16="http://schemas.microsoft.com/office/drawing/2014/main" id="{FF2C7ADF-80CE-253F-CB8C-349286546A38}"/>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9" name="Straight Connector 19698">
                <a:extLst>
                  <a:ext uri="{FF2B5EF4-FFF2-40B4-BE49-F238E27FC236}">
                    <a16:creationId xmlns:a16="http://schemas.microsoft.com/office/drawing/2014/main" id="{E48CFF33-2C75-CE34-087F-93AD5BC96B92}"/>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679" name="Group 19678">
              <a:extLst>
                <a:ext uri="{FF2B5EF4-FFF2-40B4-BE49-F238E27FC236}">
                  <a16:creationId xmlns:a16="http://schemas.microsoft.com/office/drawing/2014/main" id="{E681C3B9-0D68-11D3-C9C5-437691DB9836}"/>
                </a:ext>
              </a:extLst>
            </p:cNvPr>
            <p:cNvGrpSpPr/>
            <p:nvPr/>
          </p:nvGrpSpPr>
          <p:grpSpPr>
            <a:xfrm rot="5400000">
              <a:off x="6947173" y="3200879"/>
              <a:ext cx="1098521" cy="2071281"/>
              <a:chOff x="901264" y="1705026"/>
              <a:chExt cx="1347222" cy="2802492"/>
            </a:xfrm>
          </p:grpSpPr>
          <p:cxnSp>
            <p:nvCxnSpPr>
              <p:cNvPr id="19688" name="Straight Connector 19687">
                <a:extLst>
                  <a:ext uri="{FF2B5EF4-FFF2-40B4-BE49-F238E27FC236}">
                    <a16:creationId xmlns:a16="http://schemas.microsoft.com/office/drawing/2014/main" id="{FF3E743C-52AE-62D8-847F-FC63B59EE63B}"/>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9" name="Straight Connector 19688">
                <a:extLst>
                  <a:ext uri="{FF2B5EF4-FFF2-40B4-BE49-F238E27FC236}">
                    <a16:creationId xmlns:a16="http://schemas.microsoft.com/office/drawing/2014/main" id="{143929CA-5792-279B-A94C-5832A57E09D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0" name="Straight Connector 19689">
                <a:extLst>
                  <a:ext uri="{FF2B5EF4-FFF2-40B4-BE49-F238E27FC236}">
                    <a16:creationId xmlns:a16="http://schemas.microsoft.com/office/drawing/2014/main" id="{6C779F93-AA2D-C927-73A6-6F4A0947F7E6}"/>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1" name="Straight Connector 19690">
                <a:extLst>
                  <a:ext uri="{FF2B5EF4-FFF2-40B4-BE49-F238E27FC236}">
                    <a16:creationId xmlns:a16="http://schemas.microsoft.com/office/drawing/2014/main" id="{66C2F123-D717-E2EF-A89E-D53F7564EB69}"/>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2" name="Straight Connector 19691">
                <a:extLst>
                  <a:ext uri="{FF2B5EF4-FFF2-40B4-BE49-F238E27FC236}">
                    <a16:creationId xmlns:a16="http://schemas.microsoft.com/office/drawing/2014/main" id="{BB3D2E03-9A43-AB67-5EF9-AA55551BD00A}"/>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3" name="Straight Connector 19692">
                <a:extLst>
                  <a:ext uri="{FF2B5EF4-FFF2-40B4-BE49-F238E27FC236}">
                    <a16:creationId xmlns:a16="http://schemas.microsoft.com/office/drawing/2014/main" id="{AB6672E2-B336-C997-F1A4-E9FCF361CF29}"/>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680" name="Group 19679">
              <a:extLst>
                <a:ext uri="{FF2B5EF4-FFF2-40B4-BE49-F238E27FC236}">
                  <a16:creationId xmlns:a16="http://schemas.microsoft.com/office/drawing/2014/main" id="{0897DBC6-A45B-F68D-4AC1-172C8584692E}"/>
                </a:ext>
              </a:extLst>
            </p:cNvPr>
            <p:cNvGrpSpPr/>
            <p:nvPr/>
          </p:nvGrpSpPr>
          <p:grpSpPr>
            <a:xfrm rot="5400000">
              <a:off x="9609033" y="2997840"/>
              <a:ext cx="1098523" cy="2477357"/>
              <a:chOff x="901264" y="1167400"/>
              <a:chExt cx="1347224" cy="3340118"/>
            </a:xfrm>
          </p:grpSpPr>
          <p:cxnSp>
            <p:nvCxnSpPr>
              <p:cNvPr id="19681" name="Straight Connector 19680">
                <a:extLst>
                  <a:ext uri="{FF2B5EF4-FFF2-40B4-BE49-F238E27FC236}">
                    <a16:creationId xmlns:a16="http://schemas.microsoft.com/office/drawing/2014/main" id="{0C3F0717-7B28-8B6A-6FA7-6CF150B9C737}"/>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2" name="Straight Connector 19681">
                <a:extLst>
                  <a:ext uri="{FF2B5EF4-FFF2-40B4-BE49-F238E27FC236}">
                    <a16:creationId xmlns:a16="http://schemas.microsoft.com/office/drawing/2014/main" id="{B4BA8B47-C9EA-6BC1-ACF2-CE7BCE219AF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3" name="Straight Connector 19682">
                <a:extLst>
                  <a:ext uri="{FF2B5EF4-FFF2-40B4-BE49-F238E27FC236}">
                    <a16:creationId xmlns:a16="http://schemas.microsoft.com/office/drawing/2014/main" id="{B628986C-E17A-DA31-2A2B-0EA71DBA473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4" name="Straight Connector 19683">
                <a:extLst>
                  <a:ext uri="{FF2B5EF4-FFF2-40B4-BE49-F238E27FC236}">
                    <a16:creationId xmlns:a16="http://schemas.microsoft.com/office/drawing/2014/main" id="{92186585-E5F2-C074-334D-3291DEC11B2D}"/>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5" name="Straight Connector 19684">
                <a:extLst>
                  <a:ext uri="{FF2B5EF4-FFF2-40B4-BE49-F238E27FC236}">
                    <a16:creationId xmlns:a16="http://schemas.microsoft.com/office/drawing/2014/main" id="{58E0AE2E-7FCC-DD10-15CA-0C51B67EDEBB}"/>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6" name="Straight Connector 19685">
                <a:extLst>
                  <a:ext uri="{FF2B5EF4-FFF2-40B4-BE49-F238E27FC236}">
                    <a16:creationId xmlns:a16="http://schemas.microsoft.com/office/drawing/2014/main" id="{529FB92F-8F1C-A5AC-4DF8-48D334E98E0A}"/>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7" name="Straight Connector 19686">
                <a:extLst>
                  <a:ext uri="{FF2B5EF4-FFF2-40B4-BE49-F238E27FC236}">
                    <a16:creationId xmlns:a16="http://schemas.microsoft.com/office/drawing/2014/main" id="{CAB08510-8CC7-F173-E196-BB1CBB36EDC8}"/>
                  </a:ext>
                </a:extLst>
              </p:cNvPr>
              <p:cNvCxnSpPr>
                <a:cxnSpLocks/>
              </p:cNvCxnSpPr>
              <p:nvPr/>
            </p:nvCxnSpPr>
            <p:spPr bwMode="auto">
              <a:xfrm>
                <a:off x="901266" y="1167400"/>
                <a:ext cx="134722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19743" name="Straight Connector 19742">
            <a:extLst>
              <a:ext uri="{FF2B5EF4-FFF2-40B4-BE49-F238E27FC236}">
                <a16:creationId xmlns:a16="http://schemas.microsoft.com/office/drawing/2014/main" id="{DEDF9D5F-E822-240B-6444-AD2F67F975F0}"/>
              </a:ext>
            </a:extLst>
          </p:cNvPr>
          <p:cNvCxnSpPr/>
          <p:nvPr/>
        </p:nvCxnSpPr>
        <p:spPr bwMode="auto">
          <a:xfrm>
            <a:off x="6125000" y="4472904"/>
            <a:ext cx="0" cy="143064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9744" name="TextBox 19743">
            <a:extLst>
              <a:ext uri="{FF2B5EF4-FFF2-40B4-BE49-F238E27FC236}">
                <a16:creationId xmlns:a16="http://schemas.microsoft.com/office/drawing/2014/main" id="{A5EF66FB-C667-B7DE-368F-2444818C4172}"/>
              </a:ext>
            </a:extLst>
          </p:cNvPr>
          <p:cNvSpPr txBox="1"/>
          <p:nvPr/>
        </p:nvSpPr>
        <p:spPr bwMode="auto">
          <a:xfrm>
            <a:off x="6231514" y="5126008"/>
            <a:ext cx="1169068"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Median PFS : NR</a:t>
            </a:r>
          </a:p>
        </p:txBody>
      </p:sp>
      <p:sp>
        <p:nvSpPr>
          <p:cNvPr id="19745" name="TextBox 19744">
            <a:extLst>
              <a:ext uri="{FF2B5EF4-FFF2-40B4-BE49-F238E27FC236}">
                <a16:creationId xmlns:a16="http://schemas.microsoft.com/office/drawing/2014/main" id="{7F690215-4A35-DF5E-CC5B-C4FBF8E16B0C}"/>
              </a:ext>
            </a:extLst>
          </p:cNvPr>
          <p:cNvSpPr txBox="1"/>
          <p:nvPr/>
        </p:nvSpPr>
        <p:spPr bwMode="auto">
          <a:xfrm>
            <a:off x="6231514" y="4612327"/>
            <a:ext cx="1169068"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Median PFS : NR</a:t>
            </a:r>
          </a:p>
        </p:txBody>
      </p:sp>
      <p:sp>
        <p:nvSpPr>
          <p:cNvPr id="19746" name="TextBox 19745">
            <a:extLst>
              <a:ext uri="{FF2B5EF4-FFF2-40B4-BE49-F238E27FC236}">
                <a16:creationId xmlns:a16="http://schemas.microsoft.com/office/drawing/2014/main" id="{6151C6E4-C353-5D29-F2F0-6540F9284998}"/>
              </a:ext>
            </a:extLst>
          </p:cNvPr>
          <p:cNvSpPr txBox="1"/>
          <p:nvPr/>
        </p:nvSpPr>
        <p:spPr bwMode="auto">
          <a:xfrm>
            <a:off x="6002734" y="5384880"/>
            <a:ext cx="1489238"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4"/>
                </a:solidFill>
                <a:latin typeface="Calibri" panose="020F0502020204030204" pitchFamily="34" charset="0"/>
              </a:rPr>
              <a:t>Median PFS : 17.5 mo</a:t>
            </a:r>
          </a:p>
        </p:txBody>
      </p:sp>
      <p:sp>
        <p:nvSpPr>
          <p:cNvPr id="19747" name="TextBox 19746">
            <a:extLst>
              <a:ext uri="{FF2B5EF4-FFF2-40B4-BE49-F238E27FC236}">
                <a16:creationId xmlns:a16="http://schemas.microsoft.com/office/drawing/2014/main" id="{F459672E-1B8C-ED94-A1A5-D593AD008A95}"/>
              </a:ext>
            </a:extLst>
          </p:cNvPr>
          <p:cNvSpPr txBox="1"/>
          <p:nvPr/>
        </p:nvSpPr>
        <p:spPr bwMode="auto">
          <a:xfrm>
            <a:off x="5705641" y="5365699"/>
            <a:ext cx="436483"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4"/>
                </a:solidFill>
                <a:latin typeface="Calibri" panose="020F0502020204030204" pitchFamily="34" charset="0"/>
              </a:rPr>
              <a:t>18%</a:t>
            </a:r>
          </a:p>
        </p:txBody>
      </p:sp>
      <p:sp>
        <p:nvSpPr>
          <p:cNvPr id="19748" name="TextBox 19747">
            <a:extLst>
              <a:ext uri="{FF2B5EF4-FFF2-40B4-BE49-F238E27FC236}">
                <a16:creationId xmlns:a16="http://schemas.microsoft.com/office/drawing/2014/main" id="{03ECF3FA-7AB8-CE23-8F46-15E3C13AA0A5}"/>
              </a:ext>
            </a:extLst>
          </p:cNvPr>
          <p:cNvSpPr txBox="1"/>
          <p:nvPr/>
        </p:nvSpPr>
        <p:spPr bwMode="auto">
          <a:xfrm>
            <a:off x="5844671" y="4902088"/>
            <a:ext cx="436483"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71%</a:t>
            </a:r>
          </a:p>
        </p:txBody>
      </p:sp>
      <p:sp>
        <p:nvSpPr>
          <p:cNvPr id="19749" name="TextBox 19748">
            <a:extLst>
              <a:ext uri="{FF2B5EF4-FFF2-40B4-BE49-F238E27FC236}">
                <a16:creationId xmlns:a16="http://schemas.microsoft.com/office/drawing/2014/main" id="{63F73194-1576-E5D2-ABDA-C200F5B14AF3}"/>
              </a:ext>
            </a:extLst>
          </p:cNvPr>
          <p:cNvSpPr txBox="1"/>
          <p:nvPr/>
        </p:nvSpPr>
        <p:spPr bwMode="auto">
          <a:xfrm>
            <a:off x="5849141" y="4622159"/>
            <a:ext cx="436483"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71%</a:t>
            </a:r>
          </a:p>
        </p:txBody>
      </p:sp>
      <p:sp>
        <p:nvSpPr>
          <p:cNvPr id="19756" name="Freeform: Shape 19755">
            <a:extLst>
              <a:ext uri="{FF2B5EF4-FFF2-40B4-BE49-F238E27FC236}">
                <a16:creationId xmlns:a16="http://schemas.microsoft.com/office/drawing/2014/main" id="{AFA9205E-D239-E600-620D-340EACEEDF78}"/>
              </a:ext>
            </a:extLst>
          </p:cNvPr>
          <p:cNvSpPr/>
          <p:nvPr/>
        </p:nvSpPr>
        <p:spPr bwMode="auto">
          <a:xfrm>
            <a:off x="1258078" y="4471749"/>
            <a:ext cx="5626453" cy="406336"/>
          </a:xfrm>
          <a:custGeom>
            <a:avLst/>
            <a:gdLst>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9750 w 9461500"/>
              <a:gd name="connsiteY12" fmla="*/ 165100 h 812800"/>
              <a:gd name="connsiteX13" fmla="*/ 508000 w 9461500"/>
              <a:gd name="connsiteY13" fmla="*/ 165100 h 812800"/>
              <a:gd name="connsiteX14" fmla="*/ 508000 w 9461500"/>
              <a:gd name="connsiteY14" fmla="*/ 114300 h 812800"/>
              <a:gd name="connsiteX15" fmla="*/ 158750 w 9461500"/>
              <a:gd name="connsiteY15" fmla="*/ 114300 h 812800"/>
              <a:gd name="connsiteX16" fmla="*/ 158750 w 9461500"/>
              <a:gd name="connsiteY16" fmla="*/ 0 h 812800"/>
              <a:gd name="connsiteX17" fmla="*/ 0 w 9461500"/>
              <a:gd name="connsiteY17"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9750 w 9461500"/>
              <a:gd name="connsiteY12" fmla="*/ 165100 h 812800"/>
              <a:gd name="connsiteX13" fmla="*/ 508000 w 9461500"/>
              <a:gd name="connsiteY13" fmla="*/ 114300 h 812800"/>
              <a:gd name="connsiteX14" fmla="*/ 158750 w 9461500"/>
              <a:gd name="connsiteY14" fmla="*/ 114300 h 812800"/>
              <a:gd name="connsiteX15" fmla="*/ 158750 w 9461500"/>
              <a:gd name="connsiteY15" fmla="*/ 0 h 812800"/>
              <a:gd name="connsiteX16" fmla="*/ 0 w 9461500"/>
              <a:gd name="connsiteY16"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08000 w 9461500"/>
              <a:gd name="connsiteY12" fmla="*/ 11430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08000 w 9461500"/>
              <a:gd name="connsiteY12" fmla="*/ 11430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08000 w 9461500"/>
              <a:gd name="connsiteY12" fmla="*/ 11430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23240 w 9461500"/>
              <a:gd name="connsiteY12" fmla="*/ 9398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8480 w 9461500"/>
              <a:gd name="connsiteY12" fmla="*/ 12446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28320 w 9461500"/>
              <a:gd name="connsiteY12" fmla="*/ 10414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8480 w 9461500"/>
              <a:gd name="connsiteY12" fmla="*/ 11938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3400 w 9461500"/>
              <a:gd name="connsiteY12" fmla="*/ 9906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0225 w 9461500"/>
              <a:gd name="connsiteY12" fmla="*/ 114935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0225 w 9461500"/>
              <a:gd name="connsiteY12" fmla="*/ 114935 h 812800"/>
              <a:gd name="connsiteX13" fmla="*/ 158750 w 9461500"/>
              <a:gd name="connsiteY13" fmla="*/ 104775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0225 w 9461500"/>
              <a:gd name="connsiteY12" fmla="*/ 105410 h 812800"/>
              <a:gd name="connsiteX13" fmla="*/ 158750 w 9461500"/>
              <a:gd name="connsiteY13" fmla="*/ 104775 h 812800"/>
              <a:gd name="connsiteX14" fmla="*/ 158750 w 9461500"/>
              <a:gd name="connsiteY14" fmla="*/ 0 h 812800"/>
              <a:gd name="connsiteX15" fmla="*/ 0 w 9461500"/>
              <a:gd name="connsiteY15" fmla="*/ 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61500" h="812800">
                <a:moveTo>
                  <a:pt x="9461500" y="812800"/>
                </a:moveTo>
                <a:lnTo>
                  <a:pt x="7594600" y="812800"/>
                </a:lnTo>
                <a:lnTo>
                  <a:pt x="7594600" y="704850"/>
                </a:lnTo>
                <a:lnTo>
                  <a:pt x="5791200" y="704850"/>
                </a:lnTo>
                <a:lnTo>
                  <a:pt x="5791200" y="571500"/>
                </a:lnTo>
                <a:lnTo>
                  <a:pt x="5283200" y="571500"/>
                </a:lnTo>
                <a:lnTo>
                  <a:pt x="5283200" y="463550"/>
                </a:lnTo>
                <a:lnTo>
                  <a:pt x="3035300" y="463550"/>
                </a:lnTo>
                <a:lnTo>
                  <a:pt x="3035300" y="349250"/>
                </a:lnTo>
                <a:lnTo>
                  <a:pt x="1117600" y="349250"/>
                </a:lnTo>
                <a:lnTo>
                  <a:pt x="1117600" y="241300"/>
                </a:lnTo>
                <a:lnTo>
                  <a:pt x="539750" y="241300"/>
                </a:lnTo>
                <a:cubicBezTo>
                  <a:pt x="539327" y="202353"/>
                  <a:pt x="530648" y="144357"/>
                  <a:pt x="530225" y="105410"/>
                </a:cubicBezTo>
                <a:lnTo>
                  <a:pt x="158750" y="104775"/>
                </a:lnTo>
                <a:lnTo>
                  <a:pt x="158750" y="0"/>
                </a:lnTo>
                <a:lnTo>
                  <a:pt x="0" y="0"/>
                </a:lnTo>
              </a:path>
            </a:pathLst>
          </a:custGeom>
          <a:noFill/>
          <a:ln w="28575">
            <a:solidFill>
              <a:schemeClr val="accent1"/>
            </a:solidFill>
            <a:miter lim="800000"/>
            <a:headEnd/>
            <a:tailEnd/>
          </a:ln>
        </p:spPr>
        <p:txBody>
          <a:bodyPr rtlCol="0" anchor="ctr"/>
          <a:lstStyle/>
          <a:p>
            <a:pPr algn="ctr"/>
            <a:endParaRPr lang="en-US" sz="1200" b="0" dirty="0"/>
          </a:p>
        </p:txBody>
      </p:sp>
      <p:sp>
        <p:nvSpPr>
          <p:cNvPr id="19757" name="Freeform: Shape 19756">
            <a:extLst>
              <a:ext uri="{FF2B5EF4-FFF2-40B4-BE49-F238E27FC236}">
                <a16:creationId xmlns:a16="http://schemas.microsoft.com/office/drawing/2014/main" id="{D2882C8E-79B5-307D-3F0B-47F786A9AE17}"/>
              </a:ext>
            </a:extLst>
          </p:cNvPr>
          <p:cNvSpPr/>
          <p:nvPr/>
        </p:nvSpPr>
        <p:spPr bwMode="auto">
          <a:xfrm>
            <a:off x="1248455" y="4454289"/>
            <a:ext cx="5481253" cy="1182500"/>
          </a:xfrm>
          <a:custGeom>
            <a:avLst/>
            <a:gdLst>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7200 w 9220200"/>
              <a:gd name="connsiteY27" fmla="*/ 527050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7200 w 9220200"/>
              <a:gd name="connsiteY27" fmla="*/ 527050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7200 w 9220200"/>
              <a:gd name="connsiteY27" fmla="*/ 527050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2967 w 9220200"/>
              <a:gd name="connsiteY27" fmla="*/ 5228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76817 w 9220200"/>
              <a:gd name="connsiteY26" fmla="*/ 514350 h 2355850"/>
              <a:gd name="connsiteX27" fmla="*/ 452967 w 9220200"/>
              <a:gd name="connsiteY27" fmla="*/ 5228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76817 w 9220200"/>
              <a:gd name="connsiteY26" fmla="*/ 514350 h 2355850"/>
              <a:gd name="connsiteX27" fmla="*/ 457201 w 9220200"/>
              <a:gd name="connsiteY27" fmla="*/ 5101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76817 w 9220200"/>
              <a:gd name="connsiteY26" fmla="*/ 514350 h 2355850"/>
              <a:gd name="connsiteX27" fmla="*/ 457201 w 9220200"/>
              <a:gd name="connsiteY27" fmla="*/ 5101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05883 h 2355850"/>
              <a:gd name="connsiteX27" fmla="*/ 457201 w 9220200"/>
              <a:gd name="connsiteY27" fmla="*/ 5101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65375 h 2365375"/>
              <a:gd name="connsiteX1" fmla="*/ 5702300 w 9220200"/>
              <a:gd name="connsiteY1" fmla="*/ 2365375 h 2365375"/>
              <a:gd name="connsiteX2" fmla="*/ 5702300 w 9220200"/>
              <a:gd name="connsiteY2" fmla="*/ 2225675 h 2365375"/>
              <a:gd name="connsiteX3" fmla="*/ 4540250 w 9220200"/>
              <a:gd name="connsiteY3" fmla="*/ 2225675 h 2365375"/>
              <a:gd name="connsiteX4" fmla="*/ 4540250 w 9220200"/>
              <a:gd name="connsiteY4" fmla="*/ 2098675 h 2365375"/>
              <a:gd name="connsiteX5" fmla="*/ 3867150 w 9220200"/>
              <a:gd name="connsiteY5" fmla="*/ 2098675 h 2365375"/>
              <a:gd name="connsiteX6" fmla="*/ 3867150 w 9220200"/>
              <a:gd name="connsiteY6" fmla="*/ 1946275 h 2365375"/>
              <a:gd name="connsiteX7" fmla="*/ 3816350 w 9220200"/>
              <a:gd name="connsiteY7" fmla="*/ 1946275 h 2365375"/>
              <a:gd name="connsiteX8" fmla="*/ 3816350 w 9220200"/>
              <a:gd name="connsiteY8" fmla="*/ 1711325 h 2365375"/>
              <a:gd name="connsiteX9" fmla="*/ 2870200 w 9220200"/>
              <a:gd name="connsiteY9" fmla="*/ 1711325 h 2365375"/>
              <a:gd name="connsiteX10" fmla="*/ 2870200 w 9220200"/>
              <a:gd name="connsiteY10" fmla="*/ 1590675 h 2365375"/>
              <a:gd name="connsiteX11" fmla="*/ 2432050 w 9220200"/>
              <a:gd name="connsiteY11" fmla="*/ 1590675 h 2365375"/>
              <a:gd name="connsiteX12" fmla="*/ 2432050 w 9220200"/>
              <a:gd name="connsiteY12" fmla="*/ 1438275 h 2365375"/>
              <a:gd name="connsiteX13" fmla="*/ 2349500 w 9220200"/>
              <a:gd name="connsiteY13" fmla="*/ 1438275 h 2365375"/>
              <a:gd name="connsiteX14" fmla="*/ 2349500 w 9220200"/>
              <a:gd name="connsiteY14" fmla="*/ 1323975 h 2365375"/>
              <a:gd name="connsiteX15" fmla="*/ 2260600 w 9220200"/>
              <a:gd name="connsiteY15" fmla="*/ 1323975 h 2365375"/>
              <a:gd name="connsiteX16" fmla="*/ 2260600 w 9220200"/>
              <a:gd name="connsiteY16" fmla="*/ 1216025 h 2365375"/>
              <a:gd name="connsiteX17" fmla="*/ 2235200 w 9220200"/>
              <a:gd name="connsiteY17" fmla="*/ 1216025 h 2365375"/>
              <a:gd name="connsiteX18" fmla="*/ 2235200 w 9220200"/>
              <a:gd name="connsiteY18" fmla="*/ 1095375 h 2365375"/>
              <a:gd name="connsiteX19" fmla="*/ 1974850 w 9220200"/>
              <a:gd name="connsiteY19" fmla="*/ 1095375 h 2365375"/>
              <a:gd name="connsiteX20" fmla="*/ 1974850 w 9220200"/>
              <a:gd name="connsiteY20" fmla="*/ 847725 h 2365375"/>
              <a:gd name="connsiteX21" fmla="*/ 1911350 w 9220200"/>
              <a:gd name="connsiteY21" fmla="*/ 847725 h 2365375"/>
              <a:gd name="connsiteX22" fmla="*/ 1911350 w 9220200"/>
              <a:gd name="connsiteY22" fmla="*/ 733425 h 2365375"/>
              <a:gd name="connsiteX23" fmla="*/ 1498600 w 9220200"/>
              <a:gd name="connsiteY23" fmla="*/ 733425 h 2365375"/>
              <a:gd name="connsiteX24" fmla="*/ 1498600 w 9220200"/>
              <a:gd name="connsiteY24" fmla="*/ 631825 h 2365375"/>
              <a:gd name="connsiteX25" fmla="*/ 768350 w 9220200"/>
              <a:gd name="connsiteY25" fmla="*/ 631825 h 2365375"/>
              <a:gd name="connsiteX26" fmla="*/ 768350 w 9220200"/>
              <a:gd name="connsiteY26" fmla="*/ 515408 h 2365375"/>
              <a:gd name="connsiteX27" fmla="*/ 457201 w 9220200"/>
              <a:gd name="connsiteY27" fmla="*/ 519642 h 2365375"/>
              <a:gd name="connsiteX28" fmla="*/ 457200 w 9220200"/>
              <a:gd name="connsiteY28" fmla="*/ 384175 h 2365375"/>
              <a:gd name="connsiteX29" fmla="*/ 431800 w 9220200"/>
              <a:gd name="connsiteY29" fmla="*/ 384175 h 2365375"/>
              <a:gd name="connsiteX30" fmla="*/ 431800 w 9220200"/>
              <a:gd name="connsiteY30" fmla="*/ 269875 h 2365375"/>
              <a:gd name="connsiteX31" fmla="*/ 412750 w 9220200"/>
              <a:gd name="connsiteY31" fmla="*/ 269875 h 2365375"/>
              <a:gd name="connsiteX32" fmla="*/ 412750 w 9220200"/>
              <a:gd name="connsiteY32" fmla="*/ 155575 h 2365375"/>
              <a:gd name="connsiteX33" fmla="*/ 0 w 9220200"/>
              <a:gd name="connsiteY33" fmla="*/ 155575 h 2365375"/>
              <a:gd name="connsiteX34" fmla="*/ 3175 w 9220200"/>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7331 w 9217331"/>
              <a:gd name="connsiteY10" fmla="*/ 1590675 h 2365375"/>
              <a:gd name="connsiteX11" fmla="*/ 2429181 w 9217331"/>
              <a:gd name="connsiteY11" fmla="*/ 1590675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7331 w 9217331"/>
              <a:gd name="connsiteY10" fmla="*/ 1590675 h 2365375"/>
              <a:gd name="connsiteX11" fmla="*/ 2419656 w 9217331"/>
              <a:gd name="connsiteY11" fmla="*/ 1574800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0981 w 9217331"/>
              <a:gd name="connsiteY10" fmla="*/ 1568450 h 2365375"/>
              <a:gd name="connsiteX11" fmla="*/ 2419656 w 9217331"/>
              <a:gd name="connsiteY11" fmla="*/ 1574800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4156 w 9217331"/>
              <a:gd name="connsiteY10" fmla="*/ 1581150 h 2365375"/>
              <a:gd name="connsiteX11" fmla="*/ 2419656 w 9217331"/>
              <a:gd name="connsiteY11" fmla="*/ 1574800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217331" h="2365375">
                <a:moveTo>
                  <a:pt x="9217331" y="2365375"/>
                </a:moveTo>
                <a:lnTo>
                  <a:pt x="5699431" y="2365375"/>
                </a:lnTo>
                <a:lnTo>
                  <a:pt x="5699431" y="2225675"/>
                </a:lnTo>
                <a:lnTo>
                  <a:pt x="4537381" y="2225675"/>
                </a:lnTo>
                <a:lnTo>
                  <a:pt x="4537381" y="2098675"/>
                </a:lnTo>
                <a:lnTo>
                  <a:pt x="3864281" y="2098675"/>
                </a:lnTo>
                <a:lnTo>
                  <a:pt x="3864281" y="1946275"/>
                </a:lnTo>
                <a:lnTo>
                  <a:pt x="3813481" y="1946275"/>
                </a:lnTo>
                <a:lnTo>
                  <a:pt x="3813481" y="1711325"/>
                </a:lnTo>
                <a:lnTo>
                  <a:pt x="2867331" y="1711325"/>
                </a:lnTo>
                <a:cubicBezTo>
                  <a:pt x="2866273" y="1667933"/>
                  <a:pt x="2865214" y="1624542"/>
                  <a:pt x="2864156" y="1581150"/>
                </a:cubicBezTo>
                <a:lnTo>
                  <a:pt x="2419656" y="1574800"/>
                </a:lnTo>
                <a:lnTo>
                  <a:pt x="2429181" y="1438275"/>
                </a:lnTo>
                <a:lnTo>
                  <a:pt x="2346631" y="1438275"/>
                </a:lnTo>
                <a:lnTo>
                  <a:pt x="2346631" y="1323975"/>
                </a:lnTo>
                <a:lnTo>
                  <a:pt x="2257731" y="1323975"/>
                </a:lnTo>
                <a:lnTo>
                  <a:pt x="2257731" y="1216025"/>
                </a:lnTo>
                <a:lnTo>
                  <a:pt x="2232331" y="1216025"/>
                </a:lnTo>
                <a:lnTo>
                  <a:pt x="2232331" y="1095375"/>
                </a:lnTo>
                <a:lnTo>
                  <a:pt x="1971981" y="1095375"/>
                </a:lnTo>
                <a:lnTo>
                  <a:pt x="1971981" y="847725"/>
                </a:lnTo>
                <a:lnTo>
                  <a:pt x="1908481" y="847725"/>
                </a:lnTo>
                <a:lnTo>
                  <a:pt x="1908481" y="733425"/>
                </a:lnTo>
                <a:lnTo>
                  <a:pt x="1495731" y="733425"/>
                </a:lnTo>
                <a:lnTo>
                  <a:pt x="1495731" y="631825"/>
                </a:lnTo>
                <a:lnTo>
                  <a:pt x="765481" y="631825"/>
                </a:lnTo>
                <a:lnTo>
                  <a:pt x="765481" y="515408"/>
                </a:lnTo>
                <a:lnTo>
                  <a:pt x="454332" y="519642"/>
                </a:lnTo>
                <a:cubicBezTo>
                  <a:pt x="454332" y="474486"/>
                  <a:pt x="454331" y="429331"/>
                  <a:pt x="454331" y="384175"/>
                </a:cubicBezTo>
                <a:lnTo>
                  <a:pt x="428931" y="384175"/>
                </a:lnTo>
                <a:lnTo>
                  <a:pt x="428931" y="269875"/>
                </a:lnTo>
                <a:lnTo>
                  <a:pt x="409881" y="269875"/>
                </a:lnTo>
                <a:lnTo>
                  <a:pt x="409881" y="155575"/>
                </a:lnTo>
                <a:lnTo>
                  <a:pt x="306" y="158750"/>
                </a:lnTo>
                <a:cubicBezTo>
                  <a:pt x="1364" y="106892"/>
                  <a:pt x="-752" y="51858"/>
                  <a:pt x="306" y="0"/>
                </a:cubicBezTo>
              </a:path>
            </a:pathLst>
          </a:custGeom>
          <a:noFill/>
          <a:ln w="28575">
            <a:solidFill>
              <a:schemeClr val="accent4"/>
            </a:solidFill>
            <a:miter lim="800000"/>
            <a:headEnd/>
            <a:tailEnd/>
          </a:ln>
        </p:spPr>
        <p:txBody>
          <a:bodyPr rtlCol="0" anchor="ctr"/>
          <a:lstStyle/>
          <a:p>
            <a:pPr algn="ctr"/>
            <a:endParaRPr lang="en-US" sz="1200" b="0" dirty="0"/>
          </a:p>
        </p:txBody>
      </p:sp>
      <p:cxnSp>
        <p:nvCxnSpPr>
          <p:cNvPr id="19758" name="Straight Connector 19757">
            <a:extLst>
              <a:ext uri="{FF2B5EF4-FFF2-40B4-BE49-F238E27FC236}">
                <a16:creationId xmlns:a16="http://schemas.microsoft.com/office/drawing/2014/main" id="{9D97EE12-6583-C516-3B31-3CA3468420AC}"/>
              </a:ext>
            </a:extLst>
          </p:cNvPr>
          <p:cNvCxnSpPr/>
          <p:nvPr/>
        </p:nvCxnSpPr>
        <p:spPr bwMode="auto">
          <a:xfrm>
            <a:off x="5978539" y="5597159"/>
            <a:ext cx="0" cy="79261"/>
          </a:xfrm>
          <a:prstGeom prst="line">
            <a:avLst/>
          </a:prstGeom>
          <a:noFill/>
          <a:ln w="28575" cap="flat" cmpd="sng" algn="ctr">
            <a:solidFill>
              <a:schemeClr val="accent4"/>
            </a:solidFill>
            <a:prstDash val="solid"/>
            <a:round/>
            <a:headEnd type="none" w="med" len="med"/>
            <a:tailEnd type="none" w="med" len="med"/>
          </a:ln>
          <a:effectLst/>
        </p:spPr>
      </p:cxnSp>
      <p:cxnSp>
        <p:nvCxnSpPr>
          <p:cNvPr id="19759" name="Straight Connector 19758">
            <a:extLst>
              <a:ext uri="{FF2B5EF4-FFF2-40B4-BE49-F238E27FC236}">
                <a16:creationId xmlns:a16="http://schemas.microsoft.com/office/drawing/2014/main" id="{7AFC84D4-D35F-4306-809C-6338A9E52C82}"/>
              </a:ext>
            </a:extLst>
          </p:cNvPr>
          <p:cNvCxnSpPr/>
          <p:nvPr/>
        </p:nvCxnSpPr>
        <p:spPr bwMode="auto">
          <a:xfrm>
            <a:off x="6290071" y="5597159"/>
            <a:ext cx="0" cy="79261"/>
          </a:xfrm>
          <a:prstGeom prst="line">
            <a:avLst/>
          </a:prstGeom>
          <a:noFill/>
          <a:ln w="28575" cap="flat" cmpd="sng" algn="ctr">
            <a:solidFill>
              <a:schemeClr val="accent4"/>
            </a:solidFill>
            <a:prstDash val="solid"/>
            <a:round/>
            <a:headEnd type="none" w="med" len="med"/>
            <a:tailEnd type="none" w="med" len="med"/>
          </a:ln>
          <a:effectLst/>
        </p:spPr>
      </p:cxnSp>
      <p:cxnSp>
        <p:nvCxnSpPr>
          <p:cNvPr id="19760" name="Straight Connector 19759">
            <a:extLst>
              <a:ext uri="{FF2B5EF4-FFF2-40B4-BE49-F238E27FC236}">
                <a16:creationId xmlns:a16="http://schemas.microsoft.com/office/drawing/2014/main" id="{EC9C4F82-6DD2-CF12-FFB2-E6AD57C2EB18}"/>
              </a:ext>
            </a:extLst>
          </p:cNvPr>
          <p:cNvCxnSpPr/>
          <p:nvPr/>
        </p:nvCxnSpPr>
        <p:spPr bwMode="auto">
          <a:xfrm>
            <a:off x="6646916" y="5597159"/>
            <a:ext cx="0" cy="79261"/>
          </a:xfrm>
          <a:prstGeom prst="line">
            <a:avLst/>
          </a:prstGeom>
          <a:noFill/>
          <a:ln w="28575" cap="flat" cmpd="sng" algn="ctr">
            <a:solidFill>
              <a:schemeClr val="accent4"/>
            </a:solidFill>
            <a:prstDash val="solid"/>
            <a:round/>
            <a:headEnd type="none" w="med" len="med"/>
            <a:tailEnd type="none" w="med" len="med"/>
          </a:ln>
          <a:effectLst/>
        </p:spPr>
      </p:cxnSp>
      <p:cxnSp>
        <p:nvCxnSpPr>
          <p:cNvPr id="19761" name="Straight Connector 19760">
            <a:extLst>
              <a:ext uri="{FF2B5EF4-FFF2-40B4-BE49-F238E27FC236}">
                <a16:creationId xmlns:a16="http://schemas.microsoft.com/office/drawing/2014/main" id="{F91E8790-C088-2C1F-9BE6-571B44D117A4}"/>
              </a:ext>
            </a:extLst>
          </p:cNvPr>
          <p:cNvCxnSpPr/>
          <p:nvPr/>
        </p:nvCxnSpPr>
        <p:spPr bwMode="auto">
          <a:xfrm>
            <a:off x="6712440" y="5597159"/>
            <a:ext cx="0" cy="79261"/>
          </a:xfrm>
          <a:prstGeom prst="line">
            <a:avLst/>
          </a:prstGeom>
          <a:noFill/>
          <a:ln w="28575" cap="flat" cmpd="sng" algn="ctr">
            <a:solidFill>
              <a:schemeClr val="accent4"/>
            </a:solidFill>
            <a:prstDash val="solid"/>
            <a:round/>
            <a:headEnd type="none" w="med" len="med"/>
            <a:tailEnd type="none" w="med" len="med"/>
          </a:ln>
          <a:effectLst/>
        </p:spPr>
      </p:cxnSp>
      <p:cxnSp>
        <p:nvCxnSpPr>
          <p:cNvPr id="19762" name="Straight Connector 19761">
            <a:extLst>
              <a:ext uri="{FF2B5EF4-FFF2-40B4-BE49-F238E27FC236}">
                <a16:creationId xmlns:a16="http://schemas.microsoft.com/office/drawing/2014/main" id="{FE7289AF-80EE-7D60-8AB3-06B7D25E22B7}"/>
              </a:ext>
            </a:extLst>
          </p:cNvPr>
          <p:cNvCxnSpPr/>
          <p:nvPr/>
        </p:nvCxnSpPr>
        <p:spPr bwMode="auto">
          <a:xfrm>
            <a:off x="2707683" y="5203345"/>
            <a:ext cx="0" cy="79261"/>
          </a:xfrm>
          <a:prstGeom prst="line">
            <a:avLst/>
          </a:prstGeom>
          <a:noFill/>
          <a:ln w="28575" cap="flat" cmpd="sng" algn="ctr">
            <a:solidFill>
              <a:schemeClr val="accent4"/>
            </a:solidFill>
            <a:prstDash val="solid"/>
            <a:round/>
            <a:headEnd type="none" w="med" len="med"/>
            <a:tailEnd type="none" w="med" len="med"/>
          </a:ln>
          <a:effectLst/>
        </p:spPr>
      </p:cxnSp>
      <p:cxnSp>
        <p:nvCxnSpPr>
          <p:cNvPr id="19763" name="Straight Connector 19762">
            <a:extLst>
              <a:ext uri="{FF2B5EF4-FFF2-40B4-BE49-F238E27FC236}">
                <a16:creationId xmlns:a16="http://schemas.microsoft.com/office/drawing/2014/main" id="{54CF4BD7-A822-2DC7-8E8A-93A199637377}"/>
              </a:ext>
            </a:extLst>
          </p:cNvPr>
          <p:cNvCxnSpPr/>
          <p:nvPr/>
        </p:nvCxnSpPr>
        <p:spPr bwMode="auto">
          <a:xfrm>
            <a:off x="1358586" y="4440004"/>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64" name="Straight Connector 19763">
            <a:extLst>
              <a:ext uri="{FF2B5EF4-FFF2-40B4-BE49-F238E27FC236}">
                <a16:creationId xmlns:a16="http://schemas.microsoft.com/office/drawing/2014/main" id="{CCB6E259-DB3C-7B5A-C205-DA00D26E003C}"/>
              </a:ext>
            </a:extLst>
          </p:cNvPr>
          <p:cNvCxnSpPr/>
          <p:nvPr/>
        </p:nvCxnSpPr>
        <p:spPr bwMode="auto">
          <a:xfrm>
            <a:off x="1473758" y="4432118"/>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65" name="Straight Connector 19764">
            <a:extLst>
              <a:ext uri="{FF2B5EF4-FFF2-40B4-BE49-F238E27FC236}">
                <a16:creationId xmlns:a16="http://schemas.microsoft.com/office/drawing/2014/main" id="{4093615A-1B02-CFF4-54A1-B8C65E3C93A9}"/>
              </a:ext>
            </a:extLst>
          </p:cNvPr>
          <p:cNvCxnSpPr/>
          <p:nvPr/>
        </p:nvCxnSpPr>
        <p:spPr bwMode="auto">
          <a:xfrm>
            <a:off x="1528512" y="4430581"/>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66" name="Straight Connector 19765">
            <a:extLst>
              <a:ext uri="{FF2B5EF4-FFF2-40B4-BE49-F238E27FC236}">
                <a16:creationId xmlns:a16="http://schemas.microsoft.com/office/drawing/2014/main" id="{990A44DC-9FD5-E501-64FC-1207722E1692}"/>
              </a:ext>
            </a:extLst>
          </p:cNvPr>
          <p:cNvCxnSpPr/>
          <p:nvPr/>
        </p:nvCxnSpPr>
        <p:spPr bwMode="auto">
          <a:xfrm>
            <a:off x="1724872" y="4441743"/>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67" name="Straight Connector 19766">
            <a:extLst>
              <a:ext uri="{FF2B5EF4-FFF2-40B4-BE49-F238E27FC236}">
                <a16:creationId xmlns:a16="http://schemas.microsoft.com/office/drawing/2014/main" id="{CD62B1DD-7EE9-B6DB-213A-7905D13CD503}"/>
              </a:ext>
            </a:extLst>
          </p:cNvPr>
          <p:cNvCxnSpPr/>
          <p:nvPr/>
        </p:nvCxnSpPr>
        <p:spPr bwMode="auto">
          <a:xfrm>
            <a:off x="4530524" y="4721239"/>
            <a:ext cx="0" cy="79261"/>
          </a:xfrm>
          <a:prstGeom prst="line">
            <a:avLst/>
          </a:prstGeom>
          <a:noFill/>
          <a:ln w="28575" cap="flat" cmpd="sng" algn="ctr">
            <a:solidFill>
              <a:schemeClr val="accent1"/>
            </a:solidFill>
            <a:prstDash val="solid"/>
            <a:round/>
            <a:headEnd type="none" w="med" len="med"/>
            <a:tailEnd type="none" w="med" len="med"/>
          </a:ln>
          <a:effectLst/>
        </p:spPr>
      </p:cxnSp>
      <p:cxnSp>
        <p:nvCxnSpPr>
          <p:cNvPr id="19768" name="Straight Connector 19767">
            <a:extLst>
              <a:ext uri="{FF2B5EF4-FFF2-40B4-BE49-F238E27FC236}">
                <a16:creationId xmlns:a16="http://schemas.microsoft.com/office/drawing/2014/main" id="{0D6DE114-ED7D-2228-6DC4-0EFF3DAB480B}"/>
              </a:ext>
            </a:extLst>
          </p:cNvPr>
          <p:cNvCxnSpPr/>
          <p:nvPr/>
        </p:nvCxnSpPr>
        <p:spPr bwMode="auto">
          <a:xfrm>
            <a:off x="6405379" y="4840412"/>
            <a:ext cx="0" cy="79261"/>
          </a:xfrm>
          <a:prstGeom prst="line">
            <a:avLst/>
          </a:prstGeom>
          <a:noFill/>
          <a:ln w="28575" cap="flat" cmpd="sng" algn="ctr">
            <a:solidFill>
              <a:schemeClr val="accent1"/>
            </a:solidFill>
            <a:prstDash val="solid"/>
            <a:round/>
            <a:headEnd type="none" w="med" len="med"/>
            <a:tailEnd type="none" w="med" len="med"/>
          </a:ln>
          <a:effectLst/>
        </p:spPr>
      </p:cxnSp>
      <p:cxnSp>
        <p:nvCxnSpPr>
          <p:cNvPr id="19769" name="Straight Connector 19768">
            <a:extLst>
              <a:ext uri="{FF2B5EF4-FFF2-40B4-BE49-F238E27FC236}">
                <a16:creationId xmlns:a16="http://schemas.microsoft.com/office/drawing/2014/main" id="{D7AD1445-256C-9C6E-FF73-06AB84D49A67}"/>
              </a:ext>
            </a:extLst>
          </p:cNvPr>
          <p:cNvCxnSpPr/>
          <p:nvPr/>
        </p:nvCxnSpPr>
        <p:spPr bwMode="auto">
          <a:xfrm>
            <a:off x="6440295" y="4840412"/>
            <a:ext cx="0" cy="79261"/>
          </a:xfrm>
          <a:prstGeom prst="line">
            <a:avLst/>
          </a:prstGeom>
          <a:noFill/>
          <a:ln w="28575" cap="flat" cmpd="sng" algn="ctr">
            <a:solidFill>
              <a:schemeClr val="accent1"/>
            </a:solidFill>
            <a:prstDash val="solid"/>
            <a:round/>
            <a:headEnd type="none" w="med" len="med"/>
            <a:tailEnd type="none" w="med" len="med"/>
          </a:ln>
          <a:effectLst/>
        </p:spPr>
      </p:cxnSp>
      <p:cxnSp>
        <p:nvCxnSpPr>
          <p:cNvPr id="19770" name="Straight Connector 19769">
            <a:extLst>
              <a:ext uri="{FF2B5EF4-FFF2-40B4-BE49-F238E27FC236}">
                <a16:creationId xmlns:a16="http://schemas.microsoft.com/office/drawing/2014/main" id="{EC5C5E88-1A55-F3AD-15A1-52D43264B7FC}"/>
              </a:ext>
            </a:extLst>
          </p:cNvPr>
          <p:cNvCxnSpPr/>
          <p:nvPr/>
        </p:nvCxnSpPr>
        <p:spPr bwMode="auto">
          <a:xfrm>
            <a:off x="6636263" y="4838454"/>
            <a:ext cx="0" cy="79261"/>
          </a:xfrm>
          <a:prstGeom prst="line">
            <a:avLst/>
          </a:prstGeom>
          <a:noFill/>
          <a:ln w="28575" cap="flat" cmpd="sng" algn="ctr">
            <a:solidFill>
              <a:schemeClr val="accent1"/>
            </a:solidFill>
            <a:prstDash val="solid"/>
            <a:round/>
            <a:headEnd type="none" w="med" len="med"/>
            <a:tailEnd type="none" w="med" len="med"/>
          </a:ln>
          <a:effectLst/>
        </p:spPr>
      </p:cxnSp>
      <p:cxnSp>
        <p:nvCxnSpPr>
          <p:cNvPr id="19771" name="Straight Connector 19770">
            <a:extLst>
              <a:ext uri="{FF2B5EF4-FFF2-40B4-BE49-F238E27FC236}">
                <a16:creationId xmlns:a16="http://schemas.microsoft.com/office/drawing/2014/main" id="{24F2832C-5198-182C-1346-83F5BE360F29}"/>
              </a:ext>
            </a:extLst>
          </p:cNvPr>
          <p:cNvCxnSpPr/>
          <p:nvPr/>
        </p:nvCxnSpPr>
        <p:spPr bwMode="auto">
          <a:xfrm>
            <a:off x="6856210" y="4846761"/>
            <a:ext cx="0" cy="79261"/>
          </a:xfrm>
          <a:prstGeom prst="line">
            <a:avLst/>
          </a:prstGeom>
          <a:noFill/>
          <a:ln w="28575" cap="flat" cmpd="sng" algn="ctr">
            <a:solidFill>
              <a:schemeClr val="accent1"/>
            </a:solidFill>
            <a:prstDash val="solid"/>
            <a:round/>
            <a:headEnd type="none" w="med" len="med"/>
            <a:tailEnd type="none" w="med" len="med"/>
          </a:ln>
          <a:effectLst/>
        </p:spPr>
      </p:cxnSp>
      <p:sp>
        <p:nvSpPr>
          <p:cNvPr id="19772" name="Freeform: Shape 19771">
            <a:extLst>
              <a:ext uri="{FF2B5EF4-FFF2-40B4-BE49-F238E27FC236}">
                <a16:creationId xmlns:a16="http://schemas.microsoft.com/office/drawing/2014/main" id="{D6CF0156-9799-0580-5E12-6B948111070C}"/>
              </a:ext>
            </a:extLst>
          </p:cNvPr>
          <p:cNvSpPr/>
          <p:nvPr/>
        </p:nvSpPr>
        <p:spPr bwMode="auto">
          <a:xfrm>
            <a:off x="1265630" y="4478098"/>
            <a:ext cx="5864350" cy="663470"/>
          </a:xfrm>
          <a:custGeom>
            <a:avLst/>
            <a:gdLst>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76850 w 9861550"/>
              <a:gd name="connsiteY8" fmla="*/ 406400 h 1327150"/>
              <a:gd name="connsiteX9" fmla="*/ 3168650 w 9861550"/>
              <a:gd name="connsiteY9" fmla="*/ 406400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3200 w 9861550"/>
              <a:gd name="connsiteY8" fmla="*/ 390525 h 1327150"/>
              <a:gd name="connsiteX9" fmla="*/ 3168650 w 9861550"/>
              <a:gd name="connsiteY9" fmla="*/ 406400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3200 w 9861550"/>
              <a:gd name="connsiteY8" fmla="*/ 390525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3200 w 9861550"/>
              <a:gd name="connsiteY8" fmla="*/ 4064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6375 w 9861550"/>
              <a:gd name="connsiteY8" fmla="*/ 3937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0050 w 9861550"/>
              <a:gd name="connsiteY3" fmla="*/ 809625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6375 w 9861550"/>
              <a:gd name="connsiteY8" fmla="*/ 3937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5975 h 1327150"/>
              <a:gd name="connsiteX3" fmla="*/ 6750050 w 9861550"/>
              <a:gd name="connsiteY3" fmla="*/ 809625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6375 w 9861550"/>
              <a:gd name="connsiteY8" fmla="*/ 3937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61550" h="1327150">
                <a:moveTo>
                  <a:pt x="9861550" y="1327150"/>
                </a:moveTo>
                <a:lnTo>
                  <a:pt x="8731250" y="1327150"/>
                </a:lnTo>
                <a:lnTo>
                  <a:pt x="8731250" y="815975"/>
                </a:lnTo>
                <a:lnTo>
                  <a:pt x="6750050" y="809625"/>
                </a:lnTo>
                <a:lnTo>
                  <a:pt x="6756400" y="679450"/>
                </a:lnTo>
                <a:lnTo>
                  <a:pt x="5302250" y="679450"/>
                </a:lnTo>
                <a:lnTo>
                  <a:pt x="5302250" y="546100"/>
                </a:lnTo>
                <a:lnTo>
                  <a:pt x="5276850" y="546100"/>
                </a:lnTo>
                <a:lnTo>
                  <a:pt x="5286375" y="393700"/>
                </a:lnTo>
                <a:lnTo>
                  <a:pt x="3159125" y="396875"/>
                </a:lnTo>
                <a:lnTo>
                  <a:pt x="3168650" y="266700"/>
                </a:lnTo>
                <a:lnTo>
                  <a:pt x="2806700" y="266700"/>
                </a:lnTo>
                <a:lnTo>
                  <a:pt x="2806700" y="139700"/>
                </a:lnTo>
                <a:lnTo>
                  <a:pt x="1593850" y="139700"/>
                </a:lnTo>
                <a:lnTo>
                  <a:pt x="1593850" y="0"/>
                </a:lnTo>
                <a:lnTo>
                  <a:pt x="0" y="0"/>
                </a:lnTo>
              </a:path>
            </a:pathLst>
          </a:custGeom>
          <a:noFill/>
          <a:ln w="28575">
            <a:solidFill>
              <a:schemeClr val="accent3"/>
            </a:solidFill>
            <a:miter lim="800000"/>
            <a:headEnd/>
            <a:tailEnd/>
          </a:ln>
        </p:spPr>
        <p:txBody>
          <a:bodyPr rtlCol="0" anchor="ctr"/>
          <a:lstStyle/>
          <a:p>
            <a:pPr algn="ctr"/>
            <a:endParaRPr lang="en-US" sz="1200" b="0" dirty="0"/>
          </a:p>
        </p:txBody>
      </p:sp>
      <p:cxnSp>
        <p:nvCxnSpPr>
          <p:cNvPr id="19773" name="Straight Connector 19772">
            <a:extLst>
              <a:ext uri="{FF2B5EF4-FFF2-40B4-BE49-F238E27FC236}">
                <a16:creationId xmlns:a16="http://schemas.microsoft.com/office/drawing/2014/main" id="{83B048E5-9632-B3E6-7D10-C9A0E2E609DA}"/>
              </a:ext>
            </a:extLst>
          </p:cNvPr>
          <p:cNvCxnSpPr/>
          <p:nvPr/>
        </p:nvCxnSpPr>
        <p:spPr bwMode="auto">
          <a:xfrm>
            <a:off x="6636546" y="5092657"/>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74" name="Straight Connector 19773">
            <a:extLst>
              <a:ext uri="{FF2B5EF4-FFF2-40B4-BE49-F238E27FC236}">
                <a16:creationId xmlns:a16="http://schemas.microsoft.com/office/drawing/2014/main" id="{C1C5C972-E945-5AA1-B491-5EE75966761E}"/>
              </a:ext>
            </a:extLst>
          </p:cNvPr>
          <p:cNvCxnSpPr/>
          <p:nvPr/>
        </p:nvCxnSpPr>
        <p:spPr bwMode="auto">
          <a:xfrm>
            <a:off x="7095235" y="5101937"/>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75" name="Straight Connector 19774">
            <a:extLst>
              <a:ext uri="{FF2B5EF4-FFF2-40B4-BE49-F238E27FC236}">
                <a16:creationId xmlns:a16="http://schemas.microsoft.com/office/drawing/2014/main" id="{0414E7C5-05AE-3561-4D5D-1D9CA903C0FC}"/>
              </a:ext>
            </a:extLst>
          </p:cNvPr>
          <p:cNvCxnSpPr/>
          <p:nvPr/>
        </p:nvCxnSpPr>
        <p:spPr bwMode="auto">
          <a:xfrm>
            <a:off x="6023641" y="4836293"/>
            <a:ext cx="0" cy="79261"/>
          </a:xfrm>
          <a:prstGeom prst="line">
            <a:avLst/>
          </a:prstGeom>
          <a:noFill/>
          <a:ln w="28575" cap="flat" cmpd="sng" algn="ctr">
            <a:solidFill>
              <a:schemeClr val="accent3"/>
            </a:solidFill>
            <a:prstDash val="solid"/>
            <a:round/>
            <a:headEnd type="none" w="med" len="med"/>
            <a:tailEnd type="none" w="med" len="med"/>
          </a:ln>
          <a:effectLst/>
        </p:spPr>
      </p:cxnSp>
      <p:sp>
        <p:nvSpPr>
          <p:cNvPr id="19776" name="TextBox 19775">
            <a:extLst>
              <a:ext uri="{FF2B5EF4-FFF2-40B4-BE49-F238E27FC236}">
                <a16:creationId xmlns:a16="http://schemas.microsoft.com/office/drawing/2014/main" id="{71E51A4C-1942-E696-2885-5EA98F990011}"/>
              </a:ext>
            </a:extLst>
          </p:cNvPr>
          <p:cNvSpPr txBox="1"/>
          <p:nvPr/>
        </p:nvSpPr>
        <p:spPr>
          <a:xfrm>
            <a:off x="2671926" y="4235869"/>
            <a:ext cx="2940280" cy="249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del(17p) and/or Mutated </a:t>
            </a:r>
            <a:r>
              <a:rPr kumimoji="0" lang="en-US" sz="140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TP53</a:t>
            </a:r>
            <a:endParaRPr kumimoji="0" lang="en-GB" sz="140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1" name="Straight Connector 10">
            <a:extLst>
              <a:ext uri="{FF2B5EF4-FFF2-40B4-BE49-F238E27FC236}">
                <a16:creationId xmlns:a16="http://schemas.microsoft.com/office/drawing/2014/main" id="{74E3BBEF-4AE1-DBAE-9E6A-5069DA07AAF0}"/>
              </a:ext>
            </a:extLst>
          </p:cNvPr>
          <p:cNvCxnSpPr/>
          <p:nvPr/>
        </p:nvCxnSpPr>
        <p:spPr bwMode="auto">
          <a:xfrm>
            <a:off x="6140943" y="2312776"/>
            <a:ext cx="0" cy="1428122"/>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8" name="TextBox 17">
            <a:extLst>
              <a:ext uri="{FF2B5EF4-FFF2-40B4-BE49-F238E27FC236}">
                <a16:creationId xmlns:a16="http://schemas.microsoft.com/office/drawing/2014/main" id="{4D9222BB-525E-3EA7-B70F-D512F0712158}"/>
              </a:ext>
            </a:extLst>
          </p:cNvPr>
          <p:cNvSpPr txBox="1"/>
          <p:nvPr/>
        </p:nvSpPr>
        <p:spPr bwMode="auto">
          <a:xfrm>
            <a:off x="4987024" y="2895152"/>
            <a:ext cx="11763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Median PFS: NR</a:t>
            </a:r>
          </a:p>
        </p:txBody>
      </p:sp>
      <p:sp>
        <p:nvSpPr>
          <p:cNvPr id="19" name="TextBox 18">
            <a:extLst>
              <a:ext uri="{FF2B5EF4-FFF2-40B4-BE49-F238E27FC236}">
                <a16:creationId xmlns:a16="http://schemas.microsoft.com/office/drawing/2014/main" id="{2CEF8A9F-D03F-91FC-27A1-D0622AA83A48}"/>
              </a:ext>
            </a:extLst>
          </p:cNvPr>
          <p:cNvSpPr txBox="1"/>
          <p:nvPr/>
        </p:nvSpPr>
        <p:spPr bwMode="auto">
          <a:xfrm>
            <a:off x="6156274" y="2279910"/>
            <a:ext cx="11763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Median PFS: NR</a:t>
            </a:r>
          </a:p>
        </p:txBody>
      </p:sp>
      <p:sp>
        <p:nvSpPr>
          <p:cNvPr id="20" name="TextBox 19">
            <a:extLst>
              <a:ext uri="{FF2B5EF4-FFF2-40B4-BE49-F238E27FC236}">
                <a16:creationId xmlns:a16="http://schemas.microsoft.com/office/drawing/2014/main" id="{CBA49659-E22D-09F0-7E9C-D7EA552F9757}"/>
              </a:ext>
            </a:extLst>
          </p:cNvPr>
          <p:cNvSpPr txBox="1"/>
          <p:nvPr/>
        </p:nvSpPr>
        <p:spPr bwMode="auto">
          <a:xfrm>
            <a:off x="5849232" y="3495215"/>
            <a:ext cx="15081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Median PFS: 27.8 mo</a:t>
            </a:r>
          </a:p>
        </p:txBody>
      </p:sp>
      <p:sp>
        <p:nvSpPr>
          <p:cNvPr id="21" name="TextBox 20">
            <a:extLst>
              <a:ext uri="{FF2B5EF4-FFF2-40B4-BE49-F238E27FC236}">
                <a16:creationId xmlns:a16="http://schemas.microsoft.com/office/drawing/2014/main" id="{24F3D7BA-0A93-117A-712C-9905E94597B3}"/>
              </a:ext>
            </a:extLst>
          </p:cNvPr>
          <p:cNvSpPr txBox="1"/>
          <p:nvPr/>
        </p:nvSpPr>
        <p:spPr bwMode="auto">
          <a:xfrm>
            <a:off x="6100369" y="3210942"/>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21%</a:t>
            </a:r>
          </a:p>
        </p:txBody>
      </p:sp>
      <p:sp>
        <p:nvSpPr>
          <p:cNvPr id="26" name="TextBox 25">
            <a:extLst>
              <a:ext uri="{FF2B5EF4-FFF2-40B4-BE49-F238E27FC236}">
                <a16:creationId xmlns:a16="http://schemas.microsoft.com/office/drawing/2014/main" id="{E50DE684-242E-F161-CBD9-CE1B05651852}"/>
              </a:ext>
            </a:extLst>
          </p:cNvPr>
          <p:cNvSpPr txBox="1"/>
          <p:nvPr/>
        </p:nvSpPr>
        <p:spPr bwMode="auto">
          <a:xfrm>
            <a:off x="5724319" y="2733985"/>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72%</a:t>
            </a:r>
          </a:p>
        </p:txBody>
      </p:sp>
      <p:sp>
        <p:nvSpPr>
          <p:cNvPr id="27" name="TextBox 26">
            <a:extLst>
              <a:ext uri="{FF2B5EF4-FFF2-40B4-BE49-F238E27FC236}">
                <a16:creationId xmlns:a16="http://schemas.microsoft.com/office/drawing/2014/main" id="{854E51F9-4436-92FB-FD99-EDDF75FB9A8D}"/>
              </a:ext>
            </a:extLst>
          </p:cNvPr>
          <p:cNvSpPr txBox="1"/>
          <p:nvPr/>
        </p:nvSpPr>
        <p:spPr bwMode="auto">
          <a:xfrm>
            <a:off x="5729177" y="2271194"/>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84%</a:t>
            </a:r>
          </a:p>
        </p:txBody>
      </p:sp>
      <p:sp>
        <p:nvSpPr>
          <p:cNvPr id="28" name="TextBox 27">
            <a:extLst>
              <a:ext uri="{FF2B5EF4-FFF2-40B4-BE49-F238E27FC236}">
                <a16:creationId xmlns:a16="http://schemas.microsoft.com/office/drawing/2014/main" id="{421D3521-3972-934A-0322-D488693E27C9}"/>
              </a:ext>
            </a:extLst>
          </p:cNvPr>
          <p:cNvSpPr txBox="1"/>
          <p:nvPr/>
        </p:nvSpPr>
        <p:spPr bwMode="auto">
          <a:xfrm rot="16200000">
            <a:off x="293358" y="2861692"/>
            <a:ext cx="6506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29" name="TextBox 28">
            <a:extLst>
              <a:ext uri="{FF2B5EF4-FFF2-40B4-BE49-F238E27FC236}">
                <a16:creationId xmlns:a16="http://schemas.microsoft.com/office/drawing/2014/main" id="{5551B5D8-CF09-546E-4FE5-D32780C58B13}"/>
              </a:ext>
            </a:extLst>
          </p:cNvPr>
          <p:cNvSpPr txBox="1"/>
          <p:nvPr/>
        </p:nvSpPr>
        <p:spPr bwMode="auto">
          <a:xfrm>
            <a:off x="3813052" y="3920918"/>
            <a:ext cx="340694" cy="197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32" name="Group 31">
            <a:extLst>
              <a:ext uri="{FF2B5EF4-FFF2-40B4-BE49-F238E27FC236}">
                <a16:creationId xmlns:a16="http://schemas.microsoft.com/office/drawing/2014/main" id="{22772FC4-144C-C441-E9C0-9843FDA2C327}"/>
              </a:ext>
            </a:extLst>
          </p:cNvPr>
          <p:cNvGrpSpPr/>
          <p:nvPr/>
        </p:nvGrpSpPr>
        <p:grpSpPr>
          <a:xfrm>
            <a:off x="684459" y="2208949"/>
            <a:ext cx="355613" cy="1577319"/>
            <a:chOff x="573555" y="1569166"/>
            <a:chExt cx="599058" cy="3160701"/>
          </a:xfrm>
        </p:grpSpPr>
        <p:sp>
          <p:nvSpPr>
            <p:cNvPr id="36" name="TextBox 35">
              <a:extLst>
                <a:ext uri="{FF2B5EF4-FFF2-40B4-BE49-F238E27FC236}">
                  <a16:creationId xmlns:a16="http://schemas.microsoft.com/office/drawing/2014/main" id="{7B9E02E0-0CB4-53CE-B192-7F9CC72CF505}"/>
                </a:ext>
              </a:extLst>
            </p:cNvPr>
            <p:cNvSpPr txBox="1"/>
            <p:nvPr/>
          </p:nvSpPr>
          <p:spPr bwMode="auto">
            <a:xfrm>
              <a:off x="797457" y="4361385"/>
              <a:ext cx="375156"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7" name="TextBox 36">
              <a:extLst>
                <a:ext uri="{FF2B5EF4-FFF2-40B4-BE49-F238E27FC236}">
                  <a16:creationId xmlns:a16="http://schemas.microsoft.com/office/drawing/2014/main" id="{103BD30E-C56F-1658-6AB6-75BB34CFCD41}"/>
                </a:ext>
              </a:extLst>
            </p:cNvPr>
            <p:cNvSpPr txBox="1"/>
            <p:nvPr/>
          </p:nvSpPr>
          <p:spPr bwMode="auto">
            <a:xfrm>
              <a:off x="685505" y="3802942"/>
              <a:ext cx="487108"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9" name="TextBox 38">
              <a:extLst>
                <a:ext uri="{FF2B5EF4-FFF2-40B4-BE49-F238E27FC236}">
                  <a16:creationId xmlns:a16="http://schemas.microsoft.com/office/drawing/2014/main" id="{C7A54918-F2B8-4E5F-4DAD-10451424C0A2}"/>
                </a:ext>
              </a:extLst>
            </p:cNvPr>
            <p:cNvSpPr txBox="1"/>
            <p:nvPr/>
          </p:nvSpPr>
          <p:spPr bwMode="auto">
            <a:xfrm>
              <a:off x="685506" y="3244498"/>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0" name="TextBox 39">
              <a:extLst>
                <a:ext uri="{FF2B5EF4-FFF2-40B4-BE49-F238E27FC236}">
                  <a16:creationId xmlns:a16="http://schemas.microsoft.com/office/drawing/2014/main" id="{29295597-CA8A-5AEA-C046-AD1A4FA9F5EC}"/>
                </a:ext>
              </a:extLst>
            </p:cNvPr>
            <p:cNvSpPr txBox="1"/>
            <p:nvPr/>
          </p:nvSpPr>
          <p:spPr bwMode="auto">
            <a:xfrm>
              <a:off x="685506" y="2686054"/>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1" name="TextBox 40">
              <a:extLst>
                <a:ext uri="{FF2B5EF4-FFF2-40B4-BE49-F238E27FC236}">
                  <a16:creationId xmlns:a16="http://schemas.microsoft.com/office/drawing/2014/main" id="{814A69B2-C548-89C1-6973-F8D954290BA5}"/>
                </a:ext>
              </a:extLst>
            </p:cNvPr>
            <p:cNvSpPr txBox="1"/>
            <p:nvPr/>
          </p:nvSpPr>
          <p:spPr bwMode="auto">
            <a:xfrm>
              <a:off x="685506" y="2127610"/>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2" name="TextBox 41">
              <a:extLst>
                <a:ext uri="{FF2B5EF4-FFF2-40B4-BE49-F238E27FC236}">
                  <a16:creationId xmlns:a16="http://schemas.microsoft.com/office/drawing/2014/main" id="{2B2F0599-4FCE-AB22-BF7E-B7AF65F31162}"/>
                </a:ext>
              </a:extLst>
            </p:cNvPr>
            <p:cNvSpPr txBox="1"/>
            <p:nvPr/>
          </p:nvSpPr>
          <p:spPr bwMode="auto">
            <a:xfrm>
              <a:off x="573555" y="1569166"/>
              <a:ext cx="599058"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43" name="Group 42">
            <a:extLst>
              <a:ext uri="{FF2B5EF4-FFF2-40B4-BE49-F238E27FC236}">
                <a16:creationId xmlns:a16="http://schemas.microsoft.com/office/drawing/2014/main" id="{109C4E6A-E5D8-6922-2258-FEE2CAB2F97F}"/>
              </a:ext>
            </a:extLst>
          </p:cNvPr>
          <p:cNvGrpSpPr/>
          <p:nvPr/>
        </p:nvGrpSpPr>
        <p:grpSpPr>
          <a:xfrm>
            <a:off x="1173481" y="3776186"/>
            <a:ext cx="6077890" cy="183888"/>
            <a:chOff x="1397349" y="4647617"/>
            <a:chExt cx="10238666" cy="368483"/>
          </a:xfrm>
        </p:grpSpPr>
        <p:sp>
          <p:nvSpPr>
            <p:cNvPr id="44" name="TextBox 43">
              <a:extLst>
                <a:ext uri="{FF2B5EF4-FFF2-40B4-BE49-F238E27FC236}">
                  <a16:creationId xmlns:a16="http://schemas.microsoft.com/office/drawing/2014/main" id="{6A32A823-EF22-E1B3-C433-D13B976B3596}"/>
                </a:ext>
              </a:extLst>
            </p:cNvPr>
            <p:cNvSpPr txBox="1"/>
            <p:nvPr/>
          </p:nvSpPr>
          <p:spPr bwMode="auto">
            <a:xfrm>
              <a:off x="1397349" y="4647617"/>
              <a:ext cx="375155" cy="36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5" name="TextBox 44">
              <a:extLst>
                <a:ext uri="{FF2B5EF4-FFF2-40B4-BE49-F238E27FC236}">
                  <a16:creationId xmlns:a16="http://schemas.microsoft.com/office/drawing/2014/main" id="{4A0DED2A-9482-AC01-7EA8-7224B5D9D9B6}"/>
                </a:ext>
              </a:extLst>
            </p:cNvPr>
            <p:cNvSpPr txBox="1"/>
            <p:nvPr/>
          </p:nvSpPr>
          <p:spPr bwMode="auto">
            <a:xfrm>
              <a:off x="1791496" y="4647617"/>
              <a:ext cx="375155"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6" name="TextBox 45">
              <a:extLst>
                <a:ext uri="{FF2B5EF4-FFF2-40B4-BE49-F238E27FC236}">
                  <a16:creationId xmlns:a16="http://schemas.microsoft.com/office/drawing/2014/main" id="{40CEF62C-F81C-717D-6E5B-0E4D68AD2A73}"/>
                </a:ext>
              </a:extLst>
            </p:cNvPr>
            <p:cNvSpPr txBox="1"/>
            <p:nvPr/>
          </p:nvSpPr>
          <p:spPr bwMode="auto">
            <a:xfrm>
              <a:off x="2198927" y="4647617"/>
              <a:ext cx="375155"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7" name="TextBox 46">
              <a:extLst>
                <a:ext uri="{FF2B5EF4-FFF2-40B4-BE49-F238E27FC236}">
                  <a16:creationId xmlns:a16="http://schemas.microsoft.com/office/drawing/2014/main" id="{1A020717-39D6-7AA1-49A7-8AF615828469}"/>
                </a:ext>
              </a:extLst>
            </p:cNvPr>
            <p:cNvSpPr txBox="1"/>
            <p:nvPr/>
          </p:nvSpPr>
          <p:spPr bwMode="auto">
            <a:xfrm>
              <a:off x="2593074" y="4647617"/>
              <a:ext cx="375155"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48" name="TextBox 47">
              <a:extLst>
                <a:ext uri="{FF2B5EF4-FFF2-40B4-BE49-F238E27FC236}">
                  <a16:creationId xmlns:a16="http://schemas.microsoft.com/office/drawing/2014/main" id="{DFA46797-4C33-D94D-96C9-417771A3F4D7}"/>
                </a:ext>
              </a:extLst>
            </p:cNvPr>
            <p:cNvSpPr txBox="1"/>
            <p:nvPr/>
          </p:nvSpPr>
          <p:spPr bwMode="auto">
            <a:xfrm>
              <a:off x="2958544"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9" name="TextBox 48">
              <a:extLst>
                <a:ext uri="{FF2B5EF4-FFF2-40B4-BE49-F238E27FC236}">
                  <a16:creationId xmlns:a16="http://schemas.microsoft.com/office/drawing/2014/main" id="{7D2EF29F-93BF-B93A-B5AE-7CB773DAB356}"/>
                </a:ext>
              </a:extLst>
            </p:cNvPr>
            <p:cNvSpPr txBox="1"/>
            <p:nvPr/>
          </p:nvSpPr>
          <p:spPr bwMode="auto">
            <a:xfrm>
              <a:off x="3352691"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0" name="TextBox 49">
              <a:extLst>
                <a:ext uri="{FF2B5EF4-FFF2-40B4-BE49-F238E27FC236}">
                  <a16:creationId xmlns:a16="http://schemas.microsoft.com/office/drawing/2014/main" id="{78E9AE7B-EE6A-7A08-4CB5-8CA6B0A2CE03}"/>
                </a:ext>
              </a:extLst>
            </p:cNvPr>
            <p:cNvSpPr txBox="1"/>
            <p:nvPr/>
          </p:nvSpPr>
          <p:spPr bwMode="auto">
            <a:xfrm>
              <a:off x="3760122"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1" name="TextBox 50">
              <a:extLst>
                <a:ext uri="{FF2B5EF4-FFF2-40B4-BE49-F238E27FC236}">
                  <a16:creationId xmlns:a16="http://schemas.microsoft.com/office/drawing/2014/main" id="{193077BD-BCE8-958B-DF2D-C0AFE945D139}"/>
                </a:ext>
              </a:extLst>
            </p:cNvPr>
            <p:cNvSpPr txBox="1"/>
            <p:nvPr/>
          </p:nvSpPr>
          <p:spPr bwMode="auto">
            <a:xfrm>
              <a:off x="4154269"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52" name="TextBox 51">
              <a:extLst>
                <a:ext uri="{FF2B5EF4-FFF2-40B4-BE49-F238E27FC236}">
                  <a16:creationId xmlns:a16="http://schemas.microsoft.com/office/drawing/2014/main" id="{3527D773-1FAD-651A-3474-43240884EAD7}"/>
                </a:ext>
              </a:extLst>
            </p:cNvPr>
            <p:cNvSpPr txBox="1"/>
            <p:nvPr/>
          </p:nvSpPr>
          <p:spPr bwMode="auto">
            <a:xfrm>
              <a:off x="4597254"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3" name="TextBox 52">
              <a:extLst>
                <a:ext uri="{FF2B5EF4-FFF2-40B4-BE49-F238E27FC236}">
                  <a16:creationId xmlns:a16="http://schemas.microsoft.com/office/drawing/2014/main" id="{5E4BE2CD-2F04-6F6C-6F58-1D4E5BB340A0}"/>
                </a:ext>
              </a:extLst>
            </p:cNvPr>
            <p:cNvSpPr txBox="1"/>
            <p:nvPr/>
          </p:nvSpPr>
          <p:spPr bwMode="auto">
            <a:xfrm>
              <a:off x="5004686"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54" name="TextBox 53">
              <a:extLst>
                <a:ext uri="{FF2B5EF4-FFF2-40B4-BE49-F238E27FC236}">
                  <a16:creationId xmlns:a16="http://schemas.microsoft.com/office/drawing/2014/main" id="{C037BCE3-1231-5ED9-BE5E-6C940C26579E}"/>
                </a:ext>
              </a:extLst>
            </p:cNvPr>
            <p:cNvSpPr txBox="1"/>
            <p:nvPr/>
          </p:nvSpPr>
          <p:spPr bwMode="auto">
            <a:xfrm>
              <a:off x="5424232"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5" name="TextBox 54">
              <a:extLst>
                <a:ext uri="{FF2B5EF4-FFF2-40B4-BE49-F238E27FC236}">
                  <a16:creationId xmlns:a16="http://schemas.microsoft.com/office/drawing/2014/main" id="{D2549155-7F69-3FE0-EB85-F70353EBA18A}"/>
                </a:ext>
              </a:extLst>
            </p:cNvPr>
            <p:cNvSpPr txBox="1"/>
            <p:nvPr/>
          </p:nvSpPr>
          <p:spPr bwMode="auto">
            <a:xfrm>
              <a:off x="5820279"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56" name="TextBox 55">
              <a:extLst>
                <a:ext uri="{FF2B5EF4-FFF2-40B4-BE49-F238E27FC236}">
                  <a16:creationId xmlns:a16="http://schemas.microsoft.com/office/drawing/2014/main" id="{601E2752-667C-7B9D-6CD6-95C46A0899D1}"/>
                </a:ext>
              </a:extLst>
            </p:cNvPr>
            <p:cNvSpPr txBox="1"/>
            <p:nvPr/>
          </p:nvSpPr>
          <p:spPr bwMode="auto">
            <a:xfrm>
              <a:off x="6235590"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57" name="TextBox 56">
              <a:extLst>
                <a:ext uri="{FF2B5EF4-FFF2-40B4-BE49-F238E27FC236}">
                  <a16:creationId xmlns:a16="http://schemas.microsoft.com/office/drawing/2014/main" id="{882E0C90-CBCB-E46C-3752-35E432D0E813}"/>
                </a:ext>
              </a:extLst>
            </p:cNvPr>
            <p:cNvSpPr txBox="1"/>
            <p:nvPr/>
          </p:nvSpPr>
          <p:spPr bwMode="auto">
            <a:xfrm>
              <a:off x="6630323"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58" name="TextBox 57">
              <a:extLst>
                <a:ext uri="{FF2B5EF4-FFF2-40B4-BE49-F238E27FC236}">
                  <a16:creationId xmlns:a16="http://schemas.microsoft.com/office/drawing/2014/main" id="{8B30E048-6D9F-3B1E-EDC5-97558F7193E9}"/>
                </a:ext>
              </a:extLst>
            </p:cNvPr>
            <p:cNvSpPr txBox="1"/>
            <p:nvPr/>
          </p:nvSpPr>
          <p:spPr bwMode="auto">
            <a:xfrm>
              <a:off x="7062193"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59" name="TextBox 58">
              <a:extLst>
                <a:ext uri="{FF2B5EF4-FFF2-40B4-BE49-F238E27FC236}">
                  <a16:creationId xmlns:a16="http://schemas.microsoft.com/office/drawing/2014/main" id="{CCB84BA8-03FB-1225-3C2E-740F9248DD82}"/>
                </a:ext>
              </a:extLst>
            </p:cNvPr>
            <p:cNvSpPr txBox="1"/>
            <p:nvPr/>
          </p:nvSpPr>
          <p:spPr bwMode="auto">
            <a:xfrm>
              <a:off x="7441099"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60" name="TextBox 59">
              <a:extLst>
                <a:ext uri="{FF2B5EF4-FFF2-40B4-BE49-F238E27FC236}">
                  <a16:creationId xmlns:a16="http://schemas.microsoft.com/office/drawing/2014/main" id="{48112D67-6E0A-E0D7-28B9-9D724E829152}"/>
                </a:ext>
              </a:extLst>
            </p:cNvPr>
            <p:cNvSpPr txBox="1"/>
            <p:nvPr/>
          </p:nvSpPr>
          <p:spPr bwMode="auto">
            <a:xfrm>
              <a:off x="7884084"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61" name="TextBox 60">
              <a:extLst>
                <a:ext uri="{FF2B5EF4-FFF2-40B4-BE49-F238E27FC236}">
                  <a16:creationId xmlns:a16="http://schemas.microsoft.com/office/drawing/2014/main" id="{4DDC1D6B-C45F-F7D5-2801-BE734E103B49}"/>
                </a:ext>
              </a:extLst>
            </p:cNvPr>
            <p:cNvSpPr txBox="1"/>
            <p:nvPr/>
          </p:nvSpPr>
          <p:spPr bwMode="auto">
            <a:xfrm>
              <a:off x="8291516"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62" name="TextBox 61">
              <a:extLst>
                <a:ext uri="{FF2B5EF4-FFF2-40B4-BE49-F238E27FC236}">
                  <a16:creationId xmlns:a16="http://schemas.microsoft.com/office/drawing/2014/main" id="{CB69A037-93F0-EEF9-C0F7-C42911DE1E71}"/>
                </a:ext>
              </a:extLst>
            </p:cNvPr>
            <p:cNvSpPr txBox="1"/>
            <p:nvPr/>
          </p:nvSpPr>
          <p:spPr bwMode="auto">
            <a:xfrm>
              <a:off x="8690741"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63" name="TextBox 62">
              <a:extLst>
                <a:ext uri="{FF2B5EF4-FFF2-40B4-BE49-F238E27FC236}">
                  <a16:creationId xmlns:a16="http://schemas.microsoft.com/office/drawing/2014/main" id="{FAB246F3-573D-D9FA-C08C-C35BA1E505D4}"/>
                </a:ext>
              </a:extLst>
            </p:cNvPr>
            <p:cNvSpPr txBox="1"/>
            <p:nvPr/>
          </p:nvSpPr>
          <p:spPr bwMode="auto">
            <a:xfrm>
              <a:off x="9091868"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
          <p:nvSpPr>
            <p:cNvPr id="19456" name="TextBox 19455">
              <a:extLst>
                <a:ext uri="{FF2B5EF4-FFF2-40B4-BE49-F238E27FC236}">
                  <a16:creationId xmlns:a16="http://schemas.microsoft.com/office/drawing/2014/main" id="{036D4B19-94C4-0B14-443D-9FDA02053BBC}"/>
                </a:ext>
              </a:extLst>
            </p:cNvPr>
            <p:cNvSpPr txBox="1"/>
            <p:nvPr/>
          </p:nvSpPr>
          <p:spPr bwMode="auto">
            <a:xfrm>
              <a:off x="9522420"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9457" name="TextBox 19456">
              <a:extLst>
                <a:ext uri="{FF2B5EF4-FFF2-40B4-BE49-F238E27FC236}">
                  <a16:creationId xmlns:a16="http://schemas.microsoft.com/office/drawing/2014/main" id="{A346A12E-C64E-3B41-D9A2-C366A4274B1C}"/>
                </a:ext>
              </a:extLst>
            </p:cNvPr>
            <p:cNvSpPr txBox="1"/>
            <p:nvPr/>
          </p:nvSpPr>
          <p:spPr bwMode="auto">
            <a:xfrm>
              <a:off x="9906993"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a:t>
              </a:r>
            </a:p>
          </p:txBody>
        </p:sp>
        <p:sp>
          <p:nvSpPr>
            <p:cNvPr id="19459" name="TextBox 19458">
              <a:extLst>
                <a:ext uri="{FF2B5EF4-FFF2-40B4-BE49-F238E27FC236}">
                  <a16:creationId xmlns:a16="http://schemas.microsoft.com/office/drawing/2014/main" id="{15917486-F66E-0D6A-F49B-6B040968DA73}"/>
                </a:ext>
              </a:extLst>
            </p:cNvPr>
            <p:cNvSpPr txBox="1"/>
            <p:nvPr/>
          </p:nvSpPr>
          <p:spPr bwMode="auto">
            <a:xfrm>
              <a:off x="10328703"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19460" name="TextBox 19459">
              <a:extLst>
                <a:ext uri="{FF2B5EF4-FFF2-40B4-BE49-F238E27FC236}">
                  <a16:creationId xmlns:a16="http://schemas.microsoft.com/office/drawing/2014/main" id="{75B4BFD1-71E9-5D16-66C1-FD0815DFEA36}"/>
                </a:ext>
              </a:extLst>
            </p:cNvPr>
            <p:cNvSpPr txBox="1"/>
            <p:nvPr/>
          </p:nvSpPr>
          <p:spPr bwMode="auto">
            <a:xfrm>
              <a:off x="10762756"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a:t>
              </a:r>
            </a:p>
          </p:txBody>
        </p:sp>
        <p:sp>
          <p:nvSpPr>
            <p:cNvPr id="19461" name="TextBox 19460">
              <a:extLst>
                <a:ext uri="{FF2B5EF4-FFF2-40B4-BE49-F238E27FC236}">
                  <a16:creationId xmlns:a16="http://schemas.microsoft.com/office/drawing/2014/main" id="{B933DA6C-75C6-961A-4603-5ADA8A5EA01E}"/>
                </a:ext>
              </a:extLst>
            </p:cNvPr>
            <p:cNvSpPr txBox="1"/>
            <p:nvPr/>
          </p:nvSpPr>
          <p:spPr bwMode="auto">
            <a:xfrm>
              <a:off x="11148908"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grpSp>
      <p:sp>
        <p:nvSpPr>
          <p:cNvPr id="19462" name="Freeform: Shape 19461">
            <a:extLst>
              <a:ext uri="{FF2B5EF4-FFF2-40B4-BE49-F238E27FC236}">
                <a16:creationId xmlns:a16="http://schemas.microsoft.com/office/drawing/2014/main" id="{D765275F-EECA-7428-D301-AB591CDC0B6F}"/>
              </a:ext>
            </a:extLst>
          </p:cNvPr>
          <p:cNvSpPr/>
          <p:nvPr/>
        </p:nvSpPr>
        <p:spPr bwMode="auto">
          <a:xfrm>
            <a:off x="1047624" y="2294722"/>
            <a:ext cx="6262388" cy="1428122"/>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9463" name="Group 19462">
            <a:extLst>
              <a:ext uri="{FF2B5EF4-FFF2-40B4-BE49-F238E27FC236}">
                <a16:creationId xmlns:a16="http://schemas.microsoft.com/office/drawing/2014/main" id="{A668E8C3-EDC6-6150-25F2-9C9F7BA5FF13}"/>
              </a:ext>
            </a:extLst>
          </p:cNvPr>
          <p:cNvGrpSpPr/>
          <p:nvPr/>
        </p:nvGrpSpPr>
        <p:grpSpPr>
          <a:xfrm>
            <a:off x="1004400" y="2325909"/>
            <a:ext cx="43224" cy="1398557"/>
            <a:chOff x="901264" y="1705026"/>
            <a:chExt cx="1347222" cy="2802492"/>
          </a:xfrm>
        </p:grpSpPr>
        <p:cxnSp>
          <p:nvCxnSpPr>
            <p:cNvPr id="19464" name="Straight Connector 19463">
              <a:extLst>
                <a:ext uri="{FF2B5EF4-FFF2-40B4-BE49-F238E27FC236}">
                  <a16:creationId xmlns:a16="http://schemas.microsoft.com/office/drawing/2014/main" id="{A1421488-1439-85BF-DF43-6D9E152A5CB0}"/>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65" name="Straight Connector 19464">
              <a:extLst>
                <a:ext uri="{FF2B5EF4-FFF2-40B4-BE49-F238E27FC236}">
                  <a16:creationId xmlns:a16="http://schemas.microsoft.com/office/drawing/2014/main" id="{980A2B62-E613-5AD1-3A9A-A344CDEE6D32}"/>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66" name="Straight Connector 19465">
              <a:extLst>
                <a:ext uri="{FF2B5EF4-FFF2-40B4-BE49-F238E27FC236}">
                  <a16:creationId xmlns:a16="http://schemas.microsoft.com/office/drawing/2014/main" id="{1B090FFF-5EDB-5A33-CED3-4F21738F12F2}"/>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67" name="Straight Connector 19466">
              <a:extLst>
                <a:ext uri="{FF2B5EF4-FFF2-40B4-BE49-F238E27FC236}">
                  <a16:creationId xmlns:a16="http://schemas.microsoft.com/office/drawing/2014/main" id="{3CB05011-09B0-6A35-3349-5DBD1DF7E657}"/>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68" name="Straight Connector 19467">
              <a:extLst>
                <a:ext uri="{FF2B5EF4-FFF2-40B4-BE49-F238E27FC236}">
                  <a16:creationId xmlns:a16="http://schemas.microsoft.com/office/drawing/2014/main" id="{E388FF51-E06B-FAAD-A9F9-0FA8B107DCF2}"/>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69" name="Straight Connector 19468">
              <a:extLst>
                <a:ext uri="{FF2B5EF4-FFF2-40B4-BE49-F238E27FC236}">
                  <a16:creationId xmlns:a16="http://schemas.microsoft.com/office/drawing/2014/main" id="{FBEDE18B-25E6-5717-E868-A992DCB7BF8D}"/>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470" name="Group 19469">
            <a:extLst>
              <a:ext uri="{FF2B5EF4-FFF2-40B4-BE49-F238E27FC236}">
                <a16:creationId xmlns:a16="http://schemas.microsoft.com/office/drawing/2014/main" id="{E27279ED-96BF-177C-52A9-FDA1CE1130F7}"/>
              </a:ext>
            </a:extLst>
          </p:cNvPr>
          <p:cNvGrpSpPr/>
          <p:nvPr/>
        </p:nvGrpSpPr>
        <p:grpSpPr>
          <a:xfrm>
            <a:off x="1279081" y="3718494"/>
            <a:ext cx="5830390" cy="56438"/>
            <a:chOff x="1575240" y="3687257"/>
            <a:chExt cx="9821733" cy="1098523"/>
          </a:xfrm>
        </p:grpSpPr>
        <p:grpSp>
          <p:nvGrpSpPr>
            <p:cNvPr id="19471" name="Group 19470">
              <a:extLst>
                <a:ext uri="{FF2B5EF4-FFF2-40B4-BE49-F238E27FC236}">
                  <a16:creationId xmlns:a16="http://schemas.microsoft.com/office/drawing/2014/main" id="{234F7E5C-82A1-CC1F-617F-318D4B419ACC}"/>
                </a:ext>
              </a:extLst>
            </p:cNvPr>
            <p:cNvGrpSpPr/>
            <p:nvPr/>
          </p:nvGrpSpPr>
          <p:grpSpPr>
            <a:xfrm rot="5400000">
              <a:off x="2041759" y="3220739"/>
              <a:ext cx="1098521" cy="2031560"/>
              <a:chOff x="901264" y="1705026"/>
              <a:chExt cx="1347222" cy="2802492"/>
            </a:xfrm>
          </p:grpSpPr>
          <p:cxnSp>
            <p:nvCxnSpPr>
              <p:cNvPr id="19494" name="Straight Connector 19493">
                <a:extLst>
                  <a:ext uri="{FF2B5EF4-FFF2-40B4-BE49-F238E27FC236}">
                    <a16:creationId xmlns:a16="http://schemas.microsoft.com/office/drawing/2014/main" id="{F05D7284-A39F-24FC-A225-145695B66708}"/>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5" name="Straight Connector 19494">
                <a:extLst>
                  <a:ext uri="{FF2B5EF4-FFF2-40B4-BE49-F238E27FC236}">
                    <a16:creationId xmlns:a16="http://schemas.microsoft.com/office/drawing/2014/main" id="{2B62FD22-8E29-0842-67FE-35D408536300}"/>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6" name="Straight Connector 19495">
                <a:extLst>
                  <a:ext uri="{FF2B5EF4-FFF2-40B4-BE49-F238E27FC236}">
                    <a16:creationId xmlns:a16="http://schemas.microsoft.com/office/drawing/2014/main" id="{C81BD42C-88DE-89C0-B14C-493BCBC106BF}"/>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7" name="Straight Connector 19496">
                <a:extLst>
                  <a:ext uri="{FF2B5EF4-FFF2-40B4-BE49-F238E27FC236}">
                    <a16:creationId xmlns:a16="http://schemas.microsoft.com/office/drawing/2014/main" id="{E4A034B2-D016-CD9A-FF6C-4928195EA933}"/>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8" name="Straight Connector 19497">
                <a:extLst>
                  <a:ext uri="{FF2B5EF4-FFF2-40B4-BE49-F238E27FC236}">
                    <a16:creationId xmlns:a16="http://schemas.microsoft.com/office/drawing/2014/main" id="{89C52949-686C-3951-3EE9-75CBA9B361F0}"/>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9" name="Straight Connector 19498">
                <a:extLst>
                  <a:ext uri="{FF2B5EF4-FFF2-40B4-BE49-F238E27FC236}">
                    <a16:creationId xmlns:a16="http://schemas.microsoft.com/office/drawing/2014/main" id="{BD8FC21A-B4A8-A8D4-71C4-D844ACEB556C}"/>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472" name="Group 19471">
              <a:extLst>
                <a:ext uri="{FF2B5EF4-FFF2-40B4-BE49-F238E27FC236}">
                  <a16:creationId xmlns:a16="http://schemas.microsoft.com/office/drawing/2014/main" id="{38407E1A-0F2D-37B6-36B8-566BE5C7126E}"/>
                </a:ext>
              </a:extLst>
            </p:cNvPr>
            <p:cNvGrpSpPr/>
            <p:nvPr/>
          </p:nvGrpSpPr>
          <p:grpSpPr>
            <a:xfrm rot="5400000">
              <a:off x="4485342" y="3220739"/>
              <a:ext cx="1098521" cy="2031560"/>
              <a:chOff x="901264" y="1705026"/>
              <a:chExt cx="1347222" cy="2802492"/>
            </a:xfrm>
          </p:grpSpPr>
          <p:cxnSp>
            <p:nvCxnSpPr>
              <p:cNvPr id="19488" name="Straight Connector 19487">
                <a:extLst>
                  <a:ext uri="{FF2B5EF4-FFF2-40B4-BE49-F238E27FC236}">
                    <a16:creationId xmlns:a16="http://schemas.microsoft.com/office/drawing/2014/main" id="{F8B42781-503D-69F9-28E8-209D847B6AB6}"/>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9" name="Straight Connector 19488">
                <a:extLst>
                  <a:ext uri="{FF2B5EF4-FFF2-40B4-BE49-F238E27FC236}">
                    <a16:creationId xmlns:a16="http://schemas.microsoft.com/office/drawing/2014/main" id="{C15B9501-3F73-71C5-5F25-FECA60974F0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0" name="Straight Connector 19489">
                <a:extLst>
                  <a:ext uri="{FF2B5EF4-FFF2-40B4-BE49-F238E27FC236}">
                    <a16:creationId xmlns:a16="http://schemas.microsoft.com/office/drawing/2014/main" id="{41624999-5393-D2BF-2381-17096C5C2817}"/>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1" name="Straight Connector 19490">
                <a:extLst>
                  <a:ext uri="{FF2B5EF4-FFF2-40B4-BE49-F238E27FC236}">
                    <a16:creationId xmlns:a16="http://schemas.microsoft.com/office/drawing/2014/main" id="{D03217C8-7C57-2819-A15A-A5CA9C25002A}"/>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2" name="Straight Connector 19491">
                <a:extLst>
                  <a:ext uri="{FF2B5EF4-FFF2-40B4-BE49-F238E27FC236}">
                    <a16:creationId xmlns:a16="http://schemas.microsoft.com/office/drawing/2014/main" id="{277A509D-7407-E95B-9C1C-57092B9A5204}"/>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3" name="Straight Connector 19492">
                <a:extLst>
                  <a:ext uri="{FF2B5EF4-FFF2-40B4-BE49-F238E27FC236}">
                    <a16:creationId xmlns:a16="http://schemas.microsoft.com/office/drawing/2014/main" id="{04C8B2F4-E710-4FAD-85CB-14A9E5F5FF80}"/>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473" name="Group 19472">
              <a:extLst>
                <a:ext uri="{FF2B5EF4-FFF2-40B4-BE49-F238E27FC236}">
                  <a16:creationId xmlns:a16="http://schemas.microsoft.com/office/drawing/2014/main" id="{4ABAD7EE-B4F9-1219-D89F-3B3EBB7F4546}"/>
                </a:ext>
              </a:extLst>
            </p:cNvPr>
            <p:cNvGrpSpPr/>
            <p:nvPr/>
          </p:nvGrpSpPr>
          <p:grpSpPr>
            <a:xfrm rot="5400000">
              <a:off x="6947173" y="3200879"/>
              <a:ext cx="1098521" cy="2071281"/>
              <a:chOff x="901264" y="1705026"/>
              <a:chExt cx="1347222" cy="2802492"/>
            </a:xfrm>
          </p:grpSpPr>
          <p:cxnSp>
            <p:nvCxnSpPr>
              <p:cNvPr id="19482" name="Straight Connector 19481">
                <a:extLst>
                  <a:ext uri="{FF2B5EF4-FFF2-40B4-BE49-F238E27FC236}">
                    <a16:creationId xmlns:a16="http://schemas.microsoft.com/office/drawing/2014/main" id="{436EA9B6-DA6F-A7CD-A436-0D086BC21888}"/>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3" name="Straight Connector 19482">
                <a:extLst>
                  <a:ext uri="{FF2B5EF4-FFF2-40B4-BE49-F238E27FC236}">
                    <a16:creationId xmlns:a16="http://schemas.microsoft.com/office/drawing/2014/main" id="{15BF9A41-EDA0-2D91-69D7-3BC36BB08E33}"/>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4" name="Straight Connector 19483">
                <a:extLst>
                  <a:ext uri="{FF2B5EF4-FFF2-40B4-BE49-F238E27FC236}">
                    <a16:creationId xmlns:a16="http://schemas.microsoft.com/office/drawing/2014/main" id="{7F4F820C-DF2D-8173-ABD8-40DE0F2B1D37}"/>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5" name="Straight Connector 19484">
                <a:extLst>
                  <a:ext uri="{FF2B5EF4-FFF2-40B4-BE49-F238E27FC236}">
                    <a16:creationId xmlns:a16="http://schemas.microsoft.com/office/drawing/2014/main" id="{9568A54A-BBF3-1B1C-6D14-D83D15BFE6F6}"/>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6" name="Straight Connector 19485">
                <a:extLst>
                  <a:ext uri="{FF2B5EF4-FFF2-40B4-BE49-F238E27FC236}">
                    <a16:creationId xmlns:a16="http://schemas.microsoft.com/office/drawing/2014/main" id="{24225878-10CE-B687-8DA5-82699AEA60DC}"/>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7" name="Straight Connector 19486">
                <a:extLst>
                  <a:ext uri="{FF2B5EF4-FFF2-40B4-BE49-F238E27FC236}">
                    <a16:creationId xmlns:a16="http://schemas.microsoft.com/office/drawing/2014/main" id="{564ECD9C-9B28-31AD-41AB-8F8E2A88BEB8}"/>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474" name="Group 19473">
              <a:extLst>
                <a:ext uri="{FF2B5EF4-FFF2-40B4-BE49-F238E27FC236}">
                  <a16:creationId xmlns:a16="http://schemas.microsoft.com/office/drawing/2014/main" id="{E829AC57-F0FF-C65A-1A7F-4ECD305BAB8B}"/>
                </a:ext>
              </a:extLst>
            </p:cNvPr>
            <p:cNvGrpSpPr/>
            <p:nvPr/>
          </p:nvGrpSpPr>
          <p:grpSpPr>
            <a:xfrm rot="5400000">
              <a:off x="9609033" y="2997840"/>
              <a:ext cx="1098523" cy="2477357"/>
              <a:chOff x="901264" y="1167400"/>
              <a:chExt cx="1347224" cy="3340118"/>
            </a:xfrm>
          </p:grpSpPr>
          <p:cxnSp>
            <p:nvCxnSpPr>
              <p:cNvPr id="19475" name="Straight Connector 19474">
                <a:extLst>
                  <a:ext uri="{FF2B5EF4-FFF2-40B4-BE49-F238E27FC236}">
                    <a16:creationId xmlns:a16="http://schemas.microsoft.com/office/drawing/2014/main" id="{D9A0A664-9400-9F60-94EE-C24D24AA510F}"/>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76" name="Straight Connector 19475">
                <a:extLst>
                  <a:ext uri="{FF2B5EF4-FFF2-40B4-BE49-F238E27FC236}">
                    <a16:creationId xmlns:a16="http://schemas.microsoft.com/office/drawing/2014/main" id="{C45A5BB4-CDA4-89B5-E066-4E2A74627277}"/>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77" name="Straight Connector 19476">
                <a:extLst>
                  <a:ext uri="{FF2B5EF4-FFF2-40B4-BE49-F238E27FC236}">
                    <a16:creationId xmlns:a16="http://schemas.microsoft.com/office/drawing/2014/main" id="{76737318-5CA1-F719-38F5-CC02DDAA243A}"/>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78" name="Straight Connector 19477">
                <a:extLst>
                  <a:ext uri="{FF2B5EF4-FFF2-40B4-BE49-F238E27FC236}">
                    <a16:creationId xmlns:a16="http://schemas.microsoft.com/office/drawing/2014/main" id="{A30A284A-B0C3-0FD8-FFF7-C3CE2D394630}"/>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79" name="Straight Connector 19478">
                <a:extLst>
                  <a:ext uri="{FF2B5EF4-FFF2-40B4-BE49-F238E27FC236}">
                    <a16:creationId xmlns:a16="http://schemas.microsoft.com/office/drawing/2014/main" id="{E9FBC7AE-CB83-5ADC-D608-E16EB7D292B0}"/>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0" name="Straight Connector 19479">
                <a:extLst>
                  <a:ext uri="{FF2B5EF4-FFF2-40B4-BE49-F238E27FC236}">
                    <a16:creationId xmlns:a16="http://schemas.microsoft.com/office/drawing/2014/main" id="{34CE6B74-E097-E1E7-421B-FD1D66C2676F}"/>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1" name="Straight Connector 19480">
                <a:extLst>
                  <a:ext uri="{FF2B5EF4-FFF2-40B4-BE49-F238E27FC236}">
                    <a16:creationId xmlns:a16="http://schemas.microsoft.com/office/drawing/2014/main" id="{676A6FF4-1389-4A85-249B-5BC533EA7BFD}"/>
                  </a:ext>
                </a:extLst>
              </p:cNvPr>
              <p:cNvCxnSpPr>
                <a:cxnSpLocks/>
              </p:cNvCxnSpPr>
              <p:nvPr/>
            </p:nvCxnSpPr>
            <p:spPr bwMode="auto">
              <a:xfrm>
                <a:off x="901266" y="1167400"/>
                <a:ext cx="134722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9500" name="Group 19499">
            <a:extLst>
              <a:ext uri="{FF2B5EF4-FFF2-40B4-BE49-F238E27FC236}">
                <a16:creationId xmlns:a16="http://schemas.microsoft.com/office/drawing/2014/main" id="{FDECED6B-2704-78C6-1766-6C4F57C7014C}"/>
              </a:ext>
            </a:extLst>
          </p:cNvPr>
          <p:cNvGrpSpPr/>
          <p:nvPr/>
        </p:nvGrpSpPr>
        <p:grpSpPr>
          <a:xfrm>
            <a:off x="1244579" y="2321394"/>
            <a:ext cx="5680944" cy="1151634"/>
            <a:chOff x="1517119" y="1695979"/>
            <a:chExt cx="9569981" cy="2307696"/>
          </a:xfrm>
        </p:grpSpPr>
        <p:sp>
          <p:nvSpPr>
            <p:cNvPr id="19501" name="Freeform: Shape 19500">
              <a:extLst>
                <a:ext uri="{FF2B5EF4-FFF2-40B4-BE49-F238E27FC236}">
                  <a16:creationId xmlns:a16="http://schemas.microsoft.com/office/drawing/2014/main" id="{9F642312-903A-EC92-A668-B6583F73B255}"/>
                </a:ext>
              </a:extLst>
            </p:cNvPr>
            <p:cNvSpPr/>
            <p:nvPr/>
          </p:nvSpPr>
          <p:spPr bwMode="auto">
            <a:xfrm>
              <a:off x="1517119" y="1695979"/>
              <a:ext cx="5662613" cy="1940453"/>
            </a:xfrm>
            <a:custGeom>
              <a:avLst/>
              <a:gdLst>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294467 w 5651500"/>
                <a:gd name="connsiteY34" fmla="*/ 778933 h 1951566"/>
                <a:gd name="connsiteX35" fmla="*/ 2324100 w 5651500"/>
                <a:gd name="connsiteY35" fmla="*/ 808566 h 1951566"/>
                <a:gd name="connsiteX36" fmla="*/ 2417234 w 5651500"/>
                <a:gd name="connsiteY36" fmla="*/ 808566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294467 w 5651500"/>
                <a:gd name="connsiteY34" fmla="*/ 778933 h 1951566"/>
                <a:gd name="connsiteX35" fmla="*/ 2322513 w 5651500"/>
                <a:gd name="connsiteY35" fmla="*/ 830791 h 1951566"/>
                <a:gd name="connsiteX36" fmla="*/ 2417234 w 5651500"/>
                <a:gd name="connsiteY36" fmla="*/ 808566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294467 w 5651500"/>
                <a:gd name="connsiteY34" fmla="*/ 778933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318280 w 5651500"/>
                <a:gd name="connsiteY34" fmla="*/ 782108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4467 w 5651500"/>
                <a:gd name="connsiteY32" fmla="*/ 668866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7642 w 5651500"/>
                <a:gd name="connsiteY32" fmla="*/ 681566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7642 w 5651500"/>
                <a:gd name="connsiteY32" fmla="*/ 684741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6054 w 5651500"/>
                <a:gd name="connsiteY32" fmla="*/ 684741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5147 w 5651500"/>
                <a:gd name="connsiteY31" fmla="*/ 679979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5767 w 5651500"/>
                <a:gd name="connsiteY38" fmla="*/ 889000 h 1951566"/>
                <a:gd name="connsiteX39" fmla="*/ 2535767 w 5651500"/>
                <a:gd name="connsiteY39" fmla="*/ 889000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5767 w 5651500"/>
                <a:gd name="connsiteY38" fmla="*/ 889000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8942 w 5651500"/>
                <a:gd name="connsiteY38" fmla="*/ 893762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3584 w 5651500"/>
                <a:gd name="connsiteY37" fmla="*/ 892175 h 1951566"/>
                <a:gd name="connsiteX38" fmla="*/ 2538942 w 5651500"/>
                <a:gd name="connsiteY38" fmla="*/ 893762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3584 w 5651500"/>
                <a:gd name="connsiteY37" fmla="*/ 892175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0409 w 5651500"/>
                <a:gd name="connsiteY37" fmla="*/ 903288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0409 w 5651500"/>
                <a:gd name="connsiteY37" fmla="*/ 898525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5100 w 5651500"/>
                <a:gd name="connsiteY41" fmla="*/ 965200 h 1951566"/>
                <a:gd name="connsiteX42" fmla="*/ 2684463 w 5651500"/>
                <a:gd name="connsiteY42" fmla="*/ 962553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5100 w 5651500"/>
                <a:gd name="connsiteY41" fmla="*/ 965200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695575 w 5651500"/>
                <a:gd name="connsiteY41" fmla="*/ 965200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0338 w 5651500"/>
                <a:gd name="connsiteY41" fmla="*/ 962025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693988 w 5651500"/>
                <a:gd name="connsiteY41" fmla="*/ 960438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93988 w 5651500"/>
                <a:gd name="connsiteY41" fmla="*/ 960438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93988 w 5651500"/>
                <a:gd name="connsiteY41" fmla="*/ 960438 h 1951566"/>
                <a:gd name="connsiteX42" fmla="*/ 2710921 w 5651500"/>
                <a:gd name="connsiteY42" fmla="*/ 96308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09333 w 5651500"/>
                <a:gd name="connsiteY43" fmla="*/ 1011238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15683 w 5651500"/>
                <a:gd name="connsiteY43" fmla="*/ 1006475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15683 w 5651500"/>
                <a:gd name="connsiteY43" fmla="*/ 1006475 h 1951566"/>
                <a:gd name="connsiteX44" fmla="*/ 2795587 w 5651500"/>
                <a:gd name="connsiteY44" fmla="*/ 1008063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09333 w 5651500"/>
                <a:gd name="connsiteY43" fmla="*/ 1014413 h 1951566"/>
                <a:gd name="connsiteX44" fmla="*/ 2795587 w 5651500"/>
                <a:gd name="connsiteY44" fmla="*/ 1008063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7746 w 5651500"/>
                <a:gd name="connsiteY42" fmla="*/ 956733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568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5508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2492 w 5651500"/>
                <a:gd name="connsiteY23" fmla="*/ 443970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83709 w 5651500"/>
                <a:gd name="connsiteY11" fmla="*/ 1778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83709 w 5651500"/>
                <a:gd name="connsiteY11" fmla="*/ 177800 h 1951566"/>
                <a:gd name="connsiteX12" fmla="*/ 1293812 w 5651500"/>
                <a:gd name="connsiteY12" fmla="*/ 173038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87412 w 5651500"/>
                <a:gd name="connsiteY10" fmla="*/ 135466 h 1951566"/>
                <a:gd name="connsiteX11" fmla="*/ 883709 w 5651500"/>
                <a:gd name="connsiteY11" fmla="*/ 177800 h 1951566"/>
                <a:gd name="connsiteX12" fmla="*/ 1293812 w 5651500"/>
                <a:gd name="connsiteY12" fmla="*/ 173038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82650 w 5651500"/>
                <a:gd name="connsiteY10" fmla="*/ 133879 h 1951566"/>
                <a:gd name="connsiteX11" fmla="*/ 883709 w 5651500"/>
                <a:gd name="connsiteY11" fmla="*/ 177800 h 1951566"/>
                <a:gd name="connsiteX12" fmla="*/ 1293812 w 5651500"/>
                <a:gd name="connsiteY12" fmla="*/ 173038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62613"/>
                <a:gd name="connsiteY0" fmla="*/ 15875 h 1951566"/>
                <a:gd name="connsiteX1" fmla="*/ 425980 w 5662613"/>
                <a:gd name="connsiteY1" fmla="*/ 0 h 1951566"/>
                <a:gd name="connsiteX2" fmla="*/ 425980 w 5662613"/>
                <a:gd name="connsiteY2" fmla="*/ 67733 h 1951566"/>
                <a:gd name="connsiteX3" fmla="*/ 459847 w 5662613"/>
                <a:gd name="connsiteY3" fmla="*/ 67733 h 1951566"/>
                <a:gd name="connsiteX4" fmla="*/ 459847 w 5662613"/>
                <a:gd name="connsiteY4" fmla="*/ 67733 h 1951566"/>
                <a:gd name="connsiteX5" fmla="*/ 459847 w 5662613"/>
                <a:gd name="connsiteY5" fmla="*/ 88900 h 1951566"/>
                <a:gd name="connsiteX6" fmla="*/ 519113 w 5662613"/>
                <a:gd name="connsiteY6" fmla="*/ 88900 h 1951566"/>
                <a:gd name="connsiteX7" fmla="*/ 519113 w 5662613"/>
                <a:gd name="connsiteY7" fmla="*/ 110066 h 1951566"/>
                <a:gd name="connsiteX8" fmla="*/ 785813 w 5662613"/>
                <a:gd name="connsiteY8" fmla="*/ 110066 h 1951566"/>
                <a:gd name="connsiteX9" fmla="*/ 785813 w 5662613"/>
                <a:gd name="connsiteY9" fmla="*/ 135466 h 1951566"/>
                <a:gd name="connsiteX10" fmla="*/ 893763 w 5662613"/>
                <a:gd name="connsiteY10" fmla="*/ 133879 h 1951566"/>
                <a:gd name="connsiteX11" fmla="*/ 894822 w 5662613"/>
                <a:gd name="connsiteY11" fmla="*/ 177800 h 1951566"/>
                <a:gd name="connsiteX12" fmla="*/ 1304925 w 5662613"/>
                <a:gd name="connsiteY12" fmla="*/ 173038 h 1951566"/>
                <a:gd name="connsiteX13" fmla="*/ 1306513 w 5662613"/>
                <a:gd name="connsiteY13" fmla="*/ 194733 h 1951566"/>
                <a:gd name="connsiteX14" fmla="*/ 1547813 w 5662613"/>
                <a:gd name="connsiteY14" fmla="*/ 194733 h 1951566"/>
                <a:gd name="connsiteX15" fmla="*/ 1547813 w 5662613"/>
                <a:gd name="connsiteY15" fmla="*/ 241300 h 1951566"/>
                <a:gd name="connsiteX16" fmla="*/ 1568980 w 5662613"/>
                <a:gd name="connsiteY16" fmla="*/ 241300 h 1951566"/>
                <a:gd name="connsiteX17" fmla="*/ 1568980 w 5662613"/>
                <a:gd name="connsiteY17" fmla="*/ 270933 h 1951566"/>
                <a:gd name="connsiteX18" fmla="*/ 1591735 w 5662613"/>
                <a:gd name="connsiteY18" fmla="*/ 269345 h 1951566"/>
                <a:gd name="connsiteX19" fmla="*/ 1589618 w 5662613"/>
                <a:gd name="connsiteY19" fmla="*/ 292100 h 1951566"/>
                <a:gd name="connsiteX20" fmla="*/ 1615547 w 5662613"/>
                <a:gd name="connsiteY20" fmla="*/ 292100 h 1951566"/>
                <a:gd name="connsiteX21" fmla="*/ 1615547 w 5662613"/>
                <a:gd name="connsiteY21" fmla="*/ 410633 h 1951566"/>
                <a:gd name="connsiteX22" fmla="*/ 1746780 w 5662613"/>
                <a:gd name="connsiteY22" fmla="*/ 410633 h 1951566"/>
                <a:gd name="connsiteX23" fmla="*/ 1748368 w 5662613"/>
                <a:gd name="connsiteY23" fmla="*/ 442383 h 1951566"/>
                <a:gd name="connsiteX24" fmla="*/ 1925109 w 5662613"/>
                <a:gd name="connsiteY24" fmla="*/ 442383 h 1951566"/>
                <a:gd name="connsiteX25" fmla="*/ 1920347 w 5662613"/>
                <a:gd name="connsiteY25" fmla="*/ 491066 h 1951566"/>
                <a:gd name="connsiteX26" fmla="*/ 1958447 w 5662613"/>
                <a:gd name="connsiteY26" fmla="*/ 491066 h 1951566"/>
                <a:gd name="connsiteX27" fmla="*/ 1960034 w 5662613"/>
                <a:gd name="connsiteY27" fmla="*/ 547688 h 1951566"/>
                <a:gd name="connsiteX28" fmla="*/ 2003955 w 5662613"/>
                <a:gd name="connsiteY28" fmla="*/ 549275 h 1951566"/>
                <a:gd name="connsiteX29" fmla="*/ 2000780 w 5662613"/>
                <a:gd name="connsiteY29" fmla="*/ 626533 h 1951566"/>
                <a:gd name="connsiteX30" fmla="*/ 2237847 w 5662613"/>
                <a:gd name="connsiteY30" fmla="*/ 626533 h 1951566"/>
                <a:gd name="connsiteX31" fmla="*/ 2242610 w 5662613"/>
                <a:gd name="connsiteY31" fmla="*/ 683154 h 1951566"/>
                <a:gd name="connsiteX32" fmla="*/ 2294467 w 5662613"/>
                <a:gd name="connsiteY32" fmla="*/ 683153 h 1951566"/>
                <a:gd name="connsiteX33" fmla="*/ 2300817 w 5662613"/>
                <a:gd name="connsiteY33" fmla="*/ 778933 h 1951566"/>
                <a:gd name="connsiteX34" fmla="*/ 2335743 w 5662613"/>
                <a:gd name="connsiteY34" fmla="*/ 777345 h 1951566"/>
                <a:gd name="connsiteX35" fmla="*/ 2333626 w 5662613"/>
                <a:gd name="connsiteY35" fmla="*/ 830791 h 1951566"/>
                <a:gd name="connsiteX36" fmla="*/ 2425172 w 5662613"/>
                <a:gd name="connsiteY36" fmla="*/ 830791 h 1951566"/>
                <a:gd name="connsiteX37" fmla="*/ 2429934 w 5662613"/>
                <a:gd name="connsiteY37" fmla="*/ 893763 h 1951566"/>
                <a:gd name="connsiteX38" fmla="*/ 2545293 w 5662613"/>
                <a:gd name="connsiteY38" fmla="*/ 892175 h 1951566"/>
                <a:gd name="connsiteX39" fmla="*/ 2545293 w 5662613"/>
                <a:gd name="connsiteY39" fmla="*/ 912813 h 1951566"/>
                <a:gd name="connsiteX40" fmla="*/ 2700338 w 5662613"/>
                <a:gd name="connsiteY40" fmla="*/ 908051 h 1951566"/>
                <a:gd name="connsiteX41" fmla="*/ 2700338 w 5662613"/>
                <a:gd name="connsiteY41" fmla="*/ 958851 h 1951566"/>
                <a:gd name="connsiteX42" fmla="*/ 2720446 w 5662613"/>
                <a:gd name="connsiteY42" fmla="*/ 959908 h 1951566"/>
                <a:gd name="connsiteX43" fmla="*/ 2720446 w 5662613"/>
                <a:gd name="connsiteY43" fmla="*/ 1014413 h 1951566"/>
                <a:gd name="connsiteX44" fmla="*/ 2803525 w 5662613"/>
                <a:gd name="connsiteY44" fmla="*/ 1016001 h 1951566"/>
                <a:gd name="connsiteX45" fmla="*/ 2805113 w 5662613"/>
                <a:gd name="connsiteY45" fmla="*/ 1058333 h 1951566"/>
                <a:gd name="connsiteX46" fmla="*/ 2919413 w 5662613"/>
                <a:gd name="connsiteY46" fmla="*/ 1058333 h 1951566"/>
                <a:gd name="connsiteX47" fmla="*/ 2925233 w 5662613"/>
                <a:gd name="connsiteY47" fmla="*/ 1078441 h 1951566"/>
                <a:gd name="connsiteX48" fmla="*/ 3071813 w 5662613"/>
                <a:gd name="connsiteY48" fmla="*/ 1075266 h 1951566"/>
                <a:gd name="connsiteX49" fmla="*/ 3071813 w 5662613"/>
                <a:gd name="connsiteY49" fmla="*/ 1104900 h 1951566"/>
                <a:gd name="connsiteX50" fmla="*/ 3071813 w 5662613"/>
                <a:gd name="connsiteY50" fmla="*/ 1104900 h 1951566"/>
                <a:gd name="connsiteX51" fmla="*/ 3109913 w 5662613"/>
                <a:gd name="connsiteY51" fmla="*/ 1104900 h 1951566"/>
                <a:gd name="connsiteX52" fmla="*/ 3109913 w 5662613"/>
                <a:gd name="connsiteY52" fmla="*/ 1198033 h 1951566"/>
                <a:gd name="connsiteX53" fmla="*/ 3152247 w 5662613"/>
                <a:gd name="connsiteY53" fmla="*/ 1198033 h 1951566"/>
                <a:gd name="connsiteX54" fmla="*/ 3152247 w 5662613"/>
                <a:gd name="connsiteY54" fmla="*/ 1231900 h 1951566"/>
                <a:gd name="connsiteX55" fmla="*/ 3224213 w 5662613"/>
                <a:gd name="connsiteY55" fmla="*/ 1231900 h 1951566"/>
                <a:gd name="connsiteX56" fmla="*/ 3224213 w 5662613"/>
                <a:gd name="connsiteY56" fmla="*/ 1274233 h 1951566"/>
                <a:gd name="connsiteX57" fmla="*/ 3363913 w 5662613"/>
                <a:gd name="connsiteY57" fmla="*/ 1274233 h 1951566"/>
                <a:gd name="connsiteX58" fmla="*/ 3363913 w 5662613"/>
                <a:gd name="connsiteY58" fmla="*/ 1291166 h 1951566"/>
                <a:gd name="connsiteX59" fmla="*/ 3639080 w 5662613"/>
                <a:gd name="connsiteY59" fmla="*/ 1291166 h 1951566"/>
                <a:gd name="connsiteX60" fmla="*/ 3639080 w 5662613"/>
                <a:gd name="connsiteY60" fmla="*/ 1325033 h 1951566"/>
                <a:gd name="connsiteX61" fmla="*/ 3795713 w 5662613"/>
                <a:gd name="connsiteY61" fmla="*/ 1325033 h 1951566"/>
                <a:gd name="connsiteX62" fmla="*/ 3795713 w 5662613"/>
                <a:gd name="connsiteY62" fmla="*/ 1333500 h 1951566"/>
                <a:gd name="connsiteX63" fmla="*/ 3829580 w 5662613"/>
                <a:gd name="connsiteY63" fmla="*/ 1333500 h 1951566"/>
                <a:gd name="connsiteX64" fmla="*/ 3829580 w 5662613"/>
                <a:gd name="connsiteY64" fmla="*/ 1502833 h 1951566"/>
                <a:gd name="connsiteX65" fmla="*/ 3977747 w 5662613"/>
                <a:gd name="connsiteY65" fmla="*/ 1502833 h 1951566"/>
                <a:gd name="connsiteX66" fmla="*/ 3977747 w 5662613"/>
                <a:gd name="connsiteY66" fmla="*/ 1557866 h 1951566"/>
                <a:gd name="connsiteX67" fmla="*/ 4015847 w 5662613"/>
                <a:gd name="connsiteY67" fmla="*/ 1557866 h 1951566"/>
                <a:gd name="connsiteX68" fmla="*/ 4015847 w 5662613"/>
                <a:gd name="connsiteY68" fmla="*/ 1583266 h 1951566"/>
                <a:gd name="connsiteX69" fmla="*/ 4274080 w 5662613"/>
                <a:gd name="connsiteY69" fmla="*/ 1583266 h 1951566"/>
                <a:gd name="connsiteX70" fmla="*/ 4274080 w 5662613"/>
                <a:gd name="connsiteY70" fmla="*/ 1600200 h 1951566"/>
                <a:gd name="connsiteX71" fmla="*/ 4553480 w 5662613"/>
                <a:gd name="connsiteY71" fmla="*/ 1600200 h 1951566"/>
                <a:gd name="connsiteX72" fmla="*/ 4553480 w 5662613"/>
                <a:gd name="connsiteY72" fmla="*/ 1634066 h 1951566"/>
                <a:gd name="connsiteX73" fmla="*/ 4583113 w 5662613"/>
                <a:gd name="connsiteY73" fmla="*/ 1634066 h 1951566"/>
                <a:gd name="connsiteX74" fmla="*/ 4583113 w 5662613"/>
                <a:gd name="connsiteY74" fmla="*/ 1667933 h 1951566"/>
                <a:gd name="connsiteX75" fmla="*/ 4604280 w 5662613"/>
                <a:gd name="connsiteY75" fmla="*/ 1667933 h 1951566"/>
                <a:gd name="connsiteX76" fmla="*/ 4621213 w 5662613"/>
                <a:gd name="connsiteY76" fmla="*/ 1684866 h 1951566"/>
                <a:gd name="connsiteX77" fmla="*/ 4714347 w 5662613"/>
                <a:gd name="connsiteY77" fmla="*/ 1684866 h 1951566"/>
                <a:gd name="connsiteX78" fmla="*/ 4714347 w 5662613"/>
                <a:gd name="connsiteY78" fmla="*/ 1769533 h 1951566"/>
                <a:gd name="connsiteX79" fmla="*/ 4964113 w 5662613"/>
                <a:gd name="connsiteY79" fmla="*/ 1769533 h 1951566"/>
                <a:gd name="connsiteX80" fmla="*/ 4981047 w 5662613"/>
                <a:gd name="connsiteY80" fmla="*/ 1786467 h 1951566"/>
                <a:gd name="connsiteX81" fmla="*/ 5256213 w 5662613"/>
                <a:gd name="connsiteY81" fmla="*/ 1786467 h 1951566"/>
                <a:gd name="connsiteX82" fmla="*/ 5256213 w 5662613"/>
                <a:gd name="connsiteY82" fmla="*/ 1807633 h 1951566"/>
                <a:gd name="connsiteX83" fmla="*/ 5332413 w 5662613"/>
                <a:gd name="connsiteY83" fmla="*/ 1807633 h 1951566"/>
                <a:gd name="connsiteX84" fmla="*/ 5332413 w 5662613"/>
                <a:gd name="connsiteY84" fmla="*/ 1849966 h 1951566"/>
                <a:gd name="connsiteX85" fmla="*/ 5366280 w 5662613"/>
                <a:gd name="connsiteY85" fmla="*/ 1849966 h 1951566"/>
                <a:gd name="connsiteX86" fmla="*/ 5366280 w 5662613"/>
                <a:gd name="connsiteY86" fmla="*/ 1892300 h 1951566"/>
                <a:gd name="connsiteX87" fmla="*/ 5489047 w 5662613"/>
                <a:gd name="connsiteY87" fmla="*/ 1892300 h 1951566"/>
                <a:gd name="connsiteX88" fmla="*/ 5489047 w 5662613"/>
                <a:gd name="connsiteY88" fmla="*/ 1951566 h 1951566"/>
                <a:gd name="connsiteX89" fmla="*/ 5662613 w 5662613"/>
                <a:gd name="connsiteY89" fmla="*/ 1951566 h 1951566"/>
                <a:gd name="connsiteX0" fmla="*/ 0 w 5662613"/>
                <a:gd name="connsiteY0" fmla="*/ 3175 h 1938866"/>
                <a:gd name="connsiteX1" fmla="*/ 432330 w 5662613"/>
                <a:gd name="connsiteY1" fmla="*/ 0 h 1938866"/>
                <a:gd name="connsiteX2" fmla="*/ 425980 w 5662613"/>
                <a:gd name="connsiteY2" fmla="*/ 55033 h 1938866"/>
                <a:gd name="connsiteX3" fmla="*/ 459847 w 5662613"/>
                <a:gd name="connsiteY3" fmla="*/ 55033 h 1938866"/>
                <a:gd name="connsiteX4" fmla="*/ 459847 w 5662613"/>
                <a:gd name="connsiteY4" fmla="*/ 55033 h 1938866"/>
                <a:gd name="connsiteX5" fmla="*/ 459847 w 5662613"/>
                <a:gd name="connsiteY5" fmla="*/ 76200 h 1938866"/>
                <a:gd name="connsiteX6" fmla="*/ 519113 w 5662613"/>
                <a:gd name="connsiteY6" fmla="*/ 76200 h 1938866"/>
                <a:gd name="connsiteX7" fmla="*/ 519113 w 5662613"/>
                <a:gd name="connsiteY7" fmla="*/ 97366 h 1938866"/>
                <a:gd name="connsiteX8" fmla="*/ 785813 w 5662613"/>
                <a:gd name="connsiteY8" fmla="*/ 97366 h 1938866"/>
                <a:gd name="connsiteX9" fmla="*/ 785813 w 5662613"/>
                <a:gd name="connsiteY9" fmla="*/ 122766 h 1938866"/>
                <a:gd name="connsiteX10" fmla="*/ 893763 w 5662613"/>
                <a:gd name="connsiteY10" fmla="*/ 121179 h 1938866"/>
                <a:gd name="connsiteX11" fmla="*/ 894822 w 5662613"/>
                <a:gd name="connsiteY11" fmla="*/ 165100 h 1938866"/>
                <a:gd name="connsiteX12" fmla="*/ 1304925 w 5662613"/>
                <a:gd name="connsiteY12" fmla="*/ 160338 h 1938866"/>
                <a:gd name="connsiteX13" fmla="*/ 1306513 w 5662613"/>
                <a:gd name="connsiteY13" fmla="*/ 182033 h 1938866"/>
                <a:gd name="connsiteX14" fmla="*/ 1547813 w 5662613"/>
                <a:gd name="connsiteY14" fmla="*/ 182033 h 1938866"/>
                <a:gd name="connsiteX15" fmla="*/ 1547813 w 5662613"/>
                <a:gd name="connsiteY15" fmla="*/ 228600 h 1938866"/>
                <a:gd name="connsiteX16" fmla="*/ 1568980 w 5662613"/>
                <a:gd name="connsiteY16" fmla="*/ 228600 h 1938866"/>
                <a:gd name="connsiteX17" fmla="*/ 1568980 w 5662613"/>
                <a:gd name="connsiteY17" fmla="*/ 258233 h 1938866"/>
                <a:gd name="connsiteX18" fmla="*/ 1591735 w 5662613"/>
                <a:gd name="connsiteY18" fmla="*/ 256645 h 1938866"/>
                <a:gd name="connsiteX19" fmla="*/ 1589618 w 5662613"/>
                <a:gd name="connsiteY19" fmla="*/ 279400 h 1938866"/>
                <a:gd name="connsiteX20" fmla="*/ 1615547 w 5662613"/>
                <a:gd name="connsiteY20" fmla="*/ 279400 h 1938866"/>
                <a:gd name="connsiteX21" fmla="*/ 1615547 w 5662613"/>
                <a:gd name="connsiteY21" fmla="*/ 397933 h 1938866"/>
                <a:gd name="connsiteX22" fmla="*/ 1746780 w 5662613"/>
                <a:gd name="connsiteY22" fmla="*/ 397933 h 1938866"/>
                <a:gd name="connsiteX23" fmla="*/ 1748368 w 5662613"/>
                <a:gd name="connsiteY23" fmla="*/ 429683 h 1938866"/>
                <a:gd name="connsiteX24" fmla="*/ 1925109 w 5662613"/>
                <a:gd name="connsiteY24" fmla="*/ 429683 h 1938866"/>
                <a:gd name="connsiteX25" fmla="*/ 1920347 w 5662613"/>
                <a:gd name="connsiteY25" fmla="*/ 478366 h 1938866"/>
                <a:gd name="connsiteX26" fmla="*/ 1958447 w 5662613"/>
                <a:gd name="connsiteY26" fmla="*/ 478366 h 1938866"/>
                <a:gd name="connsiteX27" fmla="*/ 1960034 w 5662613"/>
                <a:gd name="connsiteY27" fmla="*/ 534988 h 1938866"/>
                <a:gd name="connsiteX28" fmla="*/ 2003955 w 5662613"/>
                <a:gd name="connsiteY28" fmla="*/ 536575 h 1938866"/>
                <a:gd name="connsiteX29" fmla="*/ 2000780 w 5662613"/>
                <a:gd name="connsiteY29" fmla="*/ 613833 h 1938866"/>
                <a:gd name="connsiteX30" fmla="*/ 2237847 w 5662613"/>
                <a:gd name="connsiteY30" fmla="*/ 613833 h 1938866"/>
                <a:gd name="connsiteX31" fmla="*/ 2242610 w 5662613"/>
                <a:gd name="connsiteY31" fmla="*/ 670454 h 1938866"/>
                <a:gd name="connsiteX32" fmla="*/ 2294467 w 5662613"/>
                <a:gd name="connsiteY32" fmla="*/ 670453 h 1938866"/>
                <a:gd name="connsiteX33" fmla="*/ 2300817 w 5662613"/>
                <a:gd name="connsiteY33" fmla="*/ 766233 h 1938866"/>
                <a:gd name="connsiteX34" fmla="*/ 2335743 w 5662613"/>
                <a:gd name="connsiteY34" fmla="*/ 764645 h 1938866"/>
                <a:gd name="connsiteX35" fmla="*/ 2333626 w 5662613"/>
                <a:gd name="connsiteY35" fmla="*/ 818091 h 1938866"/>
                <a:gd name="connsiteX36" fmla="*/ 2425172 w 5662613"/>
                <a:gd name="connsiteY36" fmla="*/ 818091 h 1938866"/>
                <a:gd name="connsiteX37" fmla="*/ 2429934 w 5662613"/>
                <a:gd name="connsiteY37" fmla="*/ 881063 h 1938866"/>
                <a:gd name="connsiteX38" fmla="*/ 2545293 w 5662613"/>
                <a:gd name="connsiteY38" fmla="*/ 879475 h 1938866"/>
                <a:gd name="connsiteX39" fmla="*/ 2545293 w 5662613"/>
                <a:gd name="connsiteY39" fmla="*/ 900113 h 1938866"/>
                <a:gd name="connsiteX40" fmla="*/ 2700338 w 5662613"/>
                <a:gd name="connsiteY40" fmla="*/ 895351 h 1938866"/>
                <a:gd name="connsiteX41" fmla="*/ 2700338 w 5662613"/>
                <a:gd name="connsiteY41" fmla="*/ 946151 h 1938866"/>
                <a:gd name="connsiteX42" fmla="*/ 2720446 w 5662613"/>
                <a:gd name="connsiteY42" fmla="*/ 947208 h 1938866"/>
                <a:gd name="connsiteX43" fmla="*/ 2720446 w 5662613"/>
                <a:gd name="connsiteY43" fmla="*/ 1001713 h 1938866"/>
                <a:gd name="connsiteX44" fmla="*/ 2803525 w 5662613"/>
                <a:gd name="connsiteY44" fmla="*/ 1003301 h 1938866"/>
                <a:gd name="connsiteX45" fmla="*/ 2805113 w 5662613"/>
                <a:gd name="connsiteY45" fmla="*/ 1045633 h 1938866"/>
                <a:gd name="connsiteX46" fmla="*/ 2919413 w 5662613"/>
                <a:gd name="connsiteY46" fmla="*/ 1045633 h 1938866"/>
                <a:gd name="connsiteX47" fmla="*/ 2925233 w 5662613"/>
                <a:gd name="connsiteY47" fmla="*/ 1065741 h 1938866"/>
                <a:gd name="connsiteX48" fmla="*/ 3071813 w 5662613"/>
                <a:gd name="connsiteY48" fmla="*/ 1062566 h 1938866"/>
                <a:gd name="connsiteX49" fmla="*/ 3071813 w 5662613"/>
                <a:gd name="connsiteY49" fmla="*/ 1092200 h 1938866"/>
                <a:gd name="connsiteX50" fmla="*/ 3071813 w 5662613"/>
                <a:gd name="connsiteY50" fmla="*/ 1092200 h 1938866"/>
                <a:gd name="connsiteX51" fmla="*/ 3109913 w 5662613"/>
                <a:gd name="connsiteY51" fmla="*/ 1092200 h 1938866"/>
                <a:gd name="connsiteX52" fmla="*/ 3109913 w 5662613"/>
                <a:gd name="connsiteY52" fmla="*/ 1185333 h 1938866"/>
                <a:gd name="connsiteX53" fmla="*/ 3152247 w 5662613"/>
                <a:gd name="connsiteY53" fmla="*/ 1185333 h 1938866"/>
                <a:gd name="connsiteX54" fmla="*/ 3152247 w 5662613"/>
                <a:gd name="connsiteY54" fmla="*/ 1219200 h 1938866"/>
                <a:gd name="connsiteX55" fmla="*/ 3224213 w 5662613"/>
                <a:gd name="connsiteY55" fmla="*/ 1219200 h 1938866"/>
                <a:gd name="connsiteX56" fmla="*/ 3224213 w 5662613"/>
                <a:gd name="connsiteY56" fmla="*/ 1261533 h 1938866"/>
                <a:gd name="connsiteX57" fmla="*/ 3363913 w 5662613"/>
                <a:gd name="connsiteY57" fmla="*/ 1261533 h 1938866"/>
                <a:gd name="connsiteX58" fmla="*/ 3363913 w 5662613"/>
                <a:gd name="connsiteY58" fmla="*/ 1278466 h 1938866"/>
                <a:gd name="connsiteX59" fmla="*/ 3639080 w 5662613"/>
                <a:gd name="connsiteY59" fmla="*/ 1278466 h 1938866"/>
                <a:gd name="connsiteX60" fmla="*/ 3639080 w 5662613"/>
                <a:gd name="connsiteY60" fmla="*/ 1312333 h 1938866"/>
                <a:gd name="connsiteX61" fmla="*/ 3795713 w 5662613"/>
                <a:gd name="connsiteY61" fmla="*/ 1312333 h 1938866"/>
                <a:gd name="connsiteX62" fmla="*/ 3795713 w 5662613"/>
                <a:gd name="connsiteY62" fmla="*/ 1320800 h 1938866"/>
                <a:gd name="connsiteX63" fmla="*/ 3829580 w 5662613"/>
                <a:gd name="connsiteY63" fmla="*/ 1320800 h 1938866"/>
                <a:gd name="connsiteX64" fmla="*/ 3829580 w 5662613"/>
                <a:gd name="connsiteY64" fmla="*/ 1490133 h 1938866"/>
                <a:gd name="connsiteX65" fmla="*/ 3977747 w 5662613"/>
                <a:gd name="connsiteY65" fmla="*/ 1490133 h 1938866"/>
                <a:gd name="connsiteX66" fmla="*/ 3977747 w 5662613"/>
                <a:gd name="connsiteY66" fmla="*/ 1545166 h 1938866"/>
                <a:gd name="connsiteX67" fmla="*/ 4015847 w 5662613"/>
                <a:gd name="connsiteY67" fmla="*/ 1545166 h 1938866"/>
                <a:gd name="connsiteX68" fmla="*/ 4015847 w 5662613"/>
                <a:gd name="connsiteY68" fmla="*/ 1570566 h 1938866"/>
                <a:gd name="connsiteX69" fmla="*/ 4274080 w 5662613"/>
                <a:gd name="connsiteY69" fmla="*/ 1570566 h 1938866"/>
                <a:gd name="connsiteX70" fmla="*/ 4274080 w 5662613"/>
                <a:gd name="connsiteY70" fmla="*/ 1587500 h 1938866"/>
                <a:gd name="connsiteX71" fmla="*/ 4553480 w 5662613"/>
                <a:gd name="connsiteY71" fmla="*/ 1587500 h 1938866"/>
                <a:gd name="connsiteX72" fmla="*/ 4553480 w 5662613"/>
                <a:gd name="connsiteY72" fmla="*/ 1621366 h 1938866"/>
                <a:gd name="connsiteX73" fmla="*/ 4583113 w 5662613"/>
                <a:gd name="connsiteY73" fmla="*/ 1621366 h 1938866"/>
                <a:gd name="connsiteX74" fmla="*/ 4583113 w 5662613"/>
                <a:gd name="connsiteY74" fmla="*/ 1655233 h 1938866"/>
                <a:gd name="connsiteX75" fmla="*/ 4604280 w 5662613"/>
                <a:gd name="connsiteY75" fmla="*/ 1655233 h 1938866"/>
                <a:gd name="connsiteX76" fmla="*/ 4621213 w 5662613"/>
                <a:gd name="connsiteY76" fmla="*/ 1672166 h 1938866"/>
                <a:gd name="connsiteX77" fmla="*/ 4714347 w 5662613"/>
                <a:gd name="connsiteY77" fmla="*/ 1672166 h 1938866"/>
                <a:gd name="connsiteX78" fmla="*/ 4714347 w 5662613"/>
                <a:gd name="connsiteY78" fmla="*/ 1756833 h 1938866"/>
                <a:gd name="connsiteX79" fmla="*/ 4964113 w 5662613"/>
                <a:gd name="connsiteY79" fmla="*/ 1756833 h 1938866"/>
                <a:gd name="connsiteX80" fmla="*/ 4981047 w 5662613"/>
                <a:gd name="connsiteY80" fmla="*/ 1773767 h 1938866"/>
                <a:gd name="connsiteX81" fmla="*/ 5256213 w 5662613"/>
                <a:gd name="connsiteY81" fmla="*/ 1773767 h 1938866"/>
                <a:gd name="connsiteX82" fmla="*/ 5256213 w 5662613"/>
                <a:gd name="connsiteY82" fmla="*/ 1794933 h 1938866"/>
                <a:gd name="connsiteX83" fmla="*/ 5332413 w 5662613"/>
                <a:gd name="connsiteY83" fmla="*/ 1794933 h 1938866"/>
                <a:gd name="connsiteX84" fmla="*/ 5332413 w 5662613"/>
                <a:gd name="connsiteY84" fmla="*/ 1837266 h 1938866"/>
                <a:gd name="connsiteX85" fmla="*/ 5366280 w 5662613"/>
                <a:gd name="connsiteY85" fmla="*/ 1837266 h 1938866"/>
                <a:gd name="connsiteX86" fmla="*/ 5366280 w 5662613"/>
                <a:gd name="connsiteY86" fmla="*/ 1879600 h 1938866"/>
                <a:gd name="connsiteX87" fmla="*/ 5489047 w 5662613"/>
                <a:gd name="connsiteY87" fmla="*/ 1879600 h 1938866"/>
                <a:gd name="connsiteX88" fmla="*/ 5489047 w 5662613"/>
                <a:gd name="connsiteY88" fmla="*/ 1938866 h 1938866"/>
                <a:gd name="connsiteX89" fmla="*/ 5662613 w 5662613"/>
                <a:gd name="connsiteY89" fmla="*/ 1938866 h 1938866"/>
                <a:gd name="connsiteX0" fmla="*/ 0 w 5662613"/>
                <a:gd name="connsiteY0" fmla="*/ 4762 h 1940453"/>
                <a:gd name="connsiteX1" fmla="*/ 418042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7375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3232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7375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7375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9280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92803 h 1940453"/>
                <a:gd name="connsiteX77" fmla="*/ 4714347 w 5662613"/>
                <a:gd name="connsiteY77" fmla="*/ 1684866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4866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64113 w 5662613"/>
                <a:gd name="connsiteY79" fmla="*/ 1758420 h 1940453"/>
                <a:gd name="connsiteX80" fmla="*/ 4974697 w 5662613"/>
                <a:gd name="connsiteY80" fmla="*/ 1795992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7763 w 5662613"/>
                <a:gd name="connsiteY79" fmla="*/ 1739370 h 1940453"/>
                <a:gd name="connsiteX80" fmla="*/ 4974697 w 5662613"/>
                <a:gd name="connsiteY80" fmla="*/ 1795992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7763 w 5662613"/>
                <a:gd name="connsiteY79" fmla="*/ 1739370 h 1940453"/>
                <a:gd name="connsiteX80" fmla="*/ 4955647 w 5662613"/>
                <a:gd name="connsiteY80" fmla="*/ 17880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6213 w 5662613"/>
                <a:gd name="connsiteY81" fmla="*/ 1775354 h 1940453"/>
                <a:gd name="connsiteX82" fmla="*/ 5256213 w 5662613"/>
                <a:gd name="connsiteY82" fmla="*/ 1807633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29238 w 5662613"/>
                <a:gd name="connsiteY83" fmla="*/ 18092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29238 w 5662613"/>
                <a:gd name="connsiteY83" fmla="*/ 1809220 h 1940453"/>
                <a:gd name="connsiteX84" fmla="*/ 5319713 w 5662613"/>
                <a:gd name="connsiteY84" fmla="*/ 1837265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66280 w 5662613"/>
                <a:gd name="connsiteY85" fmla="*/ 1838853 h 1940453"/>
                <a:gd name="connsiteX86" fmla="*/ 5353580 w 5662613"/>
                <a:gd name="connsiteY86" fmla="*/ 1892299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20105 w 5662613"/>
                <a:gd name="connsiteY69" fmla="*/ 1562628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20105 w 5662613"/>
                <a:gd name="connsiteY69" fmla="*/ 1575328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16930 w 5662613"/>
                <a:gd name="connsiteY69" fmla="*/ 1561041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16930 w 5662613"/>
                <a:gd name="connsiteY69" fmla="*/ 1561041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85370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90133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90133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3280 w 5662613"/>
                <a:gd name="connsiteY69" fmla="*/ 1572154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90133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3280 w 5662613"/>
                <a:gd name="connsiteY69" fmla="*/ 1565804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662613" h="1940453">
                  <a:moveTo>
                    <a:pt x="0" y="4762"/>
                  </a:moveTo>
                  <a:lnTo>
                    <a:pt x="425979" y="0"/>
                  </a:lnTo>
                  <a:cubicBezTo>
                    <a:pt x="425979" y="18873"/>
                    <a:pt x="425980" y="37747"/>
                    <a:pt x="425980" y="56620"/>
                  </a:cubicBezTo>
                  <a:lnTo>
                    <a:pt x="459847" y="56620"/>
                  </a:lnTo>
                  <a:lnTo>
                    <a:pt x="459847" y="56620"/>
                  </a:lnTo>
                  <a:lnTo>
                    <a:pt x="459847" y="77787"/>
                  </a:lnTo>
                  <a:lnTo>
                    <a:pt x="519113" y="77787"/>
                  </a:lnTo>
                  <a:lnTo>
                    <a:pt x="519113" y="98953"/>
                  </a:lnTo>
                  <a:lnTo>
                    <a:pt x="785813" y="98953"/>
                  </a:lnTo>
                  <a:lnTo>
                    <a:pt x="785813" y="124353"/>
                  </a:lnTo>
                  <a:lnTo>
                    <a:pt x="893763" y="122766"/>
                  </a:lnTo>
                  <a:lnTo>
                    <a:pt x="894822" y="166687"/>
                  </a:lnTo>
                  <a:lnTo>
                    <a:pt x="1304925" y="161925"/>
                  </a:lnTo>
                  <a:lnTo>
                    <a:pt x="1306513" y="183620"/>
                  </a:lnTo>
                  <a:lnTo>
                    <a:pt x="1547813" y="183620"/>
                  </a:lnTo>
                  <a:lnTo>
                    <a:pt x="1547813" y="230187"/>
                  </a:lnTo>
                  <a:lnTo>
                    <a:pt x="1568980" y="230187"/>
                  </a:lnTo>
                  <a:lnTo>
                    <a:pt x="1568980" y="259820"/>
                  </a:lnTo>
                  <a:lnTo>
                    <a:pt x="1591735" y="258232"/>
                  </a:lnTo>
                  <a:lnTo>
                    <a:pt x="1589618" y="280987"/>
                  </a:lnTo>
                  <a:lnTo>
                    <a:pt x="1615547" y="280987"/>
                  </a:lnTo>
                  <a:lnTo>
                    <a:pt x="1615547" y="399520"/>
                  </a:lnTo>
                  <a:lnTo>
                    <a:pt x="1746780" y="399520"/>
                  </a:lnTo>
                  <a:cubicBezTo>
                    <a:pt x="1747309" y="410103"/>
                    <a:pt x="1747839" y="420687"/>
                    <a:pt x="1748368" y="431270"/>
                  </a:cubicBezTo>
                  <a:lnTo>
                    <a:pt x="1925109" y="431270"/>
                  </a:lnTo>
                  <a:lnTo>
                    <a:pt x="1920347" y="479953"/>
                  </a:lnTo>
                  <a:lnTo>
                    <a:pt x="1958447" y="479953"/>
                  </a:lnTo>
                  <a:lnTo>
                    <a:pt x="1960034" y="536575"/>
                  </a:lnTo>
                  <a:lnTo>
                    <a:pt x="2003955" y="538162"/>
                  </a:lnTo>
                  <a:lnTo>
                    <a:pt x="2000780" y="615420"/>
                  </a:lnTo>
                  <a:lnTo>
                    <a:pt x="2237847" y="615420"/>
                  </a:lnTo>
                  <a:lnTo>
                    <a:pt x="2242610" y="672041"/>
                  </a:lnTo>
                  <a:lnTo>
                    <a:pt x="2294467" y="672040"/>
                  </a:lnTo>
                  <a:lnTo>
                    <a:pt x="2300817" y="767820"/>
                  </a:lnTo>
                  <a:lnTo>
                    <a:pt x="2335743" y="766232"/>
                  </a:lnTo>
                  <a:cubicBezTo>
                    <a:pt x="2335037" y="784047"/>
                    <a:pt x="2334332" y="801863"/>
                    <a:pt x="2333626" y="819678"/>
                  </a:cubicBezTo>
                  <a:lnTo>
                    <a:pt x="2425172" y="819678"/>
                  </a:lnTo>
                  <a:lnTo>
                    <a:pt x="2429934" y="882650"/>
                  </a:lnTo>
                  <a:lnTo>
                    <a:pt x="2545293" y="881062"/>
                  </a:lnTo>
                  <a:lnTo>
                    <a:pt x="2545293" y="901700"/>
                  </a:lnTo>
                  <a:lnTo>
                    <a:pt x="2700338" y="896938"/>
                  </a:lnTo>
                  <a:cubicBezTo>
                    <a:pt x="2700867" y="915459"/>
                    <a:pt x="2699809" y="929217"/>
                    <a:pt x="2700338" y="947738"/>
                  </a:cubicBezTo>
                  <a:lnTo>
                    <a:pt x="2720446" y="948795"/>
                  </a:lnTo>
                  <a:cubicBezTo>
                    <a:pt x="2719917" y="964847"/>
                    <a:pt x="2720975" y="987248"/>
                    <a:pt x="2720446" y="1003300"/>
                  </a:cubicBezTo>
                  <a:lnTo>
                    <a:pt x="2803525" y="1004888"/>
                  </a:lnTo>
                  <a:cubicBezTo>
                    <a:pt x="2804054" y="1018999"/>
                    <a:pt x="2804584" y="1033109"/>
                    <a:pt x="2805113" y="1047220"/>
                  </a:cubicBezTo>
                  <a:lnTo>
                    <a:pt x="2919413" y="1047220"/>
                  </a:lnTo>
                  <a:lnTo>
                    <a:pt x="2925233" y="1067328"/>
                  </a:lnTo>
                  <a:lnTo>
                    <a:pt x="3071813" y="1064153"/>
                  </a:lnTo>
                  <a:lnTo>
                    <a:pt x="3071813" y="1093787"/>
                  </a:lnTo>
                  <a:lnTo>
                    <a:pt x="3071813" y="1093787"/>
                  </a:lnTo>
                  <a:lnTo>
                    <a:pt x="3109913" y="1093787"/>
                  </a:lnTo>
                  <a:lnTo>
                    <a:pt x="3109913" y="1186920"/>
                  </a:lnTo>
                  <a:lnTo>
                    <a:pt x="3152247" y="1186920"/>
                  </a:lnTo>
                  <a:lnTo>
                    <a:pt x="3152247" y="1220787"/>
                  </a:lnTo>
                  <a:lnTo>
                    <a:pt x="3224213" y="1220787"/>
                  </a:lnTo>
                  <a:lnTo>
                    <a:pt x="3224213" y="1263120"/>
                  </a:lnTo>
                  <a:lnTo>
                    <a:pt x="3363913" y="1263120"/>
                  </a:lnTo>
                  <a:lnTo>
                    <a:pt x="3363913" y="1280053"/>
                  </a:lnTo>
                  <a:lnTo>
                    <a:pt x="3639080" y="1280053"/>
                  </a:lnTo>
                  <a:lnTo>
                    <a:pt x="3639080" y="1313920"/>
                  </a:lnTo>
                  <a:lnTo>
                    <a:pt x="3795713" y="1313920"/>
                  </a:lnTo>
                  <a:lnTo>
                    <a:pt x="3795713" y="1322387"/>
                  </a:lnTo>
                  <a:lnTo>
                    <a:pt x="3829580" y="1322387"/>
                  </a:lnTo>
                  <a:lnTo>
                    <a:pt x="3829580" y="1491720"/>
                  </a:lnTo>
                  <a:lnTo>
                    <a:pt x="3963460" y="1490133"/>
                  </a:lnTo>
                  <a:cubicBezTo>
                    <a:pt x="3962931" y="1509536"/>
                    <a:pt x="3962401" y="1524175"/>
                    <a:pt x="3961872" y="1543578"/>
                  </a:cubicBezTo>
                  <a:lnTo>
                    <a:pt x="4015847" y="1546753"/>
                  </a:lnTo>
                  <a:lnTo>
                    <a:pt x="4015847" y="1572153"/>
                  </a:lnTo>
                  <a:lnTo>
                    <a:pt x="4223280" y="1565804"/>
                  </a:lnTo>
                  <a:lnTo>
                    <a:pt x="4226455" y="1598612"/>
                  </a:lnTo>
                  <a:lnTo>
                    <a:pt x="4553480" y="1589087"/>
                  </a:lnTo>
                  <a:lnTo>
                    <a:pt x="4553480" y="1622953"/>
                  </a:lnTo>
                  <a:lnTo>
                    <a:pt x="4583113" y="1622953"/>
                  </a:lnTo>
                  <a:lnTo>
                    <a:pt x="4583113" y="1656820"/>
                  </a:lnTo>
                  <a:lnTo>
                    <a:pt x="4618567" y="1656820"/>
                  </a:lnTo>
                  <a:lnTo>
                    <a:pt x="4621213" y="1692803"/>
                  </a:lnTo>
                  <a:lnTo>
                    <a:pt x="4714347" y="1689629"/>
                  </a:lnTo>
                  <a:lnTo>
                    <a:pt x="4717522" y="1742545"/>
                  </a:lnTo>
                  <a:lnTo>
                    <a:pt x="4959350" y="1744133"/>
                  </a:lnTo>
                  <a:cubicBezTo>
                    <a:pt x="4958645" y="1760361"/>
                    <a:pt x="4956352" y="1771826"/>
                    <a:pt x="4955647" y="1788054"/>
                  </a:cubicBezTo>
                  <a:lnTo>
                    <a:pt x="5257800" y="1784879"/>
                  </a:lnTo>
                  <a:lnTo>
                    <a:pt x="5256213" y="1807633"/>
                  </a:lnTo>
                  <a:lnTo>
                    <a:pt x="5316538" y="1806045"/>
                  </a:lnTo>
                  <a:lnTo>
                    <a:pt x="5319713" y="1837265"/>
                  </a:lnTo>
                  <a:lnTo>
                    <a:pt x="5350405" y="1835678"/>
                  </a:lnTo>
                  <a:lnTo>
                    <a:pt x="5353580" y="1892299"/>
                  </a:lnTo>
                  <a:lnTo>
                    <a:pt x="5489047" y="1893887"/>
                  </a:lnTo>
                  <a:lnTo>
                    <a:pt x="5489047" y="1940453"/>
                  </a:lnTo>
                  <a:lnTo>
                    <a:pt x="5662613" y="1940453"/>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02" name="Freeform: Shape 19501">
              <a:extLst>
                <a:ext uri="{FF2B5EF4-FFF2-40B4-BE49-F238E27FC236}">
                  <a16:creationId xmlns:a16="http://schemas.microsoft.com/office/drawing/2014/main" id="{F9987CFE-5AF0-7FA9-DAE7-87FDF7CE3B4A}"/>
                </a:ext>
              </a:extLst>
            </p:cNvPr>
            <p:cNvSpPr/>
            <p:nvPr/>
          </p:nvSpPr>
          <p:spPr bwMode="auto">
            <a:xfrm>
              <a:off x="7115175" y="3636432"/>
              <a:ext cx="3971925" cy="367243"/>
            </a:xfrm>
            <a:custGeom>
              <a:avLst/>
              <a:gdLst>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20650 h 377825"/>
                <a:gd name="connsiteX16" fmla="*/ 755650 w 3971925"/>
                <a:gd name="connsiteY16" fmla="*/ 92075 h 377825"/>
                <a:gd name="connsiteX17" fmla="*/ 574675 w 3971925"/>
                <a:gd name="connsiteY17" fmla="*/ 92075 h 377825"/>
                <a:gd name="connsiteX18" fmla="*/ 571500 w 3971925"/>
                <a:gd name="connsiteY18" fmla="*/ 123825 h 377825"/>
                <a:gd name="connsiteX19" fmla="*/ 571500 w 3971925"/>
                <a:gd name="connsiteY19" fmla="*/ 66675 h 377825"/>
                <a:gd name="connsiteX20" fmla="*/ 466725 w 3971925"/>
                <a:gd name="connsiteY20" fmla="*/ 66675 h 377825"/>
                <a:gd name="connsiteX21" fmla="*/ 466725 w 3971925"/>
                <a:gd name="connsiteY21" fmla="*/ 15875 h 377825"/>
                <a:gd name="connsiteX22" fmla="*/ 139700 w 3971925"/>
                <a:gd name="connsiteY22" fmla="*/ 15875 h 377825"/>
                <a:gd name="connsiteX23" fmla="*/ 139700 w 3971925"/>
                <a:gd name="connsiteY23" fmla="*/ 0 h 377825"/>
                <a:gd name="connsiteX24" fmla="*/ 0 w 3971925"/>
                <a:gd name="connsiteY24"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20650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20650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10851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47750 w 3971925"/>
                <a:gd name="connsiteY14" fmla="*/ 110851 h 377825"/>
                <a:gd name="connsiteX15" fmla="*/ 755650 w 3971925"/>
                <a:gd name="connsiteY15" fmla="*/ 110851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71925" h="377825">
                  <a:moveTo>
                    <a:pt x="3971925" y="377825"/>
                  </a:moveTo>
                  <a:lnTo>
                    <a:pt x="2838450" y="377825"/>
                  </a:lnTo>
                  <a:lnTo>
                    <a:pt x="2838450" y="333375"/>
                  </a:lnTo>
                  <a:lnTo>
                    <a:pt x="2733675" y="333375"/>
                  </a:lnTo>
                  <a:lnTo>
                    <a:pt x="2733675" y="292100"/>
                  </a:lnTo>
                  <a:lnTo>
                    <a:pt x="2457450" y="292100"/>
                  </a:lnTo>
                  <a:lnTo>
                    <a:pt x="2457450" y="241300"/>
                  </a:lnTo>
                  <a:lnTo>
                    <a:pt x="2238375" y="241300"/>
                  </a:lnTo>
                  <a:lnTo>
                    <a:pt x="2238375" y="222250"/>
                  </a:lnTo>
                  <a:lnTo>
                    <a:pt x="1625600" y="222250"/>
                  </a:lnTo>
                  <a:lnTo>
                    <a:pt x="1625600" y="177800"/>
                  </a:lnTo>
                  <a:lnTo>
                    <a:pt x="1257300" y="177800"/>
                  </a:lnTo>
                  <a:lnTo>
                    <a:pt x="1257300" y="158750"/>
                  </a:lnTo>
                  <a:lnTo>
                    <a:pt x="1050925" y="158750"/>
                  </a:lnTo>
                  <a:lnTo>
                    <a:pt x="1047750" y="110851"/>
                  </a:lnTo>
                  <a:lnTo>
                    <a:pt x="755650" y="110851"/>
                  </a:lnTo>
                  <a:lnTo>
                    <a:pt x="755650" y="92075"/>
                  </a:lnTo>
                  <a:lnTo>
                    <a:pt x="574675" y="92075"/>
                  </a:lnTo>
                  <a:lnTo>
                    <a:pt x="571500" y="66675"/>
                  </a:lnTo>
                  <a:lnTo>
                    <a:pt x="466725" y="66675"/>
                  </a:lnTo>
                  <a:lnTo>
                    <a:pt x="466725" y="15875"/>
                  </a:lnTo>
                  <a:lnTo>
                    <a:pt x="139700" y="15875"/>
                  </a:lnTo>
                  <a:lnTo>
                    <a:pt x="139700" y="0"/>
                  </a:lnTo>
                  <a:lnTo>
                    <a:pt x="0"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9503" name="Freeform: Shape 19502">
            <a:extLst>
              <a:ext uri="{FF2B5EF4-FFF2-40B4-BE49-F238E27FC236}">
                <a16:creationId xmlns:a16="http://schemas.microsoft.com/office/drawing/2014/main" id="{F9AF8C2D-2B61-EC54-1C16-E57E73327E23}"/>
              </a:ext>
            </a:extLst>
          </p:cNvPr>
          <p:cNvSpPr/>
          <p:nvPr/>
        </p:nvSpPr>
        <p:spPr bwMode="auto">
          <a:xfrm>
            <a:off x="1271281" y="2314792"/>
            <a:ext cx="5869104" cy="658340"/>
          </a:xfrm>
          <a:custGeom>
            <a:avLst/>
            <a:gdLst>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95400 w 9874250"/>
              <a:gd name="connsiteY42" fmla="*/ 184150 h 1301750"/>
              <a:gd name="connsiteX43" fmla="*/ 1295400 w 9874250"/>
              <a:gd name="connsiteY43" fmla="*/ 107950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77937 w 9874250"/>
              <a:gd name="connsiteY42" fmla="*/ 179388 h 1301750"/>
              <a:gd name="connsiteX43" fmla="*/ 1295400 w 9874250"/>
              <a:gd name="connsiteY43" fmla="*/ 107950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77937 w 9874250"/>
              <a:gd name="connsiteY42" fmla="*/ 179388 h 1301750"/>
              <a:gd name="connsiteX43" fmla="*/ 1203325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00149 w 9874250"/>
              <a:gd name="connsiteY42" fmla="*/ 169863 h 1301750"/>
              <a:gd name="connsiteX43" fmla="*/ 1203325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00149 w 9874250"/>
              <a:gd name="connsiteY42" fmla="*/ 169863 h 1301750"/>
              <a:gd name="connsiteX43" fmla="*/ 1198563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52662 w 9874250"/>
              <a:gd name="connsiteY41" fmla="*/ 166687 h 1301750"/>
              <a:gd name="connsiteX42" fmla="*/ 1200149 w 9874250"/>
              <a:gd name="connsiteY42" fmla="*/ 169863 h 1301750"/>
              <a:gd name="connsiteX43" fmla="*/ 1198563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19212"/>
              <a:gd name="connsiteX1" fmla="*/ 9215437 w 9874250"/>
              <a:gd name="connsiteY1" fmla="*/ 1319212 h 1319212"/>
              <a:gd name="connsiteX2" fmla="*/ 9220200 w 9874250"/>
              <a:gd name="connsiteY2" fmla="*/ 1143000 h 1319212"/>
              <a:gd name="connsiteX3" fmla="*/ 9093200 w 9874250"/>
              <a:gd name="connsiteY3" fmla="*/ 1143000 h 1319212"/>
              <a:gd name="connsiteX4" fmla="*/ 9093200 w 9874250"/>
              <a:gd name="connsiteY4" fmla="*/ 996950 h 1319212"/>
              <a:gd name="connsiteX5" fmla="*/ 8769350 w 9874250"/>
              <a:gd name="connsiteY5" fmla="*/ 996950 h 1319212"/>
              <a:gd name="connsiteX6" fmla="*/ 8769350 w 9874250"/>
              <a:gd name="connsiteY6" fmla="*/ 908050 h 1319212"/>
              <a:gd name="connsiteX7" fmla="*/ 8470900 w 9874250"/>
              <a:gd name="connsiteY7" fmla="*/ 908050 h 1319212"/>
              <a:gd name="connsiteX8" fmla="*/ 8470900 w 9874250"/>
              <a:gd name="connsiteY8" fmla="*/ 857250 h 1319212"/>
              <a:gd name="connsiteX9" fmla="*/ 8293100 w 9874250"/>
              <a:gd name="connsiteY9" fmla="*/ 857250 h 1319212"/>
              <a:gd name="connsiteX10" fmla="*/ 8293100 w 9874250"/>
              <a:gd name="connsiteY10" fmla="*/ 781050 h 1319212"/>
              <a:gd name="connsiteX11" fmla="*/ 8140700 w 9874250"/>
              <a:gd name="connsiteY11" fmla="*/ 781050 h 1319212"/>
              <a:gd name="connsiteX12" fmla="*/ 8140700 w 9874250"/>
              <a:gd name="connsiteY12" fmla="*/ 742950 h 1319212"/>
              <a:gd name="connsiteX13" fmla="*/ 7607300 w 9874250"/>
              <a:gd name="connsiteY13" fmla="*/ 742950 h 1319212"/>
              <a:gd name="connsiteX14" fmla="*/ 7607300 w 9874250"/>
              <a:gd name="connsiteY14" fmla="*/ 704850 h 1319212"/>
              <a:gd name="connsiteX15" fmla="*/ 7518400 w 9874250"/>
              <a:gd name="connsiteY15" fmla="*/ 704850 h 1319212"/>
              <a:gd name="connsiteX16" fmla="*/ 7518400 w 9874250"/>
              <a:gd name="connsiteY16" fmla="*/ 666750 h 1319212"/>
              <a:gd name="connsiteX17" fmla="*/ 6921500 w 9874250"/>
              <a:gd name="connsiteY17" fmla="*/ 666750 h 1319212"/>
              <a:gd name="connsiteX18" fmla="*/ 6921500 w 9874250"/>
              <a:gd name="connsiteY18" fmla="*/ 635000 h 1319212"/>
              <a:gd name="connsiteX19" fmla="*/ 6819900 w 9874250"/>
              <a:gd name="connsiteY19" fmla="*/ 635000 h 1319212"/>
              <a:gd name="connsiteX20" fmla="*/ 6819900 w 9874250"/>
              <a:gd name="connsiteY20" fmla="*/ 571500 h 1319212"/>
              <a:gd name="connsiteX21" fmla="*/ 6083300 w 9874250"/>
              <a:gd name="connsiteY21" fmla="*/ 571500 h 1319212"/>
              <a:gd name="connsiteX22" fmla="*/ 6083300 w 9874250"/>
              <a:gd name="connsiteY22" fmla="*/ 533400 h 1319212"/>
              <a:gd name="connsiteX23" fmla="*/ 5651500 w 9874250"/>
              <a:gd name="connsiteY23" fmla="*/ 533400 h 1319212"/>
              <a:gd name="connsiteX24" fmla="*/ 5651500 w 9874250"/>
              <a:gd name="connsiteY24" fmla="*/ 495300 h 1319212"/>
              <a:gd name="connsiteX25" fmla="*/ 5276850 w 9874250"/>
              <a:gd name="connsiteY25" fmla="*/ 495300 h 1319212"/>
              <a:gd name="connsiteX26" fmla="*/ 5276850 w 9874250"/>
              <a:gd name="connsiteY26" fmla="*/ 438150 h 1319212"/>
              <a:gd name="connsiteX27" fmla="*/ 4819650 w 9874250"/>
              <a:gd name="connsiteY27" fmla="*/ 438150 h 1319212"/>
              <a:gd name="connsiteX28" fmla="*/ 4819650 w 9874250"/>
              <a:gd name="connsiteY28" fmla="*/ 406400 h 1319212"/>
              <a:gd name="connsiteX29" fmla="*/ 4540250 w 9874250"/>
              <a:gd name="connsiteY29" fmla="*/ 406400 h 1319212"/>
              <a:gd name="connsiteX30" fmla="*/ 4540250 w 9874250"/>
              <a:gd name="connsiteY30" fmla="*/ 406400 h 1319212"/>
              <a:gd name="connsiteX31" fmla="*/ 4540250 w 9874250"/>
              <a:gd name="connsiteY31" fmla="*/ 368300 h 1319212"/>
              <a:gd name="connsiteX32" fmla="*/ 3841750 w 9874250"/>
              <a:gd name="connsiteY32" fmla="*/ 368300 h 1319212"/>
              <a:gd name="connsiteX33" fmla="*/ 3841750 w 9874250"/>
              <a:gd name="connsiteY33" fmla="*/ 336550 h 1319212"/>
              <a:gd name="connsiteX34" fmla="*/ 3441700 w 9874250"/>
              <a:gd name="connsiteY34" fmla="*/ 336550 h 1319212"/>
              <a:gd name="connsiteX35" fmla="*/ 3467100 w 9874250"/>
              <a:gd name="connsiteY35" fmla="*/ 311150 h 1319212"/>
              <a:gd name="connsiteX36" fmla="*/ 3187700 w 9874250"/>
              <a:gd name="connsiteY36" fmla="*/ 311150 h 1319212"/>
              <a:gd name="connsiteX37" fmla="*/ 3187700 w 9874250"/>
              <a:gd name="connsiteY37" fmla="*/ 247650 h 1319212"/>
              <a:gd name="connsiteX38" fmla="*/ 2628900 w 9874250"/>
              <a:gd name="connsiteY38" fmla="*/ 247650 h 1319212"/>
              <a:gd name="connsiteX39" fmla="*/ 2628900 w 9874250"/>
              <a:gd name="connsiteY39" fmla="*/ 196850 h 1319212"/>
              <a:gd name="connsiteX40" fmla="*/ 2247900 w 9874250"/>
              <a:gd name="connsiteY40" fmla="*/ 196850 h 1319212"/>
              <a:gd name="connsiteX41" fmla="*/ 2252662 w 9874250"/>
              <a:gd name="connsiteY41" fmla="*/ 166687 h 1319212"/>
              <a:gd name="connsiteX42" fmla="*/ 1200149 w 9874250"/>
              <a:gd name="connsiteY42" fmla="*/ 169863 h 1319212"/>
              <a:gd name="connsiteX43" fmla="*/ 1198563 w 9874250"/>
              <a:gd name="connsiteY43" fmla="*/ 115887 h 1319212"/>
              <a:gd name="connsiteX44" fmla="*/ 1130300 w 9874250"/>
              <a:gd name="connsiteY44" fmla="*/ 107950 h 1319212"/>
              <a:gd name="connsiteX45" fmla="*/ 1130300 w 9874250"/>
              <a:gd name="connsiteY45" fmla="*/ 107950 h 1319212"/>
              <a:gd name="connsiteX46" fmla="*/ 1130300 w 9874250"/>
              <a:gd name="connsiteY46" fmla="*/ 82550 h 1319212"/>
              <a:gd name="connsiteX47" fmla="*/ 387350 w 9874250"/>
              <a:gd name="connsiteY47" fmla="*/ 82550 h 1319212"/>
              <a:gd name="connsiteX48" fmla="*/ 387350 w 9874250"/>
              <a:gd name="connsiteY48" fmla="*/ 0 h 1319212"/>
              <a:gd name="connsiteX49" fmla="*/ 0 w 9874250"/>
              <a:gd name="connsiteY49" fmla="*/ 0 h 1319212"/>
              <a:gd name="connsiteX0" fmla="*/ 9886950 w 9886950"/>
              <a:gd name="connsiteY0" fmla="*/ 1314450 h 1319212"/>
              <a:gd name="connsiteX1" fmla="*/ 9215437 w 9886950"/>
              <a:gd name="connsiteY1" fmla="*/ 1319212 h 1319212"/>
              <a:gd name="connsiteX2" fmla="*/ 9220200 w 9886950"/>
              <a:gd name="connsiteY2" fmla="*/ 1143000 h 1319212"/>
              <a:gd name="connsiteX3" fmla="*/ 9093200 w 9886950"/>
              <a:gd name="connsiteY3" fmla="*/ 1143000 h 1319212"/>
              <a:gd name="connsiteX4" fmla="*/ 9093200 w 9886950"/>
              <a:gd name="connsiteY4" fmla="*/ 996950 h 1319212"/>
              <a:gd name="connsiteX5" fmla="*/ 8769350 w 9886950"/>
              <a:gd name="connsiteY5" fmla="*/ 996950 h 1319212"/>
              <a:gd name="connsiteX6" fmla="*/ 8769350 w 9886950"/>
              <a:gd name="connsiteY6" fmla="*/ 908050 h 1319212"/>
              <a:gd name="connsiteX7" fmla="*/ 8470900 w 9886950"/>
              <a:gd name="connsiteY7" fmla="*/ 908050 h 1319212"/>
              <a:gd name="connsiteX8" fmla="*/ 8470900 w 9886950"/>
              <a:gd name="connsiteY8" fmla="*/ 857250 h 1319212"/>
              <a:gd name="connsiteX9" fmla="*/ 8293100 w 9886950"/>
              <a:gd name="connsiteY9" fmla="*/ 857250 h 1319212"/>
              <a:gd name="connsiteX10" fmla="*/ 8293100 w 9886950"/>
              <a:gd name="connsiteY10" fmla="*/ 781050 h 1319212"/>
              <a:gd name="connsiteX11" fmla="*/ 8140700 w 9886950"/>
              <a:gd name="connsiteY11" fmla="*/ 781050 h 1319212"/>
              <a:gd name="connsiteX12" fmla="*/ 8140700 w 9886950"/>
              <a:gd name="connsiteY12" fmla="*/ 742950 h 1319212"/>
              <a:gd name="connsiteX13" fmla="*/ 7607300 w 9886950"/>
              <a:gd name="connsiteY13" fmla="*/ 742950 h 1319212"/>
              <a:gd name="connsiteX14" fmla="*/ 7607300 w 9886950"/>
              <a:gd name="connsiteY14" fmla="*/ 704850 h 1319212"/>
              <a:gd name="connsiteX15" fmla="*/ 7518400 w 9886950"/>
              <a:gd name="connsiteY15" fmla="*/ 704850 h 1319212"/>
              <a:gd name="connsiteX16" fmla="*/ 7518400 w 9886950"/>
              <a:gd name="connsiteY16" fmla="*/ 666750 h 1319212"/>
              <a:gd name="connsiteX17" fmla="*/ 6921500 w 9886950"/>
              <a:gd name="connsiteY17" fmla="*/ 666750 h 1319212"/>
              <a:gd name="connsiteX18" fmla="*/ 6921500 w 9886950"/>
              <a:gd name="connsiteY18" fmla="*/ 635000 h 1319212"/>
              <a:gd name="connsiteX19" fmla="*/ 6819900 w 9886950"/>
              <a:gd name="connsiteY19" fmla="*/ 635000 h 1319212"/>
              <a:gd name="connsiteX20" fmla="*/ 6819900 w 9886950"/>
              <a:gd name="connsiteY20" fmla="*/ 571500 h 1319212"/>
              <a:gd name="connsiteX21" fmla="*/ 6083300 w 9886950"/>
              <a:gd name="connsiteY21" fmla="*/ 571500 h 1319212"/>
              <a:gd name="connsiteX22" fmla="*/ 6083300 w 9886950"/>
              <a:gd name="connsiteY22" fmla="*/ 533400 h 1319212"/>
              <a:gd name="connsiteX23" fmla="*/ 5651500 w 9886950"/>
              <a:gd name="connsiteY23" fmla="*/ 533400 h 1319212"/>
              <a:gd name="connsiteX24" fmla="*/ 5651500 w 9886950"/>
              <a:gd name="connsiteY24" fmla="*/ 495300 h 1319212"/>
              <a:gd name="connsiteX25" fmla="*/ 5276850 w 9886950"/>
              <a:gd name="connsiteY25" fmla="*/ 495300 h 1319212"/>
              <a:gd name="connsiteX26" fmla="*/ 5276850 w 9886950"/>
              <a:gd name="connsiteY26" fmla="*/ 438150 h 1319212"/>
              <a:gd name="connsiteX27" fmla="*/ 4819650 w 9886950"/>
              <a:gd name="connsiteY27" fmla="*/ 438150 h 1319212"/>
              <a:gd name="connsiteX28" fmla="*/ 4819650 w 9886950"/>
              <a:gd name="connsiteY28" fmla="*/ 406400 h 1319212"/>
              <a:gd name="connsiteX29" fmla="*/ 4540250 w 9886950"/>
              <a:gd name="connsiteY29" fmla="*/ 406400 h 1319212"/>
              <a:gd name="connsiteX30" fmla="*/ 4540250 w 9886950"/>
              <a:gd name="connsiteY30" fmla="*/ 406400 h 1319212"/>
              <a:gd name="connsiteX31" fmla="*/ 4540250 w 9886950"/>
              <a:gd name="connsiteY31" fmla="*/ 368300 h 1319212"/>
              <a:gd name="connsiteX32" fmla="*/ 3841750 w 9886950"/>
              <a:gd name="connsiteY32" fmla="*/ 368300 h 1319212"/>
              <a:gd name="connsiteX33" fmla="*/ 3841750 w 9886950"/>
              <a:gd name="connsiteY33" fmla="*/ 336550 h 1319212"/>
              <a:gd name="connsiteX34" fmla="*/ 3441700 w 9886950"/>
              <a:gd name="connsiteY34" fmla="*/ 336550 h 1319212"/>
              <a:gd name="connsiteX35" fmla="*/ 3467100 w 9886950"/>
              <a:gd name="connsiteY35" fmla="*/ 311150 h 1319212"/>
              <a:gd name="connsiteX36" fmla="*/ 3187700 w 9886950"/>
              <a:gd name="connsiteY36" fmla="*/ 311150 h 1319212"/>
              <a:gd name="connsiteX37" fmla="*/ 3187700 w 9886950"/>
              <a:gd name="connsiteY37" fmla="*/ 247650 h 1319212"/>
              <a:gd name="connsiteX38" fmla="*/ 2628900 w 9886950"/>
              <a:gd name="connsiteY38" fmla="*/ 247650 h 1319212"/>
              <a:gd name="connsiteX39" fmla="*/ 2628900 w 9886950"/>
              <a:gd name="connsiteY39" fmla="*/ 196850 h 1319212"/>
              <a:gd name="connsiteX40" fmla="*/ 2247900 w 9886950"/>
              <a:gd name="connsiteY40" fmla="*/ 196850 h 1319212"/>
              <a:gd name="connsiteX41" fmla="*/ 2252662 w 9886950"/>
              <a:gd name="connsiteY41" fmla="*/ 166687 h 1319212"/>
              <a:gd name="connsiteX42" fmla="*/ 1200149 w 9886950"/>
              <a:gd name="connsiteY42" fmla="*/ 169863 h 1319212"/>
              <a:gd name="connsiteX43" fmla="*/ 1198563 w 9886950"/>
              <a:gd name="connsiteY43" fmla="*/ 115887 h 1319212"/>
              <a:gd name="connsiteX44" fmla="*/ 1130300 w 9886950"/>
              <a:gd name="connsiteY44" fmla="*/ 107950 h 1319212"/>
              <a:gd name="connsiteX45" fmla="*/ 1130300 w 9886950"/>
              <a:gd name="connsiteY45" fmla="*/ 107950 h 1319212"/>
              <a:gd name="connsiteX46" fmla="*/ 1130300 w 9886950"/>
              <a:gd name="connsiteY46" fmla="*/ 82550 h 1319212"/>
              <a:gd name="connsiteX47" fmla="*/ 387350 w 9886950"/>
              <a:gd name="connsiteY47" fmla="*/ 82550 h 1319212"/>
              <a:gd name="connsiteX48" fmla="*/ 387350 w 9886950"/>
              <a:gd name="connsiteY48" fmla="*/ 0 h 1319212"/>
              <a:gd name="connsiteX49" fmla="*/ 0 w 9886950"/>
              <a:gd name="connsiteY49" fmla="*/ 0 h 131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886950" h="1319212">
                <a:moveTo>
                  <a:pt x="9886950" y="1314450"/>
                </a:moveTo>
                <a:lnTo>
                  <a:pt x="9215437" y="1319212"/>
                </a:lnTo>
                <a:lnTo>
                  <a:pt x="9220200" y="1143000"/>
                </a:lnTo>
                <a:lnTo>
                  <a:pt x="9093200" y="1143000"/>
                </a:lnTo>
                <a:lnTo>
                  <a:pt x="9093200" y="996950"/>
                </a:lnTo>
                <a:lnTo>
                  <a:pt x="8769350" y="996950"/>
                </a:lnTo>
                <a:lnTo>
                  <a:pt x="8769350" y="908050"/>
                </a:lnTo>
                <a:lnTo>
                  <a:pt x="8470900" y="908050"/>
                </a:lnTo>
                <a:lnTo>
                  <a:pt x="8470900" y="857250"/>
                </a:lnTo>
                <a:lnTo>
                  <a:pt x="8293100" y="857250"/>
                </a:lnTo>
                <a:lnTo>
                  <a:pt x="8293100" y="781050"/>
                </a:lnTo>
                <a:lnTo>
                  <a:pt x="8140700" y="781050"/>
                </a:lnTo>
                <a:lnTo>
                  <a:pt x="8140700" y="742950"/>
                </a:lnTo>
                <a:lnTo>
                  <a:pt x="7607300" y="742950"/>
                </a:lnTo>
                <a:lnTo>
                  <a:pt x="7607300" y="704850"/>
                </a:lnTo>
                <a:lnTo>
                  <a:pt x="7518400" y="704850"/>
                </a:lnTo>
                <a:lnTo>
                  <a:pt x="7518400" y="666750"/>
                </a:lnTo>
                <a:lnTo>
                  <a:pt x="6921500" y="666750"/>
                </a:lnTo>
                <a:lnTo>
                  <a:pt x="6921500" y="635000"/>
                </a:lnTo>
                <a:lnTo>
                  <a:pt x="6819900" y="635000"/>
                </a:lnTo>
                <a:lnTo>
                  <a:pt x="6819900" y="571500"/>
                </a:lnTo>
                <a:lnTo>
                  <a:pt x="6083300" y="571500"/>
                </a:lnTo>
                <a:lnTo>
                  <a:pt x="6083300" y="533400"/>
                </a:lnTo>
                <a:lnTo>
                  <a:pt x="5651500" y="533400"/>
                </a:lnTo>
                <a:lnTo>
                  <a:pt x="5651500" y="495300"/>
                </a:lnTo>
                <a:lnTo>
                  <a:pt x="5276850" y="495300"/>
                </a:lnTo>
                <a:lnTo>
                  <a:pt x="5276850" y="438150"/>
                </a:lnTo>
                <a:lnTo>
                  <a:pt x="4819650" y="438150"/>
                </a:lnTo>
                <a:lnTo>
                  <a:pt x="4819650" y="406400"/>
                </a:lnTo>
                <a:lnTo>
                  <a:pt x="4540250" y="406400"/>
                </a:lnTo>
                <a:lnTo>
                  <a:pt x="4540250" y="406400"/>
                </a:lnTo>
                <a:lnTo>
                  <a:pt x="4540250" y="368300"/>
                </a:lnTo>
                <a:lnTo>
                  <a:pt x="3841750" y="368300"/>
                </a:lnTo>
                <a:lnTo>
                  <a:pt x="3841750" y="336550"/>
                </a:lnTo>
                <a:lnTo>
                  <a:pt x="3441700" y="336550"/>
                </a:lnTo>
                <a:lnTo>
                  <a:pt x="3467100" y="311150"/>
                </a:lnTo>
                <a:lnTo>
                  <a:pt x="3187700" y="311150"/>
                </a:lnTo>
                <a:lnTo>
                  <a:pt x="3187700" y="247650"/>
                </a:lnTo>
                <a:lnTo>
                  <a:pt x="2628900" y="247650"/>
                </a:lnTo>
                <a:lnTo>
                  <a:pt x="2628900" y="196850"/>
                </a:lnTo>
                <a:lnTo>
                  <a:pt x="2247900" y="196850"/>
                </a:lnTo>
                <a:lnTo>
                  <a:pt x="2252662" y="166687"/>
                </a:lnTo>
                <a:lnTo>
                  <a:pt x="1200149" y="169863"/>
                </a:lnTo>
                <a:cubicBezTo>
                  <a:pt x="1199620" y="151871"/>
                  <a:pt x="1199092" y="133879"/>
                  <a:pt x="1198563" y="115887"/>
                </a:cubicBezTo>
                <a:lnTo>
                  <a:pt x="1130300" y="107950"/>
                </a:lnTo>
                <a:lnTo>
                  <a:pt x="1130300" y="107950"/>
                </a:lnTo>
                <a:lnTo>
                  <a:pt x="1130300" y="82550"/>
                </a:lnTo>
                <a:lnTo>
                  <a:pt x="387350" y="82550"/>
                </a:lnTo>
                <a:lnTo>
                  <a:pt x="387350"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04" name="Freeform: Shape 19503">
            <a:extLst>
              <a:ext uri="{FF2B5EF4-FFF2-40B4-BE49-F238E27FC236}">
                <a16:creationId xmlns:a16="http://schemas.microsoft.com/office/drawing/2014/main" id="{70CBFCB2-F7E5-B72E-E5EE-1F3E71178A04}"/>
              </a:ext>
            </a:extLst>
          </p:cNvPr>
          <p:cNvSpPr/>
          <p:nvPr/>
        </p:nvSpPr>
        <p:spPr bwMode="auto">
          <a:xfrm>
            <a:off x="1276934" y="2314001"/>
            <a:ext cx="5852141" cy="282825"/>
          </a:xfrm>
          <a:custGeom>
            <a:avLst/>
            <a:gdLst>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5150 w 9855200"/>
              <a:gd name="connsiteY37" fmla="*/ 44450 h 577850"/>
              <a:gd name="connsiteX38" fmla="*/ 565150 w 9855200"/>
              <a:gd name="connsiteY38" fmla="*/ 44450 h 577850"/>
              <a:gd name="connsiteX39" fmla="*/ 565150 w 9855200"/>
              <a:gd name="connsiteY39" fmla="*/ 0 h 577850"/>
              <a:gd name="connsiteX40" fmla="*/ 0 w 9855200"/>
              <a:gd name="connsiteY40"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5150 w 9855200"/>
              <a:gd name="connsiteY37" fmla="*/ 44450 h 577850"/>
              <a:gd name="connsiteX38" fmla="*/ 565150 w 9855200"/>
              <a:gd name="connsiteY38" fmla="*/ 61913 h 577850"/>
              <a:gd name="connsiteX39" fmla="*/ 565150 w 9855200"/>
              <a:gd name="connsiteY39" fmla="*/ 0 h 577850"/>
              <a:gd name="connsiteX40" fmla="*/ 0 w 9855200"/>
              <a:gd name="connsiteY40"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5150 w 9855200"/>
              <a:gd name="connsiteY37" fmla="*/ 44450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60463 w 9855200"/>
              <a:gd name="connsiteY36" fmla="*/ 65088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58738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58738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61913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61913 h 577850"/>
              <a:gd name="connsiteX37" fmla="*/ 563562 w 9855200"/>
              <a:gd name="connsiteY37" fmla="*/ 58737 h 577850"/>
              <a:gd name="connsiteX38" fmla="*/ 561975 w 9855200"/>
              <a:gd name="connsiteY38" fmla="*/ 4763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61913 h 577850"/>
              <a:gd name="connsiteX37" fmla="*/ 563562 w 9855200"/>
              <a:gd name="connsiteY37" fmla="*/ 58737 h 577850"/>
              <a:gd name="connsiteX38" fmla="*/ 563562 w 9855200"/>
              <a:gd name="connsiteY38" fmla="*/ 9525 h 577850"/>
              <a:gd name="connsiteX39" fmla="*/ 0 w 9855200"/>
              <a:gd name="connsiteY39" fmla="*/ 0 h 577850"/>
              <a:gd name="connsiteX0" fmla="*/ 9858375 w 9858375"/>
              <a:gd name="connsiteY0" fmla="*/ 568325 h 568325"/>
              <a:gd name="connsiteX1" fmla="*/ 8620125 w 9858375"/>
              <a:gd name="connsiteY1" fmla="*/ 568325 h 568325"/>
              <a:gd name="connsiteX2" fmla="*/ 8620125 w 9858375"/>
              <a:gd name="connsiteY2" fmla="*/ 530225 h 568325"/>
              <a:gd name="connsiteX3" fmla="*/ 8442325 w 9858375"/>
              <a:gd name="connsiteY3" fmla="*/ 530225 h 568325"/>
              <a:gd name="connsiteX4" fmla="*/ 8442325 w 9858375"/>
              <a:gd name="connsiteY4" fmla="*/ 511175 h 568325"/>
              <a:gd name="connsiteX5" fmla="*/ 8429625 w 9858375"/>
              <a:gd name="connsiteY5" fmla="*/ 498475 h 568325"/>
              <a:gd name="connsiteX6" fmla="*/ 8416925 w 9858375"/>
              <a:gd name="connsiteY6" fmla="*/ 485775 h 568325"/>
              <a:gd name="connsiteX7" fmla="*/ 8004175 w 9858375"/>
              <a:gd name="connsiteY7" fmla="*/ 485775 h 568325"/>
              <a:gd name="connsiteX8" fmla="*/ 8004175 w 9858375"/>
              <a:gd name="connsiteY8" fmla="*/ 422275 h 568325"/>
              <a:gd name="connsiteX9" fmla="*/ 7813675 w 9858375"/>
              <a:gd name="connsiteY9" fmla="*/ 422275 h 568325"/>
              <a:gd name="connsiteX10" fmla="*/ 7813675 w 9858375"/>
              <a:gd name="connsiteY10" fmla="*/ 396875 h 568325"/>
              <a:gd name="connsiteX11" fmla="*/ 7559675 w 9858375"/>
              <a:gd name="connsiteY11" fmla="*/ 396875 h 568325"/>
              <a:gd name="connsiteX12" fmla="*/ 7559675 w 9858375"/>
              <a:gd name="connsiteY12" fmla="*/ 384175 h 568325"/>
              <a:gd name="connsiteX13" fmla="*/ 6924675 w 9858375"/>
              <a:gd name="connsiteY13" fmla="*/ 384175 h 568325"/>
              <a:gd name="connsiteX14" fmla="*/ 6924675 w 9858375"/>
              <a:gd name="connsiteY14" fmla="*/ 346075 h 568325"/>
              <a:gd name="connsiteX15" fmla="*/ 6651625 w 9858375"/>
              <a:gd name="connsiteY15" fmla="*/ 346075 h 568325"/>
              <a:gd name="connsiteX16" fmla="*/ 6651625 w 9858375"/>
              <a:gd name="connsiteY16" fmla="*/ 327025 h 568325"/>
              <a:gd name="connsiteX17" fmla="*/ 6003925 w 9858375"/>
              <a:gd name="connsiteY17" fmla="*/ 327025 h 568325"/>
              <a:gd name="connsiteX18" fmla="*/ 6003925 w 9858375"/>
              <a:gd name="connsiteY18" fmla="*/ 301625 h 568325"/>
              <a:gd name="connsiteX19" fmla="*/ 5756275 w 9858375"/>
              <a:gd name="connsiteY19" fmla="*/ 301625 h 568325"/>
              <a:gd name="connsiteX20" fmla="*/ 5756275 w 9858375"/>
              <a:gd name="connsiteY20" fmla="*/ 269875 h 568325"/>
              <a:gd name="connsiteX21" fmla="*/ 5305425 w 9858375"/>
              <a:gd name="connsiteY21" fmla="*/ 269875 h 568325"/>
              <a:gd name="connsiteX22" fmla="*/ 5305425 w 9858375"/>
              <a:gd name="connsiteY22" fmla="*/ 231775 h 568325"/>
              <a:gd name="connsiteX23" fmla="*/ 4791075 w 9858375"/>
              <a:gd name="connsiteY23" fmla="*/ 231775 h 568325"/>
              <a:gd name="connsiteX24" fmla="*/ 4791075 w 9858375"/>
              <a:gd name="connsiteY24" fmla="*/ 231775 h 568325"/>
              <a:gd name="connsiteX25" fmla="*/ 4791075 w 9858375"/>
              <a:gd name="connsiteY25" fmla="*/ 200025 h 568325"/>
              <a:gd name="connsiteX26" fmla="*/ 3032125 w 9858375"/>
              <a:gd name="connsiteY26" fmla="*/ 200025 h 568325"/>
              <a:gd name="connsiteX27" fmla="*/ 3032125 w 9858375"/>
              <a:gd name="connsiteY27" fmla="*/ 200025 h 568325"/>
              <a:gd name="connsiteX28" fmla="*/ 3051175 w 9858375"/>
              <a:gd name="connsiteY28" fmla="*/ 180975 h 568325"/>
              <a:gd name="connsiteX29" fmla="*/ 2657475 w 9858375"/>
              <a:gd name="connsiteY29" fmla="*/ 180975 h 568325"/>
              <a:gd name="connsiteX30" fmla="*/ 2657475 w 9858375"/>
              <a:gd name="connsiteY30" fmla="*/ 142875 h 568325"/>
              <a:gd name="connsiteX31" fmla="*/ 2251075 w 9858375"/>
              <a:gd name="connsiteY31" fmla="*/ 142875 h 568325"/>
              <a:gd name="connsiteX32" fmla="*/ 2251075 w 9858375"/>
              <a:gd name="connsiteY32" fmla="*/ 117475 h 568325"/>
              <a:gd name="connsiteX33" fmla="*/ 1914525 w 9858375"/>
              <a:gd name="connsiteY33" fmla="*/ 117475 h 568325"/>
              <a:gd name="connsiteX34" fmla="*/ 1914525 w 9858375"/>
              <a:gd name="connsiteY34" fmla="*/ 98425 h 568325"/>
              <a:gd name="connsiteX35" fmla="*/ 1158875 w 9858375"/>
              <a:gd name="connsiteY35" fmla="*/ 98425 h 568325"/>
              <a:gd name="connsiteX36" fmla="*/ 1158875 w 9858375"/>
              <a:gd name="connsiteY36" fmla="*/ 52388 h 568325"/>
              <a:gd name="connsiteX37" fmla="*/ 566737 w 9858375"/>
              <a:gd name="connsiteY37" fmla="*/ 49212 h 568325"/>
              <a:gd name="connsiteX38" fmla="*/ 566737 w 9858375"/>
              <a:gd name="connsiteY38" fmla="*/ 0 h 568325"/>
              <a:gd name="connsiteX39" fmla="*/ 0 w 9858375"/>
              <a:gd name="connsiteY39" fmla="*/ 1588 h 568325"/>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32125 w 9858375"/>
              <a:gd name="connsiteY26" fmla="*/ 198437 h 566737"/>
              <a:gd name="connsiteX27" fmla="*/ 3032125 w 9858375"/>
              <a:gd name="connsiteY27" fmla="*/ 198437 h 566737"/>
              <a:gd name="connsiteX28" fmla="*/ 3051175 w 9858375"/>
              <a:gd name="connsiteY28" fmla="*/ 179387 h 566737"/>
              <a:gd name="connsiteX29" fmla="*/ 2657475 w 9858375"/>
              <a:gd name="connsiteY29" fmla="*/ 179387 h 566737"/>
              <a:gd name="connsiteX30" fmla="*/ 2657475 w 9858375"/>
              <a:gd name="connsiteY30" fmla="*/ 141287 h 566737"/>
              <a:gd name="connsiteX31" fmla="*/ 2251075 w 9858375"/>
              <a:gd name="connsiteY31" fmla="*/ 141287 h 566737"/>
              <a:gd name="connsiteX32" fmla="*/ 2251075 w 9858375"/>
              <a:gd name="connsiteY32" fmla="*/ 115887 h 566737"/>
              <a:gd name="connsiteX33" fmla="*/ 1914525 w 9858375"/>
              <a:gd name="connsiteY33" fmla="*/ 115887 h 566737"/>
              <a:gd name="connsiteX34" fmla="*/ 1914525 w 9858375"/>
              <a:gd name="connsiteY34" fmla="*/ 96837 h 566737"/>
              <a:gd name="connsiteX35" fmla="*/ 1158875 w 9858375"/>
              <a:gd name="connsiteY35" fmla="*/ 96837 h 566737"/>
              <a:gd name="connsiteX36" fmla="*/ 1158875 w 9858375"/>
              <a:gd name="connsiteY36" fmla="*/ 50800 h 566737"/>
              <a:gd name="connsiteX37" fmla="*/ 566737 w 9858375"/>
              <a:gd name="connsiteY37" fmla="*/ 47624 h 566737"/>
              <a:gd name="connsiteX38" fmla="*/ 566737 w 9858375"/>
              <a:gd name="connsiteY38" fmla="*/ 3175 h 566737"/>
              <a:gd name="connsiteX39" fmla="*/ 0 w 9858375"/>
              <a:gd name="connsiteY39" fmla="*/ 0 h 566737"/>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32125 w 9858375"/>
              <a:gd name="connsiteY26" fmla="*/ 198437 h 566737"/>
              <a:gd name="connsiteX27" fmla="*/ 3052762 w 9858375"/>
              <a:gd name="connsiteY27" fmla="*/ 211137 h 566737"/>
              <a:gd name="connsiteX28" fmla="*/ 3051175 w 9858375"/>
              <a:gd name="connsiteY28" fmla="*/ 179387 h 566737"/>
              <a:gd name="connsiteX29" fmla="*/ 2657475 w 9858375"/>
              <a:gd name="connsiteY29" fmla="*/ 179387 h 566737"/>
              <a:gd name="connsiteX30" fmla="*/ 2657475 w 9858375"/>
              <a:gd name="connsiteY30" fmla="*/ 141287 h 566737"/>
              <a:gd name="connsiteX31" fmla="*/ 2251075 w 9858375"/>
              <a:gd name="connsiteY31" fmla="*/ 141287 h 566737"/>
              <a:gd name="connsiteX32" fmla="*/ 2251075 w 9858375"/>
              <a:gd name="connsiteY32" fmla="*/ 115887 h 566737"/>
              <a:gd name="connsiteX33" fmla="*/ 1914525 w 9858375"/>
              <a:gd name="connsiteY33" fmla="*/ 115887 h 566737"/>
              <a:gd name="connsiteX34" fmla="*/ 1914525 w 9858375"/>
              <a:gd name="connsiteY34" fmla="*/ 96837 h 566737"/>
              <a:gd name="connsiteX35" fmla="*/ 1158875 w 9858375"/>
              <a:gd name="connsiteY35" fmla="*/ 96837 h 566737"/>
              <a:gd name="connsiteX36" fmla="*/ 1158875 w 9858375"/>
              <a:gd name="connsiteY36" fmla="*/ 50800 h 566737"/>
              <a:gd name="connsiteX37" fmla="*/ 566737 w 9858375"/>
              <a:gd name="connsiteY37" fmla="*/ 47624 h 566737"/>
              <a:gd name="connsiteX38" fmla="*/ 566737 w 9858375"/>
              <a:gd name="connsiteY38" fmla="*/ 3175 h 566737"/>
              <a:gd name="connsiteX39" fmla="*/ 0 w 9858375"/>
              <a:gd name="connsiteY39" fmla="*/ 0 h 566737"/>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32125 w 9858375"/>
              <a:gd name="connsiteY26" fmla="*/ 198437 h 566737"/>
              <a:gd name="connsiteX27" fmla="*/ 3051175 w 9858375"/>
              <a:gd name="connsiteY27" fmla="*/ 179387 h 566737"/>
              <a:gd name="connsiteX28" fmla="*/ 2657475 w 9858375"/>
              <a:gd name="connsiteY28" fmla="*/ 179387 h 566737"/>
              <a:gd name="connsiteX29" fmla="*/ 2657475 w 9858375"/>
              <a:gd name="connsiteY29" fmla="*/ 141287 h 566737"/>
              <a:gd name="connsiteX30" fmla="*/ 2251075 w 9858375"/>
              <a:gd name="connsiteY30" fmla="*/ 141287 h 566737"/>
              <a:gd name="connsiteX31" fmla="*/ 2251075 w 9858375"/>
              <a:gd name="connsiteY31" fmla="*/ 115887 h 566737"/>
              <a:gd name="connsiteX32" fmla="*/ 1914525 w 9858375"/>
              <a:gd name="connsiteY32" fmla="*/ 115887 h 566737"/>
              <a:gd name="connsiteX33" fmla="*/ 1914525 w 9858375"/>
              <a:gd name="connsiteY33" fmla="*/ 96837 h 566737"/>
              <a:gd name="connsiteX34" fmla="*/ 1158875 w 9858375"/>
              <a:gd name="connsiteY34" fmla="*/ 96837 h 566737"/>
              <a:gd name="connsiteX35" fmla="*/ 1158875 w 9858375"/>
              <a:gd name="connsiteY35" fmla="*/ 50800 h 566737"/>
              <a:gd name="connsiteX36" fmla="*/ 566737 w 9858375"/>
              <a:gd name="connsiteY36" fmla="*/ 47624 h 566737"/>
              <a:gd name="connsiteX37" fmla="*/ 566737 w 9858375"/>
              <a:gd name="connsiteY37" fmla="*/ 3175 h 566737"/>
              <a:gd name="connsiteX38" fmla="*/ 0 w 9858375"/>
              <a:gd name="connsiteY38" fmla="*/ 0 h 566737"/>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52762 w 9858375"/>
              <a:gd name="connsiteY26" fmla="*/ 203199 h 566737"/>
              <a:gd name="connsiteX27" fmla="*/ 3051175 w 9858375"/>
              <a:gd name="connsiteY27" fmla="*/ 179387 h 566737"/>
              <a:gd name="connsiteX28" fmla="*/ 2657475 w 9858375"/>
              <a:gd name="connsiteY28" fmla="*/ 179387 h 566737"/>
              <a:gd name="connsiteX29" fmla="*/ 2657475 w 9858375"/>
              <a:gd name="connsiteY29" fmla="*/ 141287 h 566737"/>
              <a:gd name="connsiteX30" fmla="*/ 2251075 w 9858375"/>
              <a:gd name="connsiteY30" fmla="*/ 141287 h 566737"/>
              <a:gd name="connsiteX31" fmla="*/ 2251075 w 9858375"/>
              <a:gd name="connsiteY31" fmla="*/ 115887 h 566737"/>
              <a:gd name="connsiteX32" fmla="*/ 1914525 w 9858375"/>
              <a:gd name="connsiteY32" fmla="*/ 115887 h 566737"/>
              <a:gd name="connsiteX33" fmla="*/ 1914525 w 9858375"/>
              <a:gd name="connsiteY33" fmla="*/ 96837 h 566737"/>
              <a:gd name="connsiteX34" fmla="*/ 1158875 w 9858375"/>
              <a:gd name="connsiteY34" fmla="*/ 96837 h 566737"/>
              <a:gd name="connsiteX35" fmla="*/ 1158875 w 9858375"/>
              <a:gd name="connsiteY35" fmla="*/ 50800 h 566737"/>
              <a:gd name="connsiteX36" fmla="*/ 566737 w 9858375"/>
              <a:gd name="connsiteY36" fmla="*/ 47624 h 566737"/>
              <a:gd name="connsiteX37" fmla="*/ 566737 w 9858375"/>
              <a:gd name="connsiteY37" fmla="*/ 3175 h 566737"/>
              <a:gd name="connsiteX38" fmla="*/ 0 w 9858375"/>
              <a:gd name="connsiteY38" fmla="*/ 0 h 566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58375" h="566737">
                <a:moveTo>
                  <a:pt x="9858375" y="566737"/>
                </a:moveTo>
                <a:lnTo>
                  <a:pt x="8620125" y="566737"/>
                </a:lnTo>
                <a:lnTo>
                  <a:pt x="8620125" y="528637"/>
                </a:lnTo>
                <a:lnTo>
                  <a:pt x="8442325" y="528637"/>
                </a:lnTo>
                <a:lnTo>
                  <a:pt x="8442325" y="509587"/>
                </a:lnTo>
                <a:lnTo>
                  <a:pt x="8429625" y="496887"/>
                </a:lnTo>
                <a:lnTo>
                  <a:pt x="8416925" y="484187"/>
                </a:lnTo>
                <a:lnTo>
                  <a:pt x="8004175" y="484187"/>
                </a:lnTo>
                <a:lnTo>
                  <a:pt x="8004175" y="420687"/>
                </a:lnTo>
                <a:lnTo>
                  <a:pt x="7813675" y="420687"/>
                </a:lnTo>
                <a:lnTo>
                  <a:pt x="7813675" y="395287"/>
                </a:lnTo>
                <a:lnTo>
                  <a:pt x="7559675" y="395287"/>
                </a:lnTo>
                <a:lnTo>
                  <a:pt x="7559675" y="382587"/>
                </a:lnTo>
                <a:lnTo>
                  <a:pt x="6924675" y="382587"/>
                </a:lnTo>
                <a:lnTo>
                  <a:pt x="6924675" y="344487"/>
                </a:lnTo>
                <a:lnTo>
                  <a:pt x="6651625" y="344487"/>
                </a:lnTo>
                <a:lnTo>
                  <a:pt x="6651625" y="325437"/>
                </a:lnTo>
                <a:lnTo>
                  <a:pt x="6003925" y="325437"/>
                </a:lnTo>
                <a:lnTo>
                  <a:pt x="6003925" y="300037"/>
                </a:lnTo>
                <a:lnTo>
                  <a:pt x="5756275" y="300037"/>
                </a:lnTo>
                <a:lnTo>
                  <a:pt x="5756275" y="268287"/>
                </a:lnTo>
                <a:lnTo>
                  <a:pt x="5305425" y="268287"/>
                </a:lnTo>
                <a:lnTo>
                  <a:pt x="5305425" y="230187"/>
                </a:lnTo>
                <a:lnTo>
                  <a:pt x="4791075" y="230187"/>
                </a:lnTo>
                <a:lnTo>
                  <a:pt x="4791075" y="230187"/>
                </a:lnTo>
                <a:lnTo>
                  <a:pt x="4791075" y="198437"/>
                </a:lnTo>
                <a:lnTo>
                  <a:pt x="3052762" y="203199"/>
                </a:lnTo>
                <a:lnTo>
                  <a:pt x="3051175" y="179387"/>
                </a:lnTo>
                <a:lnTo>
                  <a:pt x="2657475" y="179387"/>
                </a:lnTo>
                <a:lnTo>
                  <a:pt x="2657475" y="141287"/>
                </a:lnTo>
                <a:lnTo>
                  <a:pt x="2251075" y="141287"/>
                </a:lnTo>
                <a:lnTo>
                  <a:pt x="2251075" y="115887"/>
                </a:lnTo>
                <a:lnTo>
                  <a:pt x="1914525" y="115887"/>
                </a:lnTo>
                <a:lnTo>
                  <a:pt x="1914525" y="96837"/>
                </a:lnTo>
                <a:lnTo>
                  <a:pt x="1158875" y="96837"/>
                </a:lnTo>
                <a:lnTo>
                  <a:pt x="1158875" y="50800"/>
                </a:lnTo>
                <a:lnTo>
                  <a:pt x="566737" y="47624"/>
                </a:lnTo>
                <a:cubicBezTo>
                  <a:pt x="567266" y="28045"/>
                  <a:pt x="566208" y="22754"/>
                  <a:pt x="566737" y="3175"/>
                </a:cubicBez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9505" name="Straight Connector 19504">
            <a:extLst>
              <a:ext uri="{FF2B5EF4-FFF2-40B4-BE49-F238E27FC236}">
                <a16:creationId xmlns:a16="http://schemas.microsoft.com/office/drawing/2014/main" id="{6CDDEEEF-1AA9-4D69-D238-CA283F11D6D0}"/>
              </a:ext>
            </a:extLst>
          </p:cNvPr>
          <p:cNvCxnSpPr/>
          <p:nvPr/>
        </p:nvCxnSpPr>
        <p:spPr bwMode="auto">
          <a:xfrm>
            <a:off x="1284831" y="227861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06" name="Straight Connector 19505">
            <a:extLst>
              <a:ext uri="{FF2B5EF4-FFF2-40B4-BE49-F238E27FC236}">
                <a16:creationId xmlns:a16="http://schemas.microsoft.com/office/drawing/2014/main" id="{582D573D-6519-FB2E-C07D-905D5AE58FB3}"/>
              </a:ext>
            </a:extLst>
          </p:cNvPr>
          <p:cNvCxnSpPr/>
          <p:nvPr/>
        </p:nvCxnSpPr>
        <p:spPr bwMode="auto">
          <a:xfrm>
            <a:off x="1382633" y="227861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07" name="Straight Connector 19506">
            <a:extLst>
              <a:ext uri="{FF2B5EF4-FFF2-40B4-BE49-F238E27FC236}">
                <a16:creationId xmlns:a16="http://schemas.microsoft.com/office/drawing/2014/main" id="{9F1899BA-A8A7-3F8E-8FDF-143AC7C4BCA4}"/>
              </a:ext>
            </a:extLst>
          </p:cNvPr>
          <p:cNvCxnSpPr/>
          <p:nvPr/>
        </p:nvCxnSpPr>
        <p:spPr bwMode="auto">
          <a:xfrm>
            <a:off x="1576763" y="233704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08" name="Straight Connector 19507">
            <a:extLst>
              <a:ext uri="{FF2B5EF4-FFF2-40B4-BE49-F238E27FC236}">
                <a16:creationId xmlns:a16="http://schemas.microsoft.com/office/drawing/2014/main" id="{F4DF3D65-C7AE-1B78-0998-C702B9806F86}"/>
              </a:ext>
            </a:extLst>
          </p:cNvPr>
          <p:cNvCxnSpPr/>
          <p:nvPr/>
        </p:nvCxnSpPr>
        <p:spPr bwMode="auto">
          <a:xfrm>
            <a:off x="1661577" y="2329530"/>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09" name="Straight Connector 19508">
            <a:extLst>
              <a:ext uri="{FF2B5EF4-FFF2-40B4-BE49-F238E27FC236}">
                <a16:creationId xmlns:a16="http://schemas.microsoft.com/office/drawing/2014/main" id="{C948CFB2-463F-B777-5B4E-A0E8320C2A50}"/>
              </a:ext>
            </a:extLst>
          </p:cNvPr>
          <p:cNvCxnSpPr/>
          <p:nvPr/>
        </p:nvCxnSpPr>
        <p:spPr bwMode="auto">
          <a:xfrm>
            <a:off x="1733197" y="2351750"/>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10" name="Straight Connector 19509">
            <a:extLst>
              <a:ext uri="{FF2B5EF4-FFF2-40B4-BE49-F238E27FC236}">
                <a16:creationId xmlns:a16="http://schemas.microsoft.com/office/drawing/2014/main" id="{EB4A3430-B96A-37B7-2180-3EB366362193}"/>
              </a:ext>
            </a:extLst>
          </p:cNvPr>
          <p:cNvCxnSpPr/>
          <p:nvPr/>
        </p:nvCxnSpPr>
        <p:spPr bwMode="auto">
          <a:xfrm>
            <a:off x="1865129" y="2321830"/>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11" name="Straight Connector 19510">
            <a:extLst>
              <a:ext uri="{FF2B5EF4-FFF2-40B4-BE49-F238E27FC236}">
                <a16:creationId xmlns:a16="http://schemas.microsoft.com/office/drawing/2014/main" id="{55FDBFFD-0B19-E57D-02D1-35ED335CAA74}"/>
              </a:ext>
            </a:extLst>
          </p:cNvPr>
          <p:cNvCxnSpPr/>
          <p:nvPr/>
        </p:nvCxnSpPr>
        <p:spPr bwMode="auto">
          <a:xfrm>
            <a:off x="1950885" y="2329529"/>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12" name="Straight Connector 19511">
            <a:extLst>
              <a:ext uri="{FF2B5EF4-FFF2-40B4-BE49-F238E27FC236}">
                <a16:creationId xmlns:a16="http://schemas.microsoft.com/office/drawing/2014/main" id="{7FEB5D2E-689E-4F93-67D8-AB752D395CF3}"/>
              </a:ext>
            </a:extLst>
          </p:cNvPr>
          <p:cNvCxnSpPr/>
          <p:nvPr/>
        </p:nvCxnSpPr>
        <p:spPr bwMode="auto">
          <a:xfrm>
            <a:off x="1979156" y="2342377"/>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13" name="Straight Connector 19512">
            <a:extLst>
              <a:ext uri="{FF2B5EF4-FFF2-40B4-BE49-F238E27FC236}">
                <a16:creationId xmlns:a16="http://schemas.microsoft.com/office/drawing/2014/main" id="{B438831D-D407-4F19-8931-D4828ED7D097}"/>
              </a:ext>
            </a:extLst>
          </p:cNvPr>
          <p:cNvCxnSpPr/>
          <p:nvPr/>
        </p:nvCxnSpPr>
        <p:spPr bwMode="auto">
          <a:xfrm>
            <a:off x="1403366" y="2277414"/>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4" name="Straight Connector 19513">
            <a:extLst>
              <a:ext uri="{FF2B5EF4-FFF2-40B4-BE49-F238E27FC236}">
                <a16:creationId xmlns:a16="http://schemas.microsoft.com/office/drawing/2014/main" id="{788FD5DE-EB3E-658F-62BD-D9284F6755CC}"/>
              </a:ext>
            </a:extLst>
          </p:cNvPr>
          <p:cNvCxnSpPr/>
          <p:nvPr/>
        </p:nvCxnSpPr>
        <p:spPr bwMode="auto">
          <a:xfrm>
            <a:off x="1421001" y="2277414"/>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5" name="Straight Connector 19514">
            <a:extLst>
              <a:ext uri="{FF2B5EF4-FFF2-40B4-BE49-F238E27FC236}">
                <a16:creationId xmlns:a16="http://schemas.microsoft.com/office/drawing/2014/main" id="{C05CF8B8-C0D1-F015-6726-F9707AF3386B}"/>
              </a:ext>
            </a:extLst>
          </p:cNvPr>
          <p:cNvCxnSpPr/>
          <p:nvPr/>
        </p:nvCxnSpPr>
        <p:spPr bwMode="auto">
          <a:xfrm>
            <a:off x="1440796" y="2276622"/>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6" name="Straight Connector 19515">
            <a:extLst>
              <a:ext uri="{FF2B5EF4-FFF2-40B4-BE49-F238E27FC236}">
                <a16:creationId xmlns:a16="http://schemas.microsoft.com/office/drawing/2014/main" id="{F5AB50B0-AD25-3CDD-84BB-FE63C87C10FA}"/>
              </a:ext>
            </a:extLst>
          </p:cNvPr>
          <p:cNvCxnSpPr/>
          <p:nvPr/>
        </p:nvCxnSpPr>
        <p:spPr bwMode="auto">
          <a:xfrm>
            <a:off x="1518368" y="2277627"/>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7" name="Straight Connector 19516">
            <a:extLst>
              <a:ext uri="{FF2B5EF4-FFF2-40B4-BE49-F238E27FC236}">
                <a16:creationId xmlns:a16="http://schemas.microsoft.com/office/drawing/2014/main" id="{A5F48C15-4CF2-3AF0-5F28-0323872491C8}"/>
              </a:ext>
            </a:extLst>
          </p:cNvPr>
          <p:cNvCxnSpPr/>
          <p:nvPr/>
        </p:nvCxnSpPr>
        <p:spPr bwMode="auto">
          <a:xfrm>
            <a:off x="1549466" y="227523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8" name="Straight Connector 19517">
            <a:extLst>
              <a:ext uri="{FF2B5EF4-FFF2-40B4-BE49-F238E27FC236}">
                <a16:creationId xmlns:a16="http://schemas.microsoft.com/office/drawing/2014/main" id="{1CB559AF-997B-14C4-A147-149E0A2CE0B1}"/>
              </a:ext>
            </a:extLst>
          </p:cNvPr>
          <p:cNvCxnSpPr/>
          <p:nvPr/>
        </p:nvCxnSpPr>
        <p:spPr bwMode="auto">
          <a:xfrm>
            <a:off x="1739979" y="2294722"/>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9" name="Straight Connector 19518">
            <a:extLst>
              <a:ext uri="{FF2B5EF4-FFF2-40B4-BE49-F238E27FC236}">
                <a16:creationId xmlns:a16="http://schemas.microsoft.com/office/drawing/2014/main" id="{5A7FD7C7-05CF-66C9-9E0E-F3C635FEB31F}"/>
              </a:ext>
            </a:extLst>
          </p:cNvPr>
          <p:cNvCxnSpPr/>
          <p:nvPr/>
        </p:nvCxnSpPr>
        <p:spPr bwMode="auto">
          <a:xfrm>
            <a:off x="2240104" y="2318405"/>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20" name="Straight Connector 19519">
            <a:extLst>
              <a:ext uri="{FF2B5EF4-FFF2-40B4-BE49-F238E27FC236}">
                <a16:creationId xmlns:a16="http://schemas.microsoft.com/office/drawing/2014/main" id="{99EC484B-4B97-4D12-16BF-1079C1B6FC59}"/>
              </a:ext>
            </a:extLst>
          </p:cNvPr>
          <p:cNvCxnSpPr/>
          <p:nvPr/>
        </p:nvCxnSpPr>
        <p:spPr bwMode="auto">
          <a:xfrm>
            <a:off x="2214057" y="2317187"/>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21" name="Straight Connector 19520">
            <a:extLst>
              <a:ext uri="{FF2B5EF4-FFF2-40B4-BE49-F238E27FC236}">
                <a16:creationId xmlns:a16="http://schemas.microsoft.com/office/drawing/2014/main" id="{D6441903-E7AB-F033-9F7A-4D36958A29E4}"/>
              </a:ext>
            </a:extLst>
          </p:cNvPr>
          <p:cNvCxnSpPr/>
          <p:nvPr/>
        </p:nvCxnSpPr>
        <p:spPr bwMode="auto">
          <a:xfrm>
            <a:off x="2504911" y="2321394"/>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22" name="Straight Connector 19521">
            <a:extLst>
              <a:ext uri="{FF2B5EF4-FFF2-40B4-BE49-F238E27FC236}">
                <a16:creationId xmlns:a16="http://schemas.microsoft.com/office/drawing/2014/main" id="{428375DC-6EBF-A8DC-12F3-DE85397448C3}"/>
              </a:ext>
            </a:extLst>
          </p:cNvPr>
          <p:cNvCxnSpPr/>
          <p:nvPr/>
        </p:nvCxnSpPr>
        <p:spPr bwMode="auto">
          <a:xfrm>
            <a:off x="2741277" y="2343493"/>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23" name="Straight Connector 19522">
            <a:extLst>
              <a:ext uri="{FF2B5EF4-FFF2-40B4-BE49-F238E27FC236}">
                <a16:creationId xmlns:a16="http://schemas.microsoft.com/office/drawing/2014/main" id="{0E0D9E96-DCEA-6E31-5691-01DEF4FBF5D9}"/>
              </a:ext>
            </a:extLst>
          </p:cNvPr>
          <p:cNvCxnSpPr/>
          <p:nvPr/>
        </p:nvCxnSpPr>
        <p:spPr bwMode="auto">
          <a:xfrm>
            <a:off x="2611601" y="234409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24" name="Straight Connector 19523">
            <a:extLst>
              <a:ext uri="{FF2B5EF4-FFF2-40B4-BE49-F238E27FC236}">
                <a16:creationId xmlns:a16="http://schemas.microsoft.com/office/drawing/2014/main" id="{8588543F-0353-DB74-0CF9-7FD1D60682B2}"/>
              </a:ext>
            </a:extLst>
          </p:cNvPr>
          <p:cNvCxnSpPr/>
          <p:nvPr/>
        </p:nvCxnSpPr>
        <p:spPr bwMode="auto">
          <a:xfrm>
            <a:off x="2292967" y="249723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25" name="Straight Connector 19524">
            <a:extLst>
              <a:ext uri="{FF2B5EF4-FFF2-40B4-BE49-F238E27FC236}">
                <a16:creationId xmlns:a16="http://schemas.microsoft.com/office/drawing/2014/main" id="{59FF8CF7-A2D9-AEA7-8912-F35B169CA6FD}"/>
              </a:ext>
            </a:extLst>
          </p:cNvPr>
          <p:cNvCxnSpPr/>
          <p:nvPr/>
        </p:nvCxnSpPr>
        <p:spPr bwMode="auto">
          <a:xfrm>
            <a:off x="2390031" y="2510702"/>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26" name="Straight Connector 19525">
            <a:extLst>
              <a:ext uri="{FF2B5EF4-FFF2-40B4-BE49-F238E27FC236}">
                <a16:creationId xmlns:a16="http://schemas.microsoft.com/office/drawing/2014/main" id="{1DA8F774-1725-43AE-AD21-F10CB330EFF0}"/>
              </a:ext>
            </a:extLst>
          </p:cNvPr>
          <p:cNvCxnSpPr/>
          <p:nvPr/>
        </p:nvCxnSpPr>
        <p:spPr bwMode="auto">
          <a:xfrm>
            <a:off x="2720652" y="2719058"/>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27" name="Straight Connector 19526">
            <a:extLst>
              <a:ext uri="{FF2B5EF4-FFF2-40B4-BE49-F238E27FC236}">
                <a16:creationId xmlns:a16="http://schemas.microsoft.com/office/drawing/2014/main" id="{FA59DDCA-B16C-D01D-F69E-295C64F2781A}"/>
              </a:ext>
            </a:extLst>
          </p:cNvPr>
          <p:cNvCxnSpPr/>
          <p:nvPr/>
        </p:nvCxnSpPr>
        <p:spPr bwMode="auto">
          <a:xfrm>
            <a:off x="3190107" y="2421498"/>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28" name="Straight Connector 19527">
            <a:extLst>
              <a:ext uri="{FF2B5EF4-FFF2-40B4-BE49-F238E27FC236}">
                <a16:creationId xmlns:a16="http://schemas.microsoft.com/office/drawing/2014/main" id="{0B56E1C0-0B29-2B68-F9FE-58AA198B470B}"/>
              </a:ext>
            </a:extLst>
          </p:cNvPr>
          <p:cNvCxnSpPr/>
          <p:nvPr/>
        </p:nvCxnSpPr>
        <p:spPr bwMode="auto">
          <a:xfrm>
            <a:off x="3485070" y="2442392"/>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29" name="Straight Connector 19528">
            <a:extLst>
              <a:ext uri="{FF2B5EF4-FFF2-40B4-BE49-F238E27FC236}">
                <a16:creationId xmlns:a16="http://schemas.microsoft.com/office/drawing/2014/main" id="{3ECE05AF-F8BB-E0F2-A077-B3E17B2AA7F7}"/>
              </a:ext>
            </a:extLst>
          </p:cNvPr>
          <p:cNvCxnSpPr/>
          <p:nvPr/>
        </p:nvCxnSpPr>
        <p:spPr bwMode="auto">
          <a:xfrm>
            <a:off x="3514282" y="2442391"/>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30" name="Straight Connector 19529">
            <a:extLst>
              <a:ext uri="{FF2B5EF4-FFF2-40B4-BE49-F238E27FC236}">
                <a16:creationId xmlns:a16="http://schemas.microsoft.com/office/drawing/2014/main" id="{59990253-4C0A-D3A4-4A18-19B1F7FDEF38}"/>
              </a:ext>
            </a:extLst>
          </p:cNvPr>
          <p:cNvCxnSpPr/>
          <p:nvPr/>
        </p:nvCxnSpPr>
        <p:spPr bwMode="auto">
          <a:xfrm>
            <a:off x="3535015" y="2442391"/>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31" name="Straight Connector 19530">
            <a:extLst>
              <a:ext uri="{FF2B5EF4-FFF2-40B4-BE49-F238E27FC236}">
                <a16:creationId xmlns:a16="http://schemas.microsoft.com/office/drawing/2014/main" id="{55277761-59BC-3CF8-57A9-89C5453A8D32}"/>
              </a:ext>
            </a:extLst>
          </p:cNvPr>
          <p:cNvCxnSpPr/>
          <p:nvPr/>
        </p:nvCxnSpPr>
        <p:spPr bwMode="auto">
          <a:xfrm>
            <a:off x="3459450" y="237629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32" name="Straight Connector 19531">
            <a:extLst>
              <a:ext uri="{FF2B5EF4-FFF2-40B4-BE49-F238E27FC236}">
                <a16:creationId xmlns:a16="http://schemas.microsoft.com/office/drawing/2014/main" id="{F4CD8DD7-0C7A-EC92-6BBD-EAAB579814B7}"/>
              </a:ext>
            </a:extLst>
          </p:cNvPr>
          <p:cNvCxnSpPr/>
          <p:nvPr/>
        </p:nvCxnSpPr>
        <p:spPr bwMode="auto">
          <a:xfrm>
            <a:off x="3547091" y="2376667"/>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33" name="Straight Connector 19532">
            <a:extLst>
              <a:ext uri="{FF2B5EF4-FFF2-40B4-BE49-F238E27FC236}">
                <a16:creationId xmlns:a16="http://schemas.microsoft.com/office/drawing/2014/main" id="{CCA86CDB-D32D-1DDF-A71E-9E5ECC1AE75D}"/>
              </a:ext>
            </a:extLst>
          </p:cNvPr>
          <p:cNvCxnSpPr/>
          <p:nvPr/>
        </p:nvCxnSpPr>
        <p:spPr bwMode="auto">
          <a:xfrm>
            <a:off x="4423214" y="240865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34" name="Straight Connector 19533">
            <a:extLst>
              <a:ext uri="{FF2B5EF4-FFF2-40B4-BE49-F238E27FC236}">
                <a16:creationId xmlns:a16="http://schemas.microsoft.com/office/drawing/2014/main" id="{B67129E6-0100-24B7-1403-5F0302432B9F}"/>
              </a:ext>
            </a:extLst>
          </p:cNvPr>
          <p:cNvCxnSpPr/>
          <p:nvPr/>
        </p:nvCxnSpPr>
        <p:spPr bwMode="auto">
          <a:xfrm>
            <a:off x="3162624" y="2906023"/>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35" name="Straight Connector 19534">
            <a:extLst>
              <a:ext uri="{FF2B5EF4-FFF2-40B4-BE49-F238E27FC236}">
                <a16:creationId xmlns:a16="http://schemas.microsoft.com/office/drawing/2014/main" id="{72C62FCF-089D-FAF0-4FD9-B9F4532A0585}"/>
              </a:ext>
            </a:extLst>
          </p:cNvPr>
          <p:cNvCxnSpPr/>
          <p:nvPr/>
        </p:nvCxnSpPr>
        <p:spPr bwMode="auto">
          <a:xfrm>
            <a:off x="3355112" y="2916842"/>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36" name="Straight Connector 19535">
            <a:extLst>
              <a:ext uri="{FF2B5EF4-FFF2-40B4-BE49-F238E27FC236}">
                <a16:creationId xmlns:a16="http://schemas.microsoft.com/office/drawing/2014/main" id="{9906E579-12BA-237A-51B2-64A096E0BA62}"/>
              </a:ext>
            </a:extLst>
          </p:cNvPr>
          <p:cNvCxnSpPr>
            <a:cxnSpLocks/>
          </p:cNvCxnSpPr>
          <p:nvPr/>
        </p:nvCxnSpPr>
        <p:spPr bwMode="auto">
          <a:xfrm>
            <a:off x="3063676" y="2886903"/>
            <a:ext cx="62196" cy="0"/>
          </a:xfrm>
          <a:prstGeom prst="line">
            <a:avLst/>
          </a:prstGeom>
          <a:noFill/>
          <a:ln w="28575" cap="flat" cmpd="sng" algn="ctr">
            <a:solidFill>
              <a:schemeClr val="accent4"/>
            </a:solidFill>
            <a:prstDash val="solid"/>
            <a:round/>
            <a:headEnd type="none" w="med" len="med"/>
            <a:tailEnd type="none" w="med" len="med"/>
          </a:ln>
          <a:effectLst/>
        </p:spPr>
      </p:cxnSp>
      <p:cxnSp>
        <p:nvCxnSpPr>
          <p:cNvPr id="19537" name="Straight Connector 19536">
            <a:extLst>
              <a:ext uri="{FF2B5EF4-FFF2-40B4-BE49-F238E27FC236}">
                <a16:creationId xmlns:a16="http://schemas.microsoft.com/office/drawing/2014/main" id="{67057C0C-92DF-C754-4EE3-C999A09B0D9F}"/>
              </a:ext>
            </a:extLst>
          </p:cNvPr>
          <p:cNvCxnSpPr/>
          <p:nvPr/>
        </p:nvCxnSpPr>
        <p:spPr bwMode="auto">
          <a:xfrm>
            <a:off x="3556757" y="3026838"/>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38" name="Straight Connector 19537">
            <a:extLst>
              <a:ext uri="{FF2B5EF4-FFF2-40B4-BE49-F238E27FC236}">
                <a16:creationId xmlns:a16="http://schemas.microsoft.com/office/drawing/2014/main" id="{E3EECFC7-C76F-DE13-0305-E9064C8E02AF}"/>
              </a:ext>
            </a:extLst>
          </p:cNvPr>
          <p:cNvCxnSpPr/>
          <p:nvPr/>
        </p:nvCxnSpPr>
        <p:spPr bwMode="auto">
          <a:xfrm>
            <a:off x="4092686" y="3146681"/>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39" name="Straight Connector 19538">
            <a:extLst>
              <a:ext uri="{FF2B5EF4-FFF2-40B4-BE49-F238E27FC236}">
                <a16:creationId xmlns:a16="http://schemas.microsoft.com/office/drawing/2014/main" id="{DC84C285-9CEF-CACF-5218-69BB8B1D7AEB}"/>
              </a:ext>
            </a:extLst>
          </p:cNvPr>
          <p:cNvCxnSpPr/>
          <p:nvPr/>
        </p:nvCxnSpPr>
        <p:spPr bwMode="auto">
          <a:xfrm>
            <a:off x="4648685" y="3263981"/>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0" name="Straight Connector 19539">
            <a:extLst>
              <a:ext uri="{FF2B5EF4-FFF2-40B4-BE49-F238E27FC236}">
                <a16:creationId xmlns:a16="http://schemas.microsoft.com/office/drawing/2014/main" id="{3D7549A9-5AE9-A517-8621-FA37003A904E}"/>
              </a:ext>
            </a:extLst>
          </p:cNvPr>
          <p:cNvCxnSpPr/>
          <p:nvPr/>
        </p:nvCxnSpPr>
        <p:spPr bwMode="auto">
          <a:xfrm>
            <a:off x="4841873" y="3260862"/>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1" name="Straight Connector 19540">
            <a:extLst>
              <a:ext uri="{FF2B5EF4-FFF2-40B4-BE49-F238E27FC236}">
                <a16:creationId xmlns:a16="http://schemas.microsoft.com/office/drawing/2014/main" id="{69ADD54D-D9B5-5AFB-AB15-5221E82A78CF}"/>
              </a:ext>
            </a:extLst>
          </p:cNvPr>
          <p:cNvCxnSpPr/>
          <p:nvPr/>
        </p:nvCxnSpPr>
        <p:spPr bwMode="auto">
          <a:xfrm>
            <a:off x="5331907" y="3334011"/>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2" name="Straight Connector 19541">
            <a:extLst>
              <a:ext uri="{FF2B5EF4-FFF2-40B4-BE49-F238E27FC236}">
                <a16:creationId xmlns:a16="http://schemas.microsoft.com/office/drawing/2014/main" id="{4140BB1A-8E3D-7503-C9AB-40263B079005}"/>
              </a:ext>
            </a:extLst>
          </p:cNvPr>
          <p:cNvCxnSpPr/>
          <p:nvPr/>
        </p:nvCxnSpPr>
        <p:spPr bwMode="auto">
          <a:xfrm>
            <a:off x="5353581" y="3334459"/>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3" name="Straight Connector 19542">
            <a:extLst>
              <a:ext uri="{FF2B5EF4-FFF2-40B4-BE49-F238E27FC236}">
                <a16:creationId xmlns:a16="http://schemas.microsoft.com/office/drawing/2014/main" id="{51BA7126-EEB3-B28C-F4CF-23478FF10CF5}"/>
              </a:ext>
            </a:extLst>
          </p:cNvPr>
          <p:cNvCxnSpPr/>
          <p:nvPr/>
        </p:nvCxnSpPr>
        <p:spPr bwMode="auto">
          <a:xfrm>
            <a:off x="5393162" y="3332072"/>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4" name="Straight Connector 19543">
            <a:extLst>
              <a:ext uri="{FF2B5EF4-FFF2-40B4-BE49-F238E27FC236}">
                <a16:creationId xmlns:a16="http://schemas.microsoft.com/office/drawing/2014/main" id="{03AC19C8-B781-BAAA-071C-1F0225BF1455}"/>
              </a:ext>
            </a:extLst>
          </p:cNvPr>
          <p:cNvCxnSpPr/>
          <p:nvPr/>
        </p:nvCxnSpPr>
        <p:spPr bwMode="auto">
          <a:xfrm>
            <a:off x="5745608" y="335426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5" name="Straight Connector 19544">
            <a:extLst>
              <a:ext uri="{FF2B5EF4-FFF2-40B4-BE49-F238E27FC236}">
                <a16:creationId xmlns:a16="http://schemas.microsoft.com/office/drawing/2014/main" id="{1DD3DED7-2CB9-FDAF-DBC4-6C04FCC1D648}"/>
              </a:ext>
            </a:extLst>
          </p:cNvPr>
          <p:cNvCxnSpPr/>
          <p:nvPr/>
        </p:nvCxnSpPr>
        <p:spPr bwMode="auto">
          <a:xfrm>
            <a:off x="5766340" y="3354263"/>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6" name="Straight Connector 19545">
            <a:extLst>
              <a:ext uri="{FF2B5EF4-FFF2-40B4-BE49-F238E27FC236}">
                <a16:creationId xmlns:a16="http://schemas.microsoft.com/office/drawing/2014/main" id="{360A6971-8180-B164-983B-46334D838376}"/>
              </a:ext>
            </a:extLst>
          </p:cNvPr>
          <p:cNvCxnSpPr/>
          <p:nvPr/>
        </p:nvCxnSpPr>
        <p:spPr bwMode="auto">
          <a:xfrm>
            <a:off x="5784116" y="3354263"/>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7" name="Straight Connector 19546">
            <a:extLst>
              <a:ext uri="{FF2B5EF4-FFF2-40B4-BE49-F238E27FC236}">
                <a16:creationId xmlns:a16="http://schemas.microsoft.com/office/drawing/2014/main" id="{93511699-426A-FD69-2541-D32D2165ED69}"/>
              </a:ext>
            </a:extLst>
          </p:cNvPr>
          <p:cNvCxnSpPr/>
          <p:nvPr/>
        </p:nvCxnSpPr>
        <p:spPr bwMode="auto">
          <a:xfrm>
            <a:off x="5808617" y="3354263"/>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8" name="Straight Connector 19547">
            <a:extLst>
              <a:ext uri="{FF2B5EF4-FFF2-40B4-BE49-F238E27FC236}">
                <a16:creationId xmlns:a16="http://schemas.microsoft.com/office/drawing/2014/main" id="{CB97E293-E6B1-485B-5BBC-2FA1D75B779F}"/>
              </a:ext>
            </a:extLst>
          </p:cNvPr>
          <p:cNvCxnSpPr/>
          <p:nvPr/>
        </p:nvCxnSpPr>
        <p:spPr bwMode="auto">
          <a:xfrm>
            <a:off x="5851024" y="3354263"/>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9" name="Straight Connector 19548">
            <a:extLst>
              <a:ext uri="{FF2B5EF4-FFF2-40B4-BE49-F238E27FC236}">
                <a16:creationId xmlns:a16="http://schemas.microsoft.com/office/drawing/2014/main" id="{F5853D0A-9EE2-7843-7D97-23DC9A6565AE}"/>
              </a:ext>
            </a:extLst>
          </p:cNvPr>
          <p:cNvCxnSpPr/>
          <p:nvPr/>
        </p:nvCxnSpPr>
        <p:spPr bwMode="auto">
          <a:xfrm>
            <a:off x="5969763" y="3362996"/>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0" name="Straight Connector 19549">
            <a:extLst>
              <a:ext uri="{FF2B5EF4-FFF2-40B4-BE49-F238E27FC236}">
                <a16:creationId xmlns:a16="http://schemas.microsoft.com/office/drawing/2014/main" id="{6EAD7F86-088D-98FD-9DDC-246D093D12D5}"/>
              </a:ext>
            </a:extLst>
          </p:cNvPr>
          <p:cNvCxnSpPr/>
          <p:nvPr/>
        </p:nvCxnSpPr>
        <p:spPr bwMode="auto">
          <a:xfrm>
            <a:off x="5997374" y="3364558"/>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1" name="Straight Connector 19550">
            <a:extLst>
              <a:ext uri="{FF2B5EF4-FFF2-40B4-BE49-F238E27FC236}">
                <a16:creationId xmlns:a16="http://schemas.microsoft.com/office/drawing/2014/main" id="{1F9E00A7-A8C7-E02B-89B9-716F5BB0A83E}"/>
              </a:ext>
            </a:extLst>
          </p:cNvPr>
          <p:cNvCxnSpPr/>
          <p:nvPr/>
        </p:nvCxnSpPr>
        <p:spPr bwMode="auto">
          <a:xfrm>
            <a:off x="5980694" y="3362996"/>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2" name="Straight Connector 19551">
            <a:extLst>
              <a:ext uri="{FF2B5EF4-FFF2-40B4-BE49-F238E27FC236}">
                <a16:creationId xmlns:a16="http://schemas.microsoft.com/office/drawing/2014/main" id="{3E83F19B-8451-A7FB-D5EF-61EA4F75B058}"/>
              </a:ext>
            </a:extLst>
          </p:cNvPr>
          <p:cNvCxnSpPr/>
          <p:nvPr/>
        </p:nvCxnSpPr>
        <p:spPr bwMode="auto">
          <a:xfrm>
            <a:off x="6198099" y="3393046"/>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3" name="Straight Connector 19552">
            <a:extLst>
              <a:ext uri="{FF2B5EF4-FFF2-40B4-BE49-F238E27FC236}">
                <a16:creationId xmlns:a16="http://schemas.microsoft.com/office/drawing/2014/main" id="{3D5F3CDE-28DE-DAB9-3EC4-1DFF5CFF5389}"/>
              </a:ext>
            </a:extLst>
          </p:cNvPr>
          <p:cNvCxnSpPr/>
          <p:nvPr/>
        </p:nvCxnSpPr>
        <p:spPr bwMode="auto">
          <a:xfrm>
            <a:off x="6297049"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4" name="Straight Connector 19553">
            <a:extLst>
              <a:ext uri="{FF2B5EF4-FFF2-40B4-BE49-F238E27FC236}">
                <a16:creationId xmlns:a16="http://schemas.microsoft.com/office/drawing/2014/main" id="{7593F978-6665-078C-B14A-92ED7BE5655D}"/>
              </a:ext>
            </a:extLst>
          </p:cNvPr>
          <p:cNvCxnSpPr/>
          <p:nvPr/>
        </p:nvCxnSpPr>
        <p:spPr bwMode="auto">
          <a:xfrm>
            <a:off x="6436521"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5" name="Straight Connector 19554">
            <a:extLst>
              <a:ext uri="{FF2B5EF4-FFF2-40B4-BE49-F238E27FC236}">
                <a16:creationId xmlns:a16="http://schemas.microsoft.com/office/drawing/2014/main" id="{4B193166-21D9-A830-EF82-C8F2D7E14998}"/>
              </a:ext>
            </a:extLst>
          </p:cNvPr>
          <p:cNvCxnSpPr/>
          <p:nvPr/>
        </p:nvCxnSpPr>
        <p:spPr bwMode="auto">
          <a:xfrm>
            <a:off x="6625646"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6" name="Straight Connector 19555">
            <a:extLst>
              <a:ext uri="{FF2B5EF4-FFF2-40B4-BE49-F238E27FC236}">
                <a16:creationId xmlns:a16="http://schemas.microsoft.com/office/drawing/2014/main" id="{B310BCB7-1711-9F73-DC69-7A1CC30EF5C6}"/>
              </a:ext>
            </a:extLst>
          </p:cNvPr>
          <p:cNvCxnSpPr/>
          <p:nvPr/>
        </p:nvCxnSpPr>
        <p:spPr bwMode="auto">
          <a:xfrm>
            <a:off x="6656452"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7" name="Straight Connector 19556">
            <a:extLst>
              <a:ext uri="{FF2B5EF4-FFF2-40B4-BE49-F238E27FC236}">
                <a16:creationId xmlns:a16="http://schemas.microsoft.com/office/drawing/2014/main" id="{F4F8723B-0D46-BB23-7952-AC13157943E4}"/>
              </a:ext>
            </a:extLst>
          </p:cNvPr>
          <p:cNvCxnSpPr/>
          <p:nvPr/>
        </p:nvCxnSpPr>
        <p:spPr bwMode="auto">
          <a:xfrm>
            <a:off x="6687259"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8" name="Straight Connector 19557">
            <a:extLst>
              <a:ext uri="{FF2B5EF4-FFF2-40B4-BE49-F238E27FC236}">
                <a16:creationId xmlns:a16="http://schemas.microsoft.com/office/drawing/2014/main" id="{2AC14F0D-9366-BBBB-4781-1F3D3A014AB5}"/>
              </a:ext>
            </a:extLst>
          </p:cNvPr>
          <p:cNvCxnSpPr/>
          <p:nvPr/>
        </p:nvCxnSpPr>
        <p:spPr bwMode="auto">
          <a:xfrm>
            <a:off x="6687527"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9" name="Straight Connector 19558">
            <a:extLst>
              <a:ext uri="{FF2B5EF4-FFF2-40B4-BE49-F238E27FC236}">
                <a16:creationId xmlns:a16="http://schemas.microsoft.com/office/drawing/2014/main" id="{FA833BDB-9B0D-9833-2AC7-DE3E5BE7EC82}"/>
              </a:ext>
            </a:extLst>
          </p:cNvPr>
          <p:cNvCxnSpPr/>
          <p:nvPr/>
        </p:nvCxnSpPr>
        <p:spPr bwMode="auto">
          <a:xfrm>
            <a:off x="6716741" y="3433342"/>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60" name="Straight Connector 19559">
            <a:extLst>
              <a:ext uri="{FF2B5EF4-FFF2-40B4-BE49-F238E27FC236}">
                <a16:creationId xmlns:a16="http://schemas.microsoft.com/office/drawing/2014/main" id="{637427E3-CA14-5940-ED44-311D4B749A4E}"/>
              </a:ext>
            </a:extLst>
          </p:cNvPr>
          <p:cNvCxnSpPr/>
          <p:nvPr/>
        </p:nvCxnSpPr>
        <p:spPr bwMode="auto">
          <a:xfrm>
            <a:off x="6903329"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61" name="Straight Connector 19560">
            <a:extLst>
              <a:ext uri="{FF2B5EF4-FFF2-40B4-BE49-F238E27FC236}">
                <a16:creationId xmlns:a16="http://schemas.microsoft.com/office/drawing/2014/main" id="{96EAFAA0-F9B4-C753-2E2E-12C890EA5BC0}"/>
              </a:ext>
            </a:extLst>
          </p:cNvPr>
          <p:cNvCxnSpPr/>
          <p:nvPr/>
        </p:nvCxnSpPr>
        <p:spPr bwMode="auto">
          <a:xfrm>
            <a:off x="4549019" y="240865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62" name="Straight Connector 19561">
            <a:extLst>
              <a:ext uri="{FF2B5EF4-FFF2-40B4-BE49-F238E27FC236}">
                <a16:creationId xmlns:a16="http://schemas.microsoft.com/office/drawing/2014/main" id="{83A33B9A-87E1-43A7-9B3C-EC3C5A481078}"/>
              </a:ext>
            </a:extLst>
          </p:cNvPr>
          <p:cNvCxnSpPr/>
          <p:nvPr/>
        </p:nvCxnSpPr>
        <p:spPr bwMode="auto">
          <a:xfrm>
            <a:off x="4648685" y="2411077"/>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63" name="Straight Connector 19562">
            <a:extLst>
              <a:ext uri="{FF2B5EF4-FFF2-40B4-BE49-F238E27FC236}">
                <a16:creationId xmlns:a16="http://schemas.microsoft.com/office/drawing/2014/main" id="{34E1D6BF-57FD-B432-0984-83AE2B083FBC}"/>
              </a:ext>
            </a:extLst>
          </p:cNvPr>
          <p:cNvCxnSpPr>
            <a:cxnSpLocks/>
          </p:cNvCxnSpPr>
          <p:nvPr/>
        </p:nvCxnSpPr>
        <p:spPr bwMode="auto">
          <a:xfrm flipH="1">
            <a:off x="4384291" y="2448932"/>
            <a:ext cx="77847" cy="0"/>
          </a:xfrm>
          <a:prstGeom prst="line">
            <a:avLst/>
          </a:prstGeom>
          <a:noFill/>
          <a:ln w="28575" cap="flat" cmpd="sng" algn="ctr">
            <a:solidFill>
              <a:schemeClr val="accent1"/>
            </a:solidFill>
            <a:prstDash val="solid"/>
            <a:round/>
            <a:headEnd type="none" w="med" len="med"/>
            <a:tailEnd type="none" w="med" len="med"/>
          </a:ln>
          <a:effectLst/>
        </p:spPr>
      </p:cxnSp>
      <p:cxnSp>
        <p:nvCxnSpPr>
          <p:cNvPr id="19564" name="Straight Connector 19563">
            <a:extLst>
              <a:ext uri="{FF2B5EF4-FFF2-40B4-BE49-F238E27FC236}">
                <a16:creationId xmlns:a16="http://schemas.microsoft.com/office/drawing/2014/main" id="{16613150-E93C-A21D-DF3A-4A1EDE0407FD}"/>
              </a:ext>
            </a:extLst>
          </p:cNvPr>
          <p:cNvCxnSpPr/>
          <p:nvPr/>
        </p:nvCxnSpPr>
        <p:spPr bwMode="auto">
          <a:xfrm>
            <a:off x="4889933" y="2434533"/>
            <a:ext cx="0" cy="79122"/>
          </a:xfrm>
          <a:prstGeom prst="line">
            <a:avLst/>
          </a:prstGeom>
          <a:noFill/>
          <a:ln w="28575" cap="flat" cmpd="sng" algn="ctr">
            <a:solidFill>
              <a:schemeClr val="accent1"/>
            </a:solidFill>
            <a:prstDash val="solid"/>
            <a:round/>
            <a:headEnd type="none" w="med" len="med"/>
            <a:tailEnd type="none" w="med" len="med"/>
          </a:ln>
          <a:effectLst/>
        </p:spPr>
      </p:cxnSp>
      <p:grpSp>
        <p:nvGrpSpPr>
          <p:cNvPr id="19565" name="Group 19564">
            <a:extLst>
              <a:ext uri="{FF2B5EF4-FFF2-40B4-BE49-F238E27FC236}">
                <a16:creationId xmlns:a16="http://schemas.microsoft.com/office/drawing/2014/main" id="{8EABCE27-65CF-D82A-BA4F-1D0DBBB446EC}"/>
              </a:ext>
            </a:extLst>
          </p:cNvPr>
          <p:cNvGrpSpPr/>
          <p:nvPr/>
        </p:nvGrpSpPr>
        <p:grpSpPr>
          <a:xfrm>
            <a:off x="5484539" y="2613931"/>
            <a:ext cx="53714" cy="79123"/>
            <a:chOff x="8659653" y="2282177"/>
            <a:chExt cx="90486" cy="158550"/>
          </a:xfrm>
        </p:grpSpPr>
        <p:cxnSp>
          <p:nvCxnSpPr>
            <p:cNvPr id="19566" name="Straight Connector 19565">
              <a:extLst>
                <a:ext uri="{FF2B5EF4-FFF2-40B4-BE49-F238E27FC236}">
                  <a16:creationId xmlns:a16="http://schemas.microsoft.com/office/drawing/2014/main" id="{8764F424-3703-EE81-B7C4-22EC568B7990}"/>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67" name="Straight Connector 19566">
              <a:extLst>
                <a:ext uri="{FF2B5EF4-FFF2-40B4-BE49-F238E27FC236}">
                  <a16:creationId xmlns:a16="http://schemas.microsoft.com/office/drawing/2014/main" id="{EC9998C7-6159-EB58-99F4-70869629A8BA}"/>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68" name="Straight Connector 19567">
              <a:extLst>
                <a:ext uri="{FF2B5EF4-FFF2-40B4-BE49-F238E27FC236}">
                  <a16:creationId xmlns:a16="http://schemas.microsoft.com/office/drawing/2014/main" id="{00275547-6F83-DC08-8579-E8F5065CC419}"/>
                </a:ext>
              </a:extLst>
            </p:cNvPr>
            <p:cNvCxnSpPr/>
            <p:nvPr/>
          </p:nvCxnSpPr>
          <p:spPr bwMode="auto">
            <a:xfrm>
              <a:off x="8719977" y="2282178"/>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69" name="Straight Connector 19568">
              <a:extLst>
                <a:ext uri="{FF2B5EF4-FFF2-40B4-BE49-F238E27FC236}">
                  <a16:creationId xmlns:a16="http://schemas.microsoft.com/office/drawing/2014/main" id="{2491A0C0-872B-9960-4994-0445236039EB}"/>
                </a:ext>
              </a:extLst>
            </p:cNvPr>
            <p:cNvCxnSpPr/>
            <p:nvPr/>
          </p:nvCxnSpPr>
          <p:spPr bwMode="auto">
            <a:xfrm>
              <a:off x="8750139" y="2282177"/>
              <a:ext cx="0" cy="158547"/>
            </a:xfrm>
            <a:prstGeom prst="line">
              <a:avLst/>
            </a:prstGeom>
            <a:noFill/>
            <a:ln w="28575" cap="flat" cmpd="sng" algn="ctr">
              <a:solidFill>
                <a:schemeClr val="accent3"/>
              </a:solidFill>
              <a:prstDash val="solid"/>
              <a:round/>
              <a:headEnd type="none" w="med" len="med"/>
              <a:tailEnd type="none" w="med" len="med"/>
            </a:ln>
            <a:effectLst/>
          </p:spPr>
        </p:cxnSp>
      </p:grpSp>
      <p:cxnSp>
        <p:nvCxnSpPr>
          <p:cNvPr id="19570" name="Straight Connector 19569">
            <a:extLst>
              <a:ext uri="{FF2B5EF4-FFF2-40B4-BE49-F238E27FC236}">
                <a16:creationId xmlns:a16="http://schemas.microsoft.com/office/drawing/2014/main" id="{58D5F122-7B5C-909A-133A-4834730628FA}"/>
              </a:ext>
            </a:extLst>
          </p:cNvPr>
          <p:cNvCxnSpPr/>
          <p:nvPr/>
        </p:nvCxnSpPr>
        <p:spPr bwMode="auto">
          <a:xfrm>
            <a:off x="5920857" y="2644897"/>
            <a:ext cx="0" cy="79122"/>
          </a:xfrm>
          <a:prstGeom prst="line">
            <a:avLst/>
          </a:prstGeom>
          <a:noFill/>
          <a:ln w="28575" cap="flat" cmpd="sng" algn="ctr">
            <a:solidFill>
              <a:schemeClr val="accent3"/>
            </a:solidFill>
            <a:prstDash val="solid"/>
            <a:round/>
            <a:headEnd type="none" w="med" len="med"/>
            <a:tailEnd type="none" w="med" len="med"/>
          </a:ln>
          <a:effectLst/>
        </p:spPr>
      </p:cxnSp>
      <p:grpSp>
        <p:nvGrpSpPr>
          <p:cNvPr id="19571" name="Group 19570">
            <a:extLst>
              <a:ext uri="{FF2B5EF4-FFF2-40B4-BE49-F238E27FC236}">
                <a16:creationId xmlns:a16="http://schemas.microsoft.com/office/drawing/2014/main" id="{81AADE15-18CD-CEEA-CB2B-927F1A7C883D}"/>
              </a:ext>
            </a:extLst>
          </p:cNvPr>
          <p:cNvGrpSpPr/>
          <p:nvPr/>
        </p:nvGrpSpPr>
        <p:grpSpPr>
          <a:xfrm>
            <a:off x="5708005" y="2612934"/>
            <a:ext cx="35809" cy="79122"/>
            <a:chOff x="8659653" y="2282178"/>
            <a:chExt cx="60324" cy="158549"/>
          </a:xfrm>
        </p:grpSpPr>
        <p:cxnSp>
          <p:nvCxnSpPr>
            <p:cNvPr id="19572" name="Straight Connector 19571">
              <a:extLst>
                <a:ext uri="{FF2B5EF4-FFF2-40B4-BE49-F238E27FC236}">
                  <a16:creationId xmlns:a16="http://schemas.microsoft.com/office/drawing/2014/main" id="{8C70751A-A2A4-E688-7170-F070D6645A59}"/>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73" name="Straight Connector 19572">
              <a:extLst>
                <a:ext uri="{FF2B5EF4-FFF2-40B4-BE49-F238E27FC236}">
                  <a16:creationId xmlns:a16="http://schemas.microsoft.com/office/drawing/2014/main" id="{20AAA85C-C482-BE60-A836-40849E1083B6}"/>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74" name="Straight Connector 19573">
              <a:extLst>
                <a:ext uri="{FF2B5EF4-FFF2-40B4-BE49-F238E27FC236}">
                  <a16:creationId xmlns:a16="http://schemas.microsoft.com/office/drawing/2014/main" id="{EB627C36-8D97-27AE-8A53-5360286C71C3}"/>
                </a:ext>
              </a:extLst>
            </p:cNvPr>
            <p:cNvCxnSpPr/>
            <p:nvPr/>
          </p:nvCxnSpPr>
          <p:spPr bwMode="auto">
            <a:xfrm>
              <a:off x="8719977" y="2282178"/>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75" name="Group 19574">
            <a:extLst>
              <a:ext uri="{FF2B5EF4-FFF2-40B4-BE49-F238E27FC236}">
                <a16:creationId xmlns:a16="http://schemas.microsoft.com/office/drawing/2014/main" id="{34E0738D-1FAB-9FB8-BBA3-7428AF85F99C}"/>
              </a:ext>
            </a:extLst>
          </p:cNvPr>
          <p:cNvGrpSpPr/>
          <p:nvPr/>
        </p:nvGrpSpPr>
        <p:grpSpPr>
          <a:xfrm>
            <a:off x="5761719" y="2626364"/>
            <a:ext cx="35809" cy="92834"/>
            <a:chOff x="8659653" y="2282179"/>
            <a:chExt cx="60324" cy="186024"/>
          </a:xfrm>
        </p:grpSpPr>
        <p:cxnSp>
          <p:nvCxnSpPr>
            <p:cNvPr id="19576" name="Straight Connector 19575">
              <a:extLst>
                <a:ext uri="{FF2B5EF4-FFF2-40B4-BE49-F238E27FC236}">
                  <a16:creationId xmlns:a16="http://schemas.microsoft.com/office/drawing/2014/main" id="{BA1014A3-A705-C847-CF41-CD4213C74322}"/>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77" name="Straight Connector 19576">
              <a:extLst>
                <a:ext uri="{FF2B5EF4-FFF2-40B4-BE49-F238E27FC236}">
                  <a16:creationId xmlns:a16="http://schemas.microsoft.com/office/drawing/2014/main" id="{2DE9F769-F9D3-EE3E-C880-AF011A8C482C}"/>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78" name="Straight Connector 19577">
              <a:extLst>
                <a:ext uri="{FF2B5EF4-FFF2-40B4-BE49-F238E27FC236}">
                  <a16:creationId xmlns:a16="http://schemas.microsoft.com/office/drawing/2014/main" id="{02A71D9E-6993-C30C-6D44-18F47E19B911}"/>
                </a:ext>
              </a:extLst>
            </p:cNvPr>
            <p:cNvCxnSpPr/>
            <p:nvPr/>
          </p:nvCxnSpPr>
          <p:spPr bwMode="auto">
            <a:xfrm>
              <a:off x="8719977" y="2309656"/>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79" name="Group 19578">
            <a:extLst>
              <a:ext uri="{FF2B5EF4-FFF2-40B4-BE49-F238E27FC236}">
                <a16:creationId xmlns:a16="http://schemas.microsoft.com/office/drawing/2014/main" id="{DD0F3678-CD92-B29E-9013-4E9A838621DF}"/>
              </a:ext>
            </a:extLst>
          </p:cNvPr>
          <p:cNvGrpSpPr/>
          <p:nvPr/>
        </p:nvGrpSpPr>
        <p:grpSpPr>
          <a:xfrm>
            <a:off x="5817087" y="2644897"/>
            <a:ext cx="17905" cy="79122"/>
            <a:chOff x="8659653" y="2282179"/>
            <a:chExt cx="30162" cy="158548"/>
          </a:xfrm>
        </p:grpSpPr>
        <p:cxnSp>
          <p:nvCxnSpPr>
            <p:cNvPr id="19580" name="Straight Connector 19579">
              <a:extLst>
                <a:ext uri="{FF2B5EF4-FFF2-40B4-BE49-F238E27FC236}">
                  <a16:creationId xmlns:a16="http://schemas.microsoft.com/office/drawing/2014/main" id="{605C3809-F903-D9A4-62CA-A4EB6E9BE2CF}"/>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81" name="Straight Connector 19580">
              <a:extLst>
                <a:ext uri="{FF2B5EF4-FFF2-40B4-BE49-F238E27FC236}">
                  <a16:creationId xmlns:a16="http://schemas.microsoft.com/office/drawing/2014/main" id="{83CCEA37-9709-CBD6-0F88-1CEB553F08C3}"/>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82" name="Group 19581">
            <a:extLst>
              <a:ext uri="{FF2B5EF4-FFF2-40B4-BE49-F238E27FC236}">
                <a16:creationId xmlns:a16="http://schemas.microsoft.com/office/drawing/2014/main" id="{D40AA694-582D-8EBB-24CC-599EF739DFDE}"/>
              </a:ext>
            </a:extLst>
          </p:cNvPr>
          <p:cNvGrpSpPr/>
          <p:nvPr/>
        </p:nvGrpSpPr>
        <p:grpSpPr>
          <a:xfrm>
            <a:off x="5856618" y="2644897"/>
            <a:ext cx="17905" cy="79122"/>
            <a:chOff x="8659653" y="2282179"/>
            <a:chExt cx="30162" cy="158548"/>
          </a:xfrm>
        </p:grpSpPr>
        <p:cxnSp>
          <p:nvCxnSpPr>
            <p:cNvPr id="19583" name="Straight Connector 19582">
              <a:extLst>
                <a:ext uri="{FF2B5EF4-FFF2-40B4-BE49-F238E27FC236}">
                  <a16:creationId xmlns:a16="http://schemas.microsoft.com/office/drawing/2014/main" id="{171A922B-1318-8E13-09E7-AD3299CE1351}"/>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84" name="Straight Connector 19583">
              <a:extLst>
                <a:ext uri="{FF2B5EF4-FFF2-40B4-BE49-F238E27FC236}">
                  <a16:creationId xmlns:a16="http://schemas.microsoft.com/office/drawing/2014/main" id="{C7E23A36-72A4-0A1A-4412-82A7327EF7A5}"/>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85" name="Group 19584">
            <a:extLst>
              <a:ext uri="{FF2B5EF4-FFF2-40B4-BE49-F238E27FC236}">
                <a16:creationId xmlns:a16="http://schemas.microsoft.com/office/drawing/2014/main" id="{67BB3E23-3827-A8E7-9358-4B286456A8E9}"/>
              </a:ext>
            </a:extLst>
          </p:cNvPr>
          <p:cNvGrpSpPr/>
          <p:nvPr/>
        </p:nvGrpSpPr>
        <p:grpSpPr>
          <a:xfrm>
            <a:off x="5953837" y="2644897"/>
            <a:ext cx="53714" cy="79123"/>
            <a:chOff x="8659653" y="2282177"/>
            <a:chExt cx="90486" cy="158550"/>
          </a:xfrm>
        </p:grpSpPr>
        <p:cxnSp>
          <p:nvCxnSpPr>
            <p:cNvPr id="19586" name="Straight Connector 19585">
              <a:extLst>
                <a:ext uri="{FF2B5EF4-FFF2-40B4-BE49-F238E27FC236}">
                  <a16:creationId xmlns:a16="http://schemas.microsoft.com/office/drawing/2014/main" id="{701FBD17-6E7F-9F29-B161-94C79A265D74}"/>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87" name="Straight Connector 19586">
              <a:extLst>
                <a:ext uri="{FF2B5EF4-FFF2-40B4-BE49-F238E27FC236}">
                  <a16:creationId xmlns:a16="http://schemas.microsoft.com/office/drawing/2014/main" id="{75D9DC7E-376B-985C-290D-675663A25497}"/>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88" name="Straight Connector 19587">
              <a:extLst>
                <a:ext uri="{FF2B5EF4-FFF2-40B4-BE49-F238E27FC236}">
                  <a16:creationId xmlns:a16="http://schemas.microsoft.com/office/drawing/2014/main" id="{289CD119-9BE2-A1FB-05D6-A3F98B2AE338}"/>
                </a:ext>
              </a:extLst>
            </p:cNvPr>
            <p:cNvCxnSpPr/>
            <p:nvPr/>
          </p:nvCxnSpPr>
          <p:spPr bwMode="auto">
            <a:xfrm>
              <a:off x="8719977" y="2282178"/>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89" name="Straight Connector 19588">
              <a:extLst>
                <a:ext uri="{FF2B5EF4-FFF2-40B4-BE49-F238E27FC236}">
                  <a16:creationId xmlns:a16="http://schemas.microsoft.com/office/drawing/2014/main" id="{7C2B5245-E7D8-5369-E13D-EB0454722E17}"/>
                </a:ext>
              </a:extLst>
            </p:cNvPr>
            <p:cNvCxnSpPr/>
            <p:nvPr/>
          </p:nvCxnSpPr>
          <p:spPr bwMode="auto">
            <a:xfrm>
              <a:off x="8750139" y="2282177"/>
              <a:ext cx="0" cy="158547"/>
            </a:xfrm>
            <a:prstGeom prst="line">
              <a:avLst/>
            </a:prstGeom>
            <a:noFill/>
            <a:ln w="28575" cap="flat" cmpd="sng" algn="ctr">
              <a:solidFill>
                <a:schemeClr val="accent3"/>
              </a:solidFill>
              <a:prstDash val="solid"/>
              <a:round/>
              <a:headEnd type="none" w="med" len="med"/>
              <a:tailEnd type="none" w="med" len="med"/>
            </a:ln>
            <a:effectLst/>
          </p:spPr>
        </p:cxnSp>
      </p:grpSp>
      <p:cxnSp>
        <p:nvCxnSpPr>
          <p:cNvPr id="19590" name="Straight Connector 19589">
            <a:extLst>
              <a:ext uri="{FF2B5EF4-FFF2-40B4-BE49-F238E27FC236}">
                <a16:creationId xmlns:a16="http://schemas.microsoft.com/office/drawing/2014/main" id="{FD2765C2-C90B-ECB7-21C2-4B72F0B6F8EF}"/>
              </a:ext>
            </a:extLst>
          </p:cNvPr>
          <p:cNvCxnSpPr/>
          <p:nvPr/>
        </p:nvCxnSpPr>
        <p:spPr bwMode="auto">
          <a:xfrm>
            <a:off x="6046304" y="2649277"/>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1" name="Straight Connector 19590">
            <a:extLst>
              <a:ext uri="{FF2B5EF4-FFF2-40B4-BE49-F238E27FC236}">
                <a16:creationId xmlns:a16="http://schemas.microsoft.com/office/drawing/2014/main" id="{595171E7-B546-C319-A8C2-94AB94971CE8}"/>
              </a:ext>
            </a:extLst>
          </p:cNvPr>
          <p:cNvCxnSpPr/>
          <p:nvPr/>
        </p:nvCxnSpPr>
        <p:spPr bwMode="auto">
          <a:xfrm>
            <a:off x="6019020" y="2644896"/>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2" name="Straight Connector 19591">
            <a:extLst>
              <a:ext uri="{FF2B5EF4-FFF2-40B4-BE49-F238E27FC236}">
                <a16:creationId xmlns:a16="http://schemas.microsoft.com/office/drawing/2014/main" id="{49E92FB6-F22D-66FB-E20B-9AA6113C353B}"/>
              </a:ext>
            </a:extLst>
          </p:cNvPr>
          <p:cNvCxnSpPr/>
          <p:nvPr/>
        </p:nvCxnSpPr>
        <p:spPr bwMode="auto">
          <a:xfrm>
            <a:off x="6150996" y="2665924"/>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3" name="Straight Connector 19592">
            <a:extLst>
              <a:ext uri="{FF2B5EF4-FFF2-40B4-BE49-F238E27FC236}">
                <a16:creationId xmlns:a16="http://schemas.microsoft.com/office/drawing/2014/main" id="{18B65681-288F-9083-015C-BE4DF348DAFA}"/>
              </a:ext>
            </a:extLst>
          </p:cNvPr>
          <p:cNvCxnSpPr/>
          <p:nvPr/>
        </p:nvCxnSpPr>
        <p:spPr bwMode="auto">
          <a:xfrm>
            <a:off x="6186850" y="2679155"/>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4" name="Straight Connector 19593">
            <a:extLst>
              <a:ext uri="{FF2B5EF4-FFF2-40B4-BE49-F238E27FC236}">
                <a16:creationId xmlns:a16="http://schemas.microsoft.com/office/drawing/2014/main" id="{01E20ED1-3688-EB95-F302-632BEF816502}"/>
              </a:ext>
            </a:extLst>
          </p:cNvPr>
          <p:cNvCxnSpPr/>
          <p:nvPr/>
        </p:nvCxnSpPr>
        <p:spPr bwMode="auto">
          <a:xfrm>
            <a:off x="6209576" y="2701965"/>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5" name="Straight Connector 19594">
            <a:extLst>
              <a:ext uri="{FF2B5EF4-FFF2-40B4-BE49-F238E27FC236}">
                <a16:creationId xmlns:a16="http://schemas.microsoft.com/office/drawing/2014/main" id="{495CBD2A-81BD-4C9D-0E33-A4E92DA00386}"/>
              </a:ext>
            </a:extLst>
          </p:cNvPr>
          <p:cNvCxnSpPr/>
          <p:nvPr/>
        </p:nvCxnSpPr>
        <p:spPr bwMode="auto">
          <a:xfrm>
            <a:off x="6230416" y="2701965"/>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6" name="Straight Connector 19595">
            <a:extLst>
              <a:ext uri="{FF2B5EF4-FFF2-40B4-BE49-F238E27FC236}">
                <a16:creationId xmlns:a16="http://schemas.microsoft.com/office/drawing/2014/main" id="{642DDDB6-1AEF-7179-822B-8E8098553D91}"/>
              </a:ext>
            </a:extLst>
          </p:cNvPr>
          <p:cNvCxnSpPr/>
          <p:nvPr/>
        </p:nvCxnSpPr>
        <p:spPr bwMode="auto">
          <a:xfrm>
            <a:off x="6251258" y="2701964"/>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7" name="Straight Connector 19596">
            <a:extLst>
              <a:ext uri="{FF2B5EF4-FFF2-40B4-BE49-F238E27FC236}">
                <a16:creationId xmlns:a16="http://schemas.microsoft.com/office/drawing/2014/main" id="{A4DFFFA6-8421-FB0C-59AB-A850ECB3A4B6}"/>
              </a:ext>
            </a:extLst>
          </p:cNvPr>
          <p:cNvCxnSpPr/>
          <p:nvPr/>
        </p:nvCxnSpPr>
        <p:spPr bwMode="auto">
          <a:xfrm>
            <a:off x="6288119" y="2701964"/>
            <a:ext cx="0" cy="79122"/>
          </a:xfrm>
          <a:prstGeom prst="line">
            <a:avLst/>
          </a:prstGeom>
          <a:noFill/>
          <a:ln w="28575" cap="flat" cmpd="sng" algn="ctr">
            <a:solidFill>
              <a:schemeClr val="accent3"/>
            </a:solidFill>
            <a:prstDash val="solid"/>
            <a:round/>
            <a:headEnd type="none" w="med" len="med"/>
            <a:tailEnd type="none" w="med" len="med"/>
          </a:ln>
          <a:effectLst/>
        </p:spPr>
      </p:cxnSp>
      <p:grpSp>
        <p:nvGrpSpPr>
          <p:cNvPr id="19598" name="Group 19597">
            <a:extLst>
              <a:ext uri="{FF2B5EF4-FFF2-40B4-BE49-F238E27FC236}">
                <a16:creationId xmlns:a16="http://schemas.microsoft.com/office/drawing/2014/main" id="{219EADB7-6AF3-AFFD-7BB7-A617670F43E6}"/>
              </a:ext>
            </a:extLst>
          </p:cNvPr>
          <p:cNvGrpSpPr/>
          <p:nvPr/>
        </p:nvGrpSpPr>
        <p:grpSpPr>
          <a:xfrm>
            <a:off x="6449813" y="2724018"/>
            <a:ext cx="17905" cy="79122"/>
            <a:chOff x="8659653" y="2282179"/>
            <a:chExt cx="30162" cy="158548"/>
          </a:xfrm>
        </p:grpSpPr>
        <p:cxnSp>
          <p:nvCxnSpPr>
            <p:cNvPr id="19599" name="Straight Connector 19598">
              <a:extLst>
                <a:ext uri="{FF2B5EF4-FFF2-40B4-BE49-F238E27FC236}">
                  <a16:creationId xmlns:a16="http://schemas.microsoft.com/office/drawing/2014/main" id="{CC3EA46F-56B5-31F3-E79E-343DC029AC25}"/>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600" name="Straight Connector 19599">
              <a:extLst>
                <a:ext uri="{FF2B5EF4-FFF2-40B4-BE49-F238E27FC236}">
                  <a16:creationId xmlns:a16="http://schemas.microsoft.com/office/drawing/2014/main" id="{30CCF84D-D4AC-797D-56A9-1A86780A9FC5}"/>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grpSp>
      <p:cxnSp>
        <p:nvCxnSpPr>
          <p:cNvPr id="19601" name="Straight Connector 19600">
            <a:extLst>
              <a:ext uri="{FF2B5EF4-FFF2-40B4-BE49-F238E27FC236}">
                <a16:creationId xmlns:a16="http://schemas.microsoft.com/office/drawing/2014/main" id="{43A21C3F-7A2C-C55B-981F-0324D57CA3C9}"/>
              </a:ext>
            </a:extLst>
          </p:cNvPr>
          <p:cNvCxnSpPr/>
          <p:nvPr/>
        </p:nvCxnSpPr>
        <p:spPr bwMode="auto">
          <a:xfrm>
            <a:off x="6423821" y="2724017"/>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2" name="Straight Connector 19601">
            <a:extLst>
              <a:ext uri="{FF2B5EF4-FFF2-40B4-BE49-F238E27FC236}">
                <a16:creationId xmlns:a16="http://schemas.microsoft.com/office/drawing/2014/main" id="{F14AEC6E-F86C-9CE3-B736-1983F635FC84}"/>
              </a:ext>
            </a:extLst>
          </p:cNvPr>
          <p:cNvCxnSpPr/>
          <p:nvPr/>
        </p:nvCxnSpPr>
        <p:spPr bwMode="auto">
          <a:xfrm>
            <a:off x="6478616" y="2724017"/>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3" name="Straight Connector 19602">
            <a:extLst>
              <a:ext uri="{FF2B5EF4-FFF2-40B4-BE49-F238E27FC236}">
                <a16:creationId xmlns:a16="http://schemas.microsoft.com/office/drawing/2014/main" id="{D1898D9D-A7A8-2326-87EA-084F0D9AA357}"/>
              </a:ext>
            </a:extLst>
          </p:cNvPr>
          <p:cNvCxnSpPr/>
          <p:nvPr/>
        </p:nvCxnSpPr>
        <p:spPr bwMode="auto">
          <a:xfrm>
            <a:off x="6594665" y="2763577"/>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4" name="Straight Connector 19603">
            <a:extLst>
              <a:ext uri="{FF2B5EF4-FFF2-40B4-BE49-F238E27FC236}">
                <a16:creationId xmlns:a16="http://schemas.microsoft.com/office/drawing/2014/main" id="{F9482674-8D90-7334-50C0-CEA1197CF50B}"/>
              </a:ext>
            </a:extLst>
          </p:cNvPr>
          <p:cNvCxnSpPr/>
          <p:nvPr/>
        </p:nvCxnSpPr>
        <p:spPr bwMode="auto">
          <a:xfrm>
            <a:off x="6700347" y="2836472"/>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5" name="Straight Connector 19604">
            <a:extLst>
              <a:ext uri="{FF2B5EF4-FFF2-40B4-BE49-F238E27FC236}">
                <a16:creationId xmlns:a16="http://schemas.microsoft.com/office/drawing/2014/main" id="{571534EA-7CB4-4662-15AB-45B15CB4B11B}"/>
              </a:ext>
            </a:extLst>
          </p:cNvPr>
          <p:cNvCxnSpPr/>
          <p:nvPr/>
        </p:nvCxnSpPr>
        <p:spPr bwMode="auto">
          <a:xfrm>
            <a:off x="6671271" y="2835679"/>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6" name="Straight Connector 19605">
            <a:extLst>
              <a:ext uri="{FF2B5EF4-FFF2-40B4-BE49-F238E27FC236}">
                <a16:creationId xmlns:a16="http://schemas.microsoft.com/office/drawing/2014/main" id="{22402115-65AC-9F58-D19D-15EF4AB78362}"/>
              </a:ext>
            </a:extLst>
          </p:cNvPr>
          <p:cNvCxnSpPr/>
          <p:nvPr/>
        </p:nvCxnSpPr>
        <p:spPr bwMode="auto">
          <a:xfrm>
            <a:off x="6746797" y="2929662"/>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7" name="Straight Connector 19606">
            <a:extLst>
              <a:ext uri="{FF2B5EF4-FFF2-40B4-BE49-F238E27FC236}">
                <a16:creationId xmlns:a16="http://schemas.microsoft.com/office/drawing/2014/main" id="{AF367C25-4160-7AD9-7959-6F37DAF37723}"/>
              </a:ext>
            </a:extLst>
          </p:cNvPr>
          <p:cNvCxnSpPr/>
          <p:nvPr/>
        </p:nvCxnSpPr>
        <p:spPr bwMode="auto">
          <a:xfrm>
            <a:off x="6777090" y="2929662"/>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8" name="Straight Connector 19607">
            <a:extLst>
              <a:ext uri="{FF2B5EF4-FFF2-40B4-BE49-F238E27FC236}">
                <a16:creationId xmlns:a16="http://schemas.microsoft.com/office/drawing/2014/main" id="{A9DA4641-8F85-2671-4271-535410FE6E44}"/>
              </a:ext>
            </a:extLst>
          </p:cNvPr>
          <p:cNvCxnSpPr/>
          <p:nvPr/>
        </p:nvCxnSpPr>
        <p:spPr bwMode="auto">
          <a:xfrm>
            <a:off x="6867704" y="2929789"/>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9" name="Straight Connector 19608">
            <a:extLst>
              <a:ext uri="{FF2B5EF4-FFF2-40B4-BE49-F238E27FC236}">
                <a16:creationId xmlns:a16="http://schemas.microsoft.com/office/drawing/2014/main" id="{6390E7A6-8470-08C9-59C2-C0117B6E1AA9}"/>
              </a:ext>
            </a:extLst>
          </p:cNvPr>
          <p:cNvCxnSpPr/>
          <p:nvPr/>
        </p:nvCxnSpPr>
        <p:spPr bwMode="auto">
          <a:xfrm>
            <a:off x="6638185" y="2770043"/>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10" name="Straight Connector 19609">
            <a:extLst>
              <a:ext uri="{FF2B5EF4-FFF2-40B4-BE49-F238E27FC236}">
                <a16:creationId xmlns:a16="http://schemas.microsoft.com/office/drawing/2014/main" id="{5F5EFA20-9427-0A79-1776-6508E0FF9EEA}"/>
              </a:ext>
            </a:extLst>
          </p:cNvPr>
          <p:cNvCxnSpPr/>
          <p:nvPr/>
        </p:nvCxnSpPr>
        <p:spPr bwMode="auto">
          <a:xfrm>
            <a:off x="6648550" y="2770043"/>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11" name="Straight Connector 19610">
            <a:extLst>
              <a:ext uri="{FF2B5EF4-FFF2-40B4-BE49-F238E27FC236}">
                <a16:creationId xmlns:a16="http://schemas.microsoft.com/office/drawing/2014/main" id="{6F624C92-1765-DD08-2C49-F9A2703535B9}"/>
              </a:ext>
            </a:extLst>
          </p:cNvPr>
          <p:cNvCxnSpPr/>
          <p:nvPr/>
        </p:nvCxnSpPr>
        <p:spPr bwMode="auto">
          <a:xfrm>
            <a:off x="6888436" y="2929661"/>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12" name="Straight Connector 19611">
            <a:extLst>
              <a:ext uri="{FF2B5EF4-FFF2-40B4-BE49-F238E27FC236}">
                <a16:creationId xmlns:a16="http://schemas.microsoft.com/office/drawing/2014/main" id="{19FA0086-15E4-6B8C-9688-EF1DC47AC7B8}"/>
              </a:ext>
            </a:extLst>
          </p:cNvPr>
          <p:cNvCxnSpPr/>
          <p:nvPr/>
        </p:nvCxnSpPr>
        <p:spPr bwMode="auto">
          <a:xfrm>
            <a:off x="6955391" y="2930453"/>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13" name="Straight Connector 19612">
            <a:extLst>
              <a:ext uri="{FF2B5EF4-FFF2-40B4-BE49-F238E27FC236}">
                <a16:creationId xmlns:a16="http://schemas.microsoft.com/office/drawing/2014/main" id="{D684B741-0682-36ED-ADF5-AE06C93CFF20}"/>
              </a:ext>
            </a:extLst>
          </p:cNvPr>
          <p:cNvCxnSpPr/>
          <p:nvPr/>
        </p:nvCxnSpPr>
        <p:spPr bwMode="auto">
          <a:xfrm>
            <a:off x="7106791" y="2929660"/>
            <a:ext cx="0" cy="79122"/>
          </a:xfrm>
          <a:prstGeom prst="line">
            <a:avLst/>
          </a:prstGeom>
          <a:noFill/>
          <a:ln w="28575" cap="flat" cmpd="sng" algn="ctr">
            <a:solidFill>
              <a:schemeClr val="accent3"/>
            </a:solidFill>
            <a:prstDash val="solid"/>
            <a:round/>
            <a:headEnd type="none" w="med" len="med"/>
            <a:tailEnd type="none" w="med" len="med"/>
          </a:ln>
          <a:effectLst/>
        </p:spPr>
      </p:cxnSp>
      <p:grpSp>
        <p:nvGrpSpPr>
          <p:cNvPr id="19614" name="Group 19613">
            <a:extLst>
              <a:ext uri="{FF2B5EF4-FFF2-40B4-BE49-F238E27FC236}">
                <a16:creationId xmlns:a16="http://schemas.microsoft.com/office/drawing/2014/main" id="{2DABA1E0-85AC-C6BF-020E-30179D71AD94}"/>
              </a:ext>
            </a:extLst>
          </p:cNvPr>
          <p:cNvGrpSpPr/>
          <p:nvPr/>
        </p:nvGrpSpPr>
        <p:grpSpPr>
          <a:xfrm>
            <a:off x="6419373" y="2557268"/>
            <a:ext cx="17905" cy="79122"/>
            <a:chOff x="8659653" y="2282179"/>
            <a:chExt cx="30162" cy="158548"/>
          </a:xfrm>
        </p:grpSpPr>
        <p:cxnSp>
          <p:nvCxnSpPr>
            <p:cNvPr id="19615" name="Straight Connector 19614">
              <a:extLst>
                <a:ext uri="{FF2B5EF4-FFF2-40B4-BE49-F238E27FC236}">
                  <a16:creationId xmlns:a16="http://schemas.microsoft.com/office/drawing/2014/main" id="{A68C3E3E-F054-95B1-A291-0792EEA9EEEE}"/>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16" name="Straight Connector 19615">
              <a:extLst>
                <a:ext uri="{FF2B5EF4-FFF2-40B4-BE49-F238E27FC236}">
                  <a16:creationId xmlns:a16="http://schemas.microsoft.com/office/drawing/2014/main" id="{F16DC3A2-B078-F1F0-CCE7-4F3A6146055B}"/>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17" name="Group 19616">
            <a:extLst>
              <a:ext uri="{FF2B5EF4-FFF2-40B4-BE49-F238E27FC236}">
                <a16:creationId xmlns:a16="http://schemas.microsoft.com/office/drawing/2014/main" id="{07DA3750-5D5F-1244-9A58-21130FA5F0B4}"/>
              </a:ext>
            </a:extLst>
          </p:cNvPr>
          <p:cNvGrpSpPr/>
          <p:nvPr/>
        </p:nvGrpSpPr>
        <p:grpSpPr>
          <a:xfrm>
            <a:off x="6872650" y="2554986"/>
            <a:ext cx="17905" cy="79122"/>
            <a:chOff x="8659653" y="2282179"/>
            <a:chExt cx="30162" cy="158548"/>
          </a:xfrm>
        </p:grpSpPr>
        <p:cxnSp>
          <p:nvCxnSpPr>
            <p:cNvPr id="19618" name="Straight Connector 19617">
              <a:extLst>
                <a:ext uri="{FF2B5EF4-FFF2-40B4-BE49-F238E27FC236}">
                  <a16:creationId xmlns:a16="http://schemas.microsoft.com/office/drawing/2014/main" id="{607C9B28-2753-D0D7-6433-6218BFD836BA}"/>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19" name="Straight Connector 19618">
              <a:extLst>
                <a:ext uri="{FF2B5EF4-FFF2-40B4-BE49-F238E27FC236}">
                  <a16:creationId xmlns:a16="http://schemas.microsoft.com/office/drawing/2014/main" id="{9A70EB9D-B316-408A-4027-67160B641665}"/>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20" name="Group 19619">
            <a:extLst>
              <a:ext uri="{FF2B5EF4-FFF2-40B4-BE49-F238E27FC236}">
                <a16:creationId xmlns:a16="http://schemas.microsoft.com/office/drawing/2014/main" id="{B373E0AE-0F7E-ABBA-4F69-246664CA22A9}"/>
              </a:ext>
            </a:extLst>
          </p:cNvPr>
          <p:cNvGrpSpPr/>
          <p:nvPr/>
        </p:nvGrpSpPr>
        <p:grpSpPr>
          <a:xfrm>
            <a:off x="6152267" y="2496363"/>
            <a:ext cx="17905" cy="79122"/>
            <a:chOff x="8659653" y="2282179"/>
            <a:chExt cx="30162" cy="158548"/>
          </a:xfrm>
        </p:grpSpPr>
        <p:cxnSp>
          <p:nvCxnSpPr>
            <p:cNvPr id="19621" name="Straight Connector 19620">
              <a:extLst>
                <a:ext uri="{FF2B5EF4-FFF2-40B4-BE49-F238E27FC236}">
                  <a16:creationId xmlns:a16="http://schemas.microsoft.com/office/drawing/2014/main" id="{E2FE9FCB-0A5B-4E2F-12A6-9C7CA88689BE}"/>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22" name="Straight Connector 19621">
              <a:extLst>
                <a:ext uri="{FF2B5EF4-FFF2-40B4-BE49-F238E27FC236}">
                  <a16:creationId xmlns:a16="http://schemas.microsoft.com/office/drawing/2014/main" id="{D7217C1B-AD98-39DA-8108-0CF1EF9B84B9}"/>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23" name="Group 19622">
            <a:extLst>
              <a:ext uri="{FF2B5EF4-FFF2-40B4-BE49-F238E27FC236}">
                <a16:creationId xmlns:a16="http://schemas.microsoft.com/office/drawing/2014/main" id="{D30E0F1B-7175-A842-5985-4B07646EAE25}"/>
              </a:ext>
            </a:extLst>
          </p:cNvPr>
          <p:cNvGrpSpPr/>
          <p:nvPr/>
        </p:nvGrpSpPr>
        <p:grpSpPr>
          <a:xfrm>
            <a:off x="5786570" y="2471349"/>
            <a:ext cx="35101" cy="79122"/>
            <a:chOff x="8630684" y="2282179"/>
            <a:chExt cx="59131" cy="158548"/>
          </a:xfrm>
        </p:grpSpPr>
        <p:cxnSp>
          <p:nvCxnSpPr>
            <p:cNvPr id="19624" name="Straight Connector 19623">
              <a:extLst>
                <a:ext uri="{FF2B5EF4-FFF2-40B4-BE49-F238E27FC236}">
                  <a16:creationId xmlns:a16="http://schemas.microsoft.com/office/drawing/2014/main" id="{FE0AFFD9-ACE1-9745-43AA-6ABCA4992634}"/>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25" name="Straight Connector 19624">
              <a:extLst>
                <a:ext uri="{FF2B5EF4-FFF2-40B4-BE49-F238E27FC236}">
                  <a16:creationId xmlns:a16="http://schemas.microsoft.com/office/drawing/2014/main" id="{70B2F1E9-81EF-50C4-C339-0639106B12EA}"/>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26" name="Straight Connector 19625">
              <a:extLst>
                <a:ext uri="{FF2B5EF4-FFF2-40B4-BE49-F238E27FC236}">
                  <a16:creationId xmlns:a16="http://schemas.microsoft.com/office/drawing/2014/main" id="{F9BF8F4C-DC67-04C6-A37C-D04C8F90AA84}"/>
                </a:ext>
              </a:extLst>
            </p:cNvPr>
            <p:cNvCxnSpPr/>
            <p:nvPr/>
          </p:nvCxnSpPr>
          <p:spPr bwMode="auto">
            <a:xfrm>
              <a:off x="8630684"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27" name="Group 19626">
            <a:extLst>
              <a:ext uri="{FF2B5EF4-FFF2-40B4-BE49-F238E27FC236}">
                <a16:creationId xmlns:a16="http://schemas.microsoft.com/office/drawing/2014/main" id="{73CC88E3-4CA1-CD32-5E34-2E7BE3E3F14D}"/>
              </a:ext>
            </a:extLst>
          </p:cNvPr>
          <p:cNvGrpSpPr/>
          <p:nvPr/>
        </p:nvGrpSpPr>
        <p:grpSpPr>
          <a:xfrm>
            <a:off x="5722925" y="2456802"/>
            <a:ext cx="53714" cy="79123"/>
            <a:chOff x="8659653" y="2282177"/>
            <a:chExt cx="90486" cy="158550"/>
          </a:xfrm>
        </p:grpSpPr>
        <p:cxnSp>
          <p:nvCxnSpPr>
            <p:cNvPr id="19628" name="Straight Connector 19627">
              <a:extLst>
                <a:ext uri="{FF2B5EF4-FFF2-40B4-BE49-F238E27FC236}">
                  <a16:creationId xmlns:a16="http://schemas.microsoft.com/office/drawing/2014/main" id="{1A6B9B1A-11A9-B4DD-87D0-9285033569D0}"/>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29" name="Straight Connector 19628">
              <a:extLst>
                <a:ext uri="{FF2B5EF4-FFF2-40B4-BE49-F238E27FC236}">
                  <a16:creationId xmlns:a16="http://schemas.microsoft.com/office/drawing/2014/main" id="{51814D8A-0178-3624-D6C7-5B96CDF80EEE}"/>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30" name="Straight Connector 19629">
              <a:extLst>
                <a:ext uri="{FF2B5EF4-FFF2-40B4-BE49-F238E27FC236}">
                  <a16:creationId xmlns:a16="http://schemas.microsoft.com/office/drawing/2014/main" id="{A5A49E24-39EE-4C8B-5248-D5C07DAF6723}"/>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31" name="Straight Connector 19630">
              <a:extLst>
                <a:ext uri="{FF2B5EF4-FFF2-40B4-BE49-F238E27FC236}">
                  <a16:creationId xmlns:a16="http://schemas.microsoft.com/office/drawing/2014/main" id="{774FFAC1-0BF4-4ABC-5A06-0A01706BA366}"/>
                </a:ext>
              </a:extLst>
            </p:cNvPr>
            <p:cNvCxnSpPr/>
            <p:nvPr/>
          </p:nvCxnSpPr>
          <p:spPr bwMode="auto">
            <a:xfrm>
              <a:off x="8750139" y="2282177"/>
              <a:ext cx="0" cy="15854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9632" name="Straight Connector 19631">
            <a:extLst>
              <a:ext uri="{FF2B5EF4-FFF2-40B4-BE49-F238E27FC236}">
                <a16:creationId xmlns:a16="http://schemas.microsoft.com/office/drawing/2014/main" id="{F4909E63-BF9C-C7F4-312B-69CC0A5D0E91}"/>
              </a:ext>
            </a:extLst>
          </p:cNvPr>
          <p:cNvCxnSpPr/>
          <p:nvPr/>
        </p:nvCxnSpPr>
        <p:spPr bwMode="auto">
          <a:xfrm>
            <a:off x="5519634" y="2459538"/>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33" name="Straight Connector 19632">
            <a:extLst>
              <a:ext uri="{FF2B5EF4-FFF2-40B4-BE49-F238E27FC236}">
                <a16:creationId xmlns:a16="http://schemas.microsoft.com/office/drawing/2014/main" id="{5A5D53A3-939B-4401-83AF-C87BB1206B06}"/>
              </a:ext>
            </a:extLst>
          </p:cNvPr>
          <p:cNvCxnSpPr/>
          <p:nvPr/>
        </p:nvCxnSpPr>
        <p:spPr bwMode="auto">
          <a:xfrm>
            <a:off x="5547828" y="2459538"/>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34" name="Straight Connector 19633">
            <a:extLst>
              <a:ext uri="{FF2B5EF4-FFF2-40B4-BE49-F238E27FC236}">
                <a16:creationId xmlns:a16="http://schemas.microsoft.com/office/drawing/2014/main" id="{FBF9FE4A-7A64-F813-9FE6-F4712119C452}"/>
              </a:ext>
            </a:extLst>
          </p:cNvPr>
          <p:cNvCxnSpPr/>
          <p:nvPr/>
        </p:nvCxnSpPr>
        <p:spPr bwMode="auto">
          <a:xfrm>
            <a:off x="5571387" y="2459538"/>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35" name="Straight Connector 19634">
            <a:extLst>
              <a:ext uri="{FF2B5EF4-FFF2-40B4-BE49-F238E27FC236}">
                <a16:creationId xmlns:a16="http://schemas.microsoft.com/office/drawing/2014/main" id="{64689BEE-593B-2057-BCFA-B6CA40D4B059}"/>
              </a:ext>
            </a:extLst>
          </p:cNvPr>
          <p:cNvCxnSpPr/>
          <p:nvPr/>
        </p:nvCxnSpPr>
        <p:spPr bwMode="auto">
          <a:xfrm>
            <a:off x="5596832" y="2459538"/>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36" name="Straight Connector 19635">
            <a:extLst>
              <a:ext uri="{FF2B5EF4-FFF2-40B4-BE49-F238E27FC236}">
                <a16:creationId xmlns:a16="http://schemas.microsoft.com/office/drawing/2014/main" id="{E5B48186-B30A-570D-FEE7-1D092368AEA7}"/>
              </a:ext>
            </a:extLst>
          </p:cNvPr>
          <p:cNvCxnSpPr/>
          <p:nvPr/>
        </p:nvCxnSpPr>
        <p:spPr bwMode="auto">
          <a:xfrm>
            <a:off x="5689184" y="2459538"/>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37" name="Straight Connector 19636">
            <a:extLst>
              <a:ext uri="{FF2B5EF4-FFF2-40B4-BE49-F238E27FC236}">
                <a16:creationId xmlns:a16="http://schemas.microsoft.com/office/drawing/2014/main" id="{D23ABE87-BF26-C4E3-AA56-BB9B6BEFFAC4}"/>
              </a:ext>
            </a:extLst>
          </p:cNvPr>
          <p:cNvCxnSpPr/>
          <p:nvPr/>
        </p:nvCxnSpPr>
        <p:spPr bwMode="auto">
          <a:xfrm>
            <a:off x="5920857" y="2485417"/>
            <a:ext cx="0" cy="79122"/>
          </a:xfrm>
          <a:prstGeom prst="line">
            <a:avLst/>
          </a:prstGeom>
          <a:noFill/>
          <a:ln w="28575" cap="flat" cmpd="sng" algn="ctr">
            <a:solidFill>
              <a:schemeClr val="accent1"/>
            </a:solidFill>
            <a:prstDash val="solid"/>
            <a:round/>
            <a:headEnd type="none" w="med" len="med"/>
            <a:tailEnd type="none" w="med" len="med"/>
          </a:ln>
          <a:effectLst/>
        </p:spPr>
      </p:cxnSp>
      <p:grpSp>
        <p:nvGrpSpPr>
          <p:cNvPr id="19638" name="Group 19637">
            <a:extLst>
              <a:ext uri="{FF2B5EF4-FFF2-40B4-BE49-F238E27FC236}">
                <a16:creationId xmlns:a16="http://schemas.microsoft.com/office/drawing/2014/main" id="{079B63B6-1E68-2F8B-4C5E-9CD69741AE2A}"/>
              </a:ext>
            </a:extLst>
          </p:cNvPr>
          <p:cNvGrpSpPr/>
          <p:nvPr/>
        </p:nvGrpSpPr>
        <p:grpSpPr>
          <a:xfrm>
            <a:off x="5955535" y="2479722"/>
            <a:ext cx="53714" cy="79123"/>
            <a:chOff x="8659653" y="2282177"/>
            <a:chExt cx="90486" cy="158550"/>
          </a:xfrm>
        </p:grpSpPr>
        <p:cxnSp>
          <p:nvCxnSpPr>
            <p:cNvPr id="19639" name="Straight Connector 19638">
              <a:extLst>
                <a:ext uri="{FF2B5EF4-FFF2-40B4-BE49-F238E27FC236}">
                  <a16:creationId xmlns:a16="http://schemas.microsoft.com/office/drawing/2014/main" id="{D6B7A927-EFEE-CC97-F172-C52A11686139}"/>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0" name="Straight Connector 19639">
              <a:extLst>
                <a:ext uri="{FF2B5EF4-FFF2-40B4-BE49-F238E27FC236}">
                  <a16:creationId xmlns:a16="http://schemas.microsoft.com/office/drawing/2014/main" id="{9E1D6DA6-A1FF-D1D6-7186-53157F6C10F1}"/>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1" name="Straight Connector 19640">
              <a:extLst>
                <a:ext uri="{FF2B5EF4-FFF2-40B4-BE49-F238E27FC236}">
                  <a16:creationId xmlns:a16="http://schemas.microsoft.com/office/drawing/2014/main" id="{9B7611A8-F3DC-8736-5766-AE35F34BFC2E}"/>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2" name="Straight Connector 19641">
              <a:extLst>
                <a:ext uri="{FF2B5EF4-FFF2-40B4-BE49-F238E27FC236}">
                  <a16:creationId xmlns:a16="http://schemas.microsoft.com/office/drawing/2014/main" id="{FEF8F7D6-621C-36B3-493A-0B97D54BFB28}"/>
                </a:ext>
              </a:extLst>
            </p:cNvPr>
            <p:cNvCxnSpPr/>
            <p:nvPr/>
          </p:nvCxnSpPr>
          <p:spPr bwMode="auto">
            <a:xfrm>
              <a:off x="8750139" y="2282177"/>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43" name="Group 19642">
            <a:extLst>
              <a:ext uri="{FF2B5EF4-FFF2-40B4-BE49-F238E27FC236}">
                <a16:creationId xmlns:a16="http://schemas.microsoft.com/office/drawing/2014/main" id="{E1FB139D-B3E7-D8E8-1B28-008AE2A4F617}"/>
              </a:ext>
            </a:extLst>
          </p:cNvPr>
          <p:cNvGrpSpPr/>
          <p:nvPr/>
        </p:nvGrpSpPr>
        <p:grpSpPr>
          <a:xfrm>
            <a:off x="6203801" y="2496362"/>
            <a:ext cx="53714" cy="79123"/>
            <a:chOff x="8659653" y="2282177"/>
            <a:chExt cx="90486" cy="158550"/>
          </a:xfrm>
        </p:grpSpPr>
        <p:cxnSp>
          <p:nvCxnSpPr>
            <p:cNvPr id="19644" name="Straight Connector 19643">
              <a:extLst>
                <a:ext uri="{FF2B5EF4-FFF2-40B4-BE49-F238E27FC236}">
                  <a16:creationId xmlns:a16="http://schemas.microsoft.com/office/drawing/2014/main" id="{8934A81D-5EDF-4204-12F2-82AF1565C440}"/>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5" name="Straight Connector 19644">
              <a:extLst>
                <a:ext uri="{FF2B5EF4-FFF2-40B4-BE49-F238E27FC236}">
                  <a16:creationId xmlns:a16="http://schemas.microsoft.com/office/drawing/2014/main" id="{9113651E-DA62-7F86-01A4-7CBF3EBEAA70}"/>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6" name="Straight Connector 19645">
              <a:extLst>
                <a:ext uri="{FF2B5EF4-FFF2-40B4-BE49-F238E27FC236}">
                  <a16:creationId xmlns:a16="http://schemas.microsoft.com/office/drawing/2014/main" id="{BF60947F-9828-4390-A6C6-0743886FE041}"/>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7" name="Straight Connector 19646">
              <a:extLst>
                <a:ext uri="{FF2B5EF4-FFF2-40B4-BE49-F238E27FC236}">
                  <a16:creationId xmlns:a16="http://schemas.microsoft.com/office/drawing/2014/main" id="{755E015E-24D3-19E5-9576-DE90AECA4B06}"/>
                </a:ext>
              </a:extLst>
            </p:cNvPr>
            <p:cNvCxnSpPr/>
            <p:nvPr/>
          </p:nvCxnSpPr>
          <p:spPr bwMode="auto">
            <a:xfrm>
              <a:off x="8750139" y="2282177"/>
              <a:ext cx="0" cy="15854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9648" name="Straight Connector 19647">
            <a:extLst>
              <a:ext uri="{FF2B5EF4-FFF2-40B4-BE49-F238E27FC236}">
                <a16:creationId xmlns:a16="http://schemas.microsoft.com/office/drawing/2014/main" id="{4BE7E3DB-54A0-DF8E-7E5C-5D158E42EAD5}"/>
              </a:ext>
            </a:extLst>
          </p:cNvPr>
          <p:cNvCxnSpPr/>
          <p:nvPr/>
        </p:nvCxnSpPr>
        <p:spPr bwMode="auto">
          <a:xfrm>
            <a:off x="6272361" y="249636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49" name="Straight Connector 19648">
            <a:extLst>
              <a:ext uri="{FF2B5EF4-FFF2-40B4-BE49-F238E27FC236}">
                <a16:creationId xmlns:a16="http://schemas.microsoft.com/office/drawing/2014/main" id="{CFF12432-8F08-D08A-1B4C-19C493A009DD}"/>
              </a:ext>
            </a:extLst>
          </p:cNvPr>
          <p:cNvCxnSpPr/>
          <p:nvPr/>
        </p:nvCxnSpPr>
        <p:spPr bwMode="auto">
          <a:xfrm>
            <a:off x="6294618" y="2521113"/>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50" name="Straight Connector 19649">
            <a:extLst>
              <a:ext uri="{FF2B5EF4-FFF2-40B4-BE49-F238E27FC236}">
                <a16:creationId xmlns:a16="http://schemas.microsoft.com/office/drawing/2014/main" id="{F782EFA2-80A1-FEB2-A93B-FCAC48BB3E3C}"/>
              </a:ext>
            </a:extLst>
          </p:cNvPr>
          <p:cNvCxnSpPr/>
          <p:nvPr/>
        </p:nvCxnSpPr>
        <p:spPr bwMode="auto">
          <a:xfrm>
            <a:off x="6313105" y="2529095"/>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51" name="Straight Connector 19650">
            <a:extLst>
              <a:ext uri="{FF2B5EF4-FFF2-40B4-BE49-F238E27FC236}">
                <a16:creationId xmlns:a16="http://schemas.microsoft.com/office/drawing/2014/main" id="{E4F09E77-2631-F45A-AC4A-82D858A056BA}"/>
              </a:ext>
            </a:extLst>
          </p:cNvPr>
          <p:cNvCxnSpPr/>
          <p:nvPr/>
        </p:nvCxnSpPr>
        <p:spPr bwMode="auto">
          <a:xfrm>
            <a:off x="6392847" y="2553811"/>
            <a:ext cx="0" cy="79122"/>
          </a:xfrm>
          <a:prstGeom prst="line">
            <a:avLst/>
          </a:prstGeom>
          <a:noFill/>
          <a:ln w="28575" cap="flat" cmpd="sng" algn="ctr">
            <a:solidFill>
              <a:schemeClr val="accent1"/>
            </a:solidFill>
            <a:prstDash val="solid"/>
            <a:round/>
            <a:headEnd type="none" w="med" len="med"/>
            <a:tailEnd type="none" w="med" len="med"/>
          </a:ln>
          <a:effectLst/>
        </p:spPr>
      </p:cxnSp>
      <p:grpSp>
        <p:nvGrpSpPr>
          <p:cNvPr id="19652" name="Group 19651">
            <a:extLst>
              <a:ext uri="{FF2B5EF4-FFF2-40B4-BE49-F238E27FC236}">
                <a16:creationId xmlns:a16="http://schemas.microsoft.com/office/drawing/2014/main" id="{484F4313-EAF4-041F-02BC-AAB7A312548F}"/>
              </a:ext>
            </a:extLst>
          </p:cNvPr>
          <p:cNvGrpSpPr/>
          <p:nvPr/>
        </p:nvGrpSpPr>
        <p:grpSpPr>
          <a:xfrm>
            <a:off x="6632071" y="2556603"/>
            <a:ext cx="35809" cy="79122"/>
            <a:chOff x="8659653" y="2282178"/>
            <a:chExt cx="60324" cy="158549"/>
          </a:xfrm>
        </p:grpSpPr>
        <p:cxnSp>
          <p:nvCxnSpPr>
            <p:cNvPr id="19653" name="Straight Connector 19652">
              <a:extLst>
                <a:ext uri="{FF2B5EF4-FFF2-40B4-BE49-F238E27FC236}">
                  <a16:creationId xmlns:a16="http://schemas.microsoft.com/office/drawing/2014/main" id="{34DA30B4-6FE1-85EE-B802-32025D1FD9DF}"/>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54" name="Straight Connector 19653">
              <a:extLst>
                <a:ext uri="{FF2B5EF4-FFF2-40B4-BE49-F238E27FC236}">
                  <a16:creationId xmlns:a16="http://schemas.microsoft.com/office/drawing/2014/main" id="{C5655710-0EC4-8019-C104-75B551197AC6}"/>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55" name="Straight Connector 19654">
              <a:extLst>
                <a:ext uri="{FF2B5EF4-FFF2-40B4-BE49-F238E27FC236}">
                  <a16:creationId xmlns:a16="http://schemas.microsoft.com/office/drawing/2014/main" id="{E6C79D1E-90E3-B262-7F23-15BA1796F3C8}"/>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9656" name="Straight Connector 19655">
            <a:extLst>
              <a:ext uri="{FF2B5EF4-FFF2-40B4-BE49-F238E27FC236}">
                <a16:creationId xmlns:a16="http://schemas.microsoft.com/office/drawing/2014/main" id="{117E93DF-79EE-C882-E1ED-36027D067DD7}"/>
              </a:ext>
            </a:extLst>
          </p:cNvPr>
          <p:cNvCxnSpPr/>
          <p:nvPr/>
        </p:nvCxnSpPr>
        <p:spPr bwMode="auto">
          <a:xfrm>
            <a:off x="6713678" y="2557264"/>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57" name="Straight Connector 19656">
            <a:extLst>
              <a:ext uri="{FF2B5EF4-FFF2-40B4-BE49-F238E27FC236}">
                <a16:creationId xmlns:a16="http://schemas.microsoft.com/office/drawing/2014/main" id="{3B912571-BE3E-5149-DD38-C6B9ECFAB7F1}"/>
              </a:ext>
            </a:extLst>
          </p:cNvPr>
          <p:cNvCxnSpPr/>
          <p:nvPr/>
        </p:nvCxnSpPr>
        <p:spPr bwMode="auto">
          <a:xfrm>
            <a:off x="6807397" y="2554679"/>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58" name="Straight Connector 19657">
            <a:extLst>
              <a:ext uri="{FF2B5EF4-FFF2-40B4-BE49-F238E27FC236}">
                <a16:creationId xmlns:a16="http://schemas.microsoft.com/office/drawing/2014/main" id="{775FBD6B-B599-B181-25E3-7BB6F6F9DC90}"/>
              </a:ext>
            </a:extLst>
          </p:cNvPr>
          <p:cNvCxnSpPr/>
          <p:nvPr/>
        </p:nvCxnSpPr>
        <p:spPr bwMode="auto">
          <a:xfrm>
            <a:off x="6959495" y="2557264"/>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59" name="Straight Connector 19658">
            <a:extLst>
              <a:ext uri="{FF2B5EF4-FFF2-40B4-BE49-F238E27FC236}">
                <a16:creationId xmlns:a16="http://schemas.microsoft.com/office/drawing/2014/main" id="{FC451FB4-8232-8532-0E82-73F344A853B3}"/>
              </a:ext>
            </a:extLst>
          </p:cNvPr>
          <p:cNvCxnSpPr/>
          <p:nvPr/>
        </p:nvCxnSpPr>
        <p:spPr bwMode="auto">
          <a:xfrm>
            <a:off x="7097459" y="2557472"/>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60" name="Straight Connector 19659">
            <a:extLst>
              <a:ext uri="{FF2B5EF4-FFF2-40B4-BE49-F238E27FC236}">
                <a16:creationId xmlns:a16="http://schemas.microsoft.com/office/drawing/2014/main" id="{5E7831D3-5AA3-F643-30E5-71815EDFCBAB}"/>
              </a:ext>
            </a:extLst>
          </p:cNvPr>
          <p:cNvCxnSpPr/>
          <p:nvPr/>
        </p:nvCxnSpPr>
        <p:spPr bwMode="auto">
          <a:xfrm>
            <a:off x="6928209" y="2554752"/>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61" name="Straight Connector 19660">
            <a:extLst>
              <a:ext uri="{FF2B5EF4-FFF2-40B4-BE49-F238E27FC236}">
                <a16:creationId xmlns:a16="http://schemas.microsoft.com/office/drawing/2014/main" id="{5D5CF438-3D85-B8AB-8934-91BBD79265F8}"/>
              </a:ext>
            </a:extLst>
          </p:cNvPr>
          <p:cNvCxnSpPr/>
          <p:nvPr/>
        </p:nvCxnSpPr>
        <p:spPr bwMode="auto">
          <a:xfrm>
            <a:off x="6854138" y="255381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62" name="Straight Connector 19661">
            <a:extLst>
              <a:ext uri="{FF2B5EF4-FFF2-40B4-BE49-F238E27FC236}">
                <a16:creationId xmlns:a16="http://schemas.microsoft.com/office/drawing/2014/main" id="{89129CDF-DCAC-CD9A-DB94-E036F0548BDA}"/>
              </a:ext>
            </a:extLst>
          </p:cNvPr>
          <p:cNvCxnSpPr>
            <a:cxnSpLocks/>
          </p:cNvCxnSpPr>
          <p:nvPr/>
        </p:nvCxnSpPr>
        <p:spPr bwMode="auto">
          <a:xfrm flipH="1" flipV="1">
            <a:off x="6359130" y="2597120"/>
            <a:ext cx="62527" cy="940"/>
          </a:xfrm>
          <a:prstGeom prst="line">
            <a:avLst/>
          </a:prstGeom>
          <a:noFill/>
          <a:ln w="28575" cap="flat" cmpd="sng" algn="ctr">
            <a:solidFill>
              <a:schemeClr val="accent1"/>
            </a:solidFill>
            <a:prstDash val="solid"/>
            <a:round/>
            <a:headEnd type="none" w="med" len="med"/>
            <a:tailEnd type="none" w="med" len="med"/>
          </a:ln>
          <a:effectLst/>
        </p:spPr>
      </p:cxnSp>
      <p:grpSp>
        <p:nvGrpSpPr>
          <p:cNvPr id="19663" name="Group 19662">
            <a:extLst>
              <a:ext uri="{FF2B5EF4-FFF2-40B4-BE49-F238E27FC236}">
                <a16:creationId xmlns:a16="http://schemas.microsoft.com/office/drawing/2014/main" id="{63584725-A22B-80C5-6A39-7C29CFE306A6}"/>
              </a:ext>
            </a:extLst>
          </p:cNvPr>
          <p:cNvGrpSpPr/>
          <p:nvPr/>
        </p:nvGrpSpPr>
        <p:grpSpPr>
          <a:xfrm>
            <a:off x="1161484" y="3054766"/>
            <a:ext cx="2292837" cy="519712"/>
            <a:chOff x="1466209" y="2863499"/>
            <a:chExt cx="2709952" cy="730676"/>
          </a:xfrm>
        </p:grpSpPr>
        <p:sp>
          <p:nvSpPr>
            <p:cNvPr id="19664" name="TextBox 19663">
              <a:extLst>
                <a:ext uri="{FF2B5EF4-FFF2-40B4-BE49-F238E27FC236}">
                  <a16:creationId xmlns:a16="http://schemas.microsoft.com/office/drawing/2014/main" id="{DB97D61F-D17D-00F4-DE55-965C171F8CB9}"/>
                </a:ext>
              </a:extLst>
            </p:cNvPr>
            <p:cNvSpPr txBox="1"/>
            <p:nvPr/>
          </p:nvSpPr>
          <p:spPr bwMode="auto">
            <a:xfrm>
              <a:off x="1740045" y="2863499"/>
              <a:ext cx="2436116"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Acalabrutinib + obinutuzumab </a:t>
              </a:r>
            </a:p>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Acalabrutinib</a:t>
              </a:r>
            </a:p>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Obinutuzumab + chlorambucil </a:t>
              </a:r>
            </a:p>
          </p:txBody>
        </p:sp>
        <p:cxnSp>
          <p:nvCxnSpPr>
            <p:cNvPr id="19665" name="Straight Connector 19664">
              <a:extLst>
                <a:ext uri="{FF2B5EF4-FFF2-40B4-BE49-F238E27FC236}">
                  <a16:creationId xmlns:a16="http://schemas.microsoft.com/office/drawing/2014/main" id="{344EA497-A97B-8C88-B1A7-F2D5EBB1A7A3}"/>
                </a:ext>
              </a:extLst>
            </p:cNvPr>
            <p:cNvCxnSpPr/>
            <p:nvPr/>
          </p:nvCxnSpPr>
          <p:spPr bwMode="auto">
            <a:xfrm flipH="1">
              <a:off x="1466209" y="3068969"/>
              <a:ext cx="273836" cy="0"/>
            </a:xfrm>
            <a:prstGeom prst="line">
              <a:avLst/>
            </a:prstGeom>
            <a:noFill/>
            <a:ln w="28575" cap="flat" cmpd="sng" algn="ctr">
              <a:solidFill>
                <a:schemeClr val="accent1"/>
              </a:solidFill>
              <a:prstDash val="solid"/>
              <a:round/>
              <a:headEnd type="none" w="med" len="med"/>
              <a:tailEnd type="none" w="med" len="med"/>
            </a:ln>
            <a:effectLst/>
          </p:spPr>
        </p:cxnSp>
        <p:cxnSp>
          <p:nvCxnSpPr>
            <p:cNvPr id="19666" name="Straight Connector 19665">
              <a:extLst>
                <a:ext uri="{FF2B5EF4-FFF2-40B4-BE49-F238E27FC236}">
                  <a16:creationId xmlns:a16="http://schemas.microsoft.com/office/drawing/2014/main" id="{9F7B1ECD-4F56-D951-C240-BD317EEFCB65}"/>
                </a:ext>
              </a:extLst>
            </p:cNvPr>
            <p:cNvCxnSpPr/>
            <p:nvPr/>
          </p:nvCxnSpPr>
          <p:spPr bwMode="auto">
            <a:xfrm flipH="1">
              <a:off x="1466209" y="3322216"/>
              <a:ext cx="273836" cy="0"/>
            </a:xfrm>
            <a:prstGeom prst="line">
              <a:avLst/>
            </a:prstGeom>
            <a:noFill/>
            <a:ln w="28575" cap="flat" cmpd="sng" algn="ctr">
              <a:solidFill>
                <a:schemeClr val="accent3"/>
              </a:solidFill>
              <a:prstDash val="solid"/>
              <a:round/>
              <a:headEnd type="none" w="med" len="med"/>
              <a:tailEnd type="none" w="med" len="med"/>
            </a:ln>
            <a:effectLst/>
          </p:spPr>
        </p:cxnSp>
        <p:cxnSp>
          <p:nvCxnSpPr>
            <p:cNvPr id="19667" name="Straight Connector 19666">
              <a:extLst>
                <a:ext uri="{FF2B5EF4-FFF2-40B4-BE49-F238E27FC236}">
                  <a16:creationId xmlns:a16="http://schemas.microsoft.com/office/drawing/2014/main" id="{F89A1CC2-3BCD-3000-1EB6-A1589C5BCB84}"/>
                </a:ext>
              </a:extLst>
            </p:cNvPr>
            <p:cNvCxnSpPr/>
            <p:nvPr/>
          </p:nvCxnSpPr>
          <p:spPr bwMode="auto">
            <a:xfrm flipH="1">
              <a:off x="1477830" y="3594175"/>
              <a:ext cx="273836" cy="0"/>
            </a:xfrm>
            <a:prstGeom prst="line">
              <a:avLst/>
            </a:prstGeom>
            <a:noFill/>
            <a:ln w="28575" cap="flat" cmpd="sng" algn="ctr">
              <a:solidFill>
                <a:schemeClr val="accent4"/>
              </a:solidFill>
              <a:prstDash val="solid"/>
              <a:round/>
              <a:headEnd type="none" w="med" len="med"/>
              <a:tailEnd type="none" w="med" len="med"/>
            </a:ln>
            <a:effectLst/>
          </p:spPr>
        </p:cxnSp>
      </p:grpSp>
      <p:sp>
        <p:nvSpPr>
          <p:cNvPr id="19777" name="TextBox 19776">
            <a:extLst>
              <a:ext uri="{FF2B5EF4-FFF2-40B4-BE49-F238E27FC236}">
                <a16:creationId xmlns:a16="http://schemas.microsoft.com/office/drawing/2014/main" id="{A374B704-B15A-607F-7FE4-B7CE5D00DA7A}"/>
              </a:ext>
            </a:extLst>
          </p:cNvPr>
          <p:cNvSpPr txBox="1"/>
          <p:nvPr/>
        </p:nvSpPr>
        <p:spPr>
          <a:xfrm>
            <a:off x="3730133" y="2086435"/>
            <a:ext cx="692432" cy="2496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Overall</a:t>
            </a:r>
          </a:p>
        </p:txBody>
      </p:sp>
      <p:sp>
        <p:nvSpPr>
          <p:cNvPr id="4" name="Text Box 15">
            <a:extLst>
              <a:ext uri="{FF2B5EF4-FFF2-40B4-BE49-F238E27FC236}">
                <a16:creationId xmlns:a16="http://schemas.microsoft.com/office/drawing/2014/main" id="{60524437-2679-D87F-4649-E896B2825CCC}"/>
              </a:ext>
            </a:extLst>
          </p:cNvPr>
          <p:cNvSpPr txBox="1">
            <a:spLocks noChangeArrowheads="1"/>
          </p:cNvSpPr>
          <p:nvPr/>
        </p:nvSpPr>
        <p:spPr bwMode="auto">
          <a:xfrm>
            <a:off x="444396" y="6467465"/>
            <a:ext cx="4840105" cy="17071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rPr>
              <a:t>Sharman. Leukemia. 2022;36:1171. </a:t>
            </a:r>
            <a:r>
              <a:rPr lang="es-ES" altLang="en-US" sz="1200" b="0" spc="-10" dirty="0">
                <a:solidFill>
                  <a:schemeClr val="bg2"/>
                </a:solidFill>
                <a:latin typeface="Calibri" panose="020F0502020204030204" pitchFamily="34" charset="0"/>
              </a:rPr>
              <a:t>Sharman. ASCO 2022. Abstr 7539.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ndParaRPr>
          </a:p>
        </p:txBody>
      </p:sp>
    </p:spTree>
    <p:extLst>
      <p:ext uri="{BB962C8B-B14F-4D97-AF65-F5344CB8AC3E}">
        <p14:creationId xmlns:p14="http://schemas.microsoft.com/office/powerpoint/2010/main" val="2386885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D25459-1B29-6CD0-C0AE-4A4D21C794E8}"/>
              </a:ext>
            </a:extLst>
          </p:cNvPr>
          <p:cNvSpPr>
            <a:spLocks noGrp="1"/>
          </p:cNvSpPr>
          <p:nvPr>
            <p:ph type="title"/>
          </p:nvPr>
        </p:nvSpPr>
        <p:spPr/>
        <p:txBody>
          <a:bodyPr/>
          <a:lstStyle/>
          <a:p>
            <a:r>
              <a:rPr lang="en-US" sz="3600" b="1" dirty="0"/>
              <a:t>Depth of Response vs Ongoing Treatment in </a:t>
            </a:r>
            <a:br>
              <a:rPr lang="en-US" sz="3600" b="1" dirty="0"/>
            </a:br>
            <a:r>
              <a:rPr lang="en-US" sz="3600" b="1" i="1" dirty="0"/>
              <a:t>TP53</a:t>
            </a:r>
            <a:r>
              <a:rPr lang="en-US" sz="3600" b="1" dirty="0"/>
              <a:t> Mutated and del17p CLL</a:t>
            </a:r>
            <a:endParaRPr lang="en-US" dirty="0"/>
          </a:p>
        </p:txBody>
      </p:sp>
      <p:sp>
        <p:nvSpPr>
          <p:cNvPr id="8" name="Rectangle 7">
            <a:extLst>
              <a:ext uri="{FF2B5EF4-FFF2-40B4-BE49-F238E27FC236}">
                <a16:creationId xmlns:a16="http://schemas.microsoft.com/office/drawing/2014/main" id="{DCF454B5-37B4-71DD-47C1-4A386493B7B7}"/>
              </a:ext>
            </a:extLst>
          </p:cNvPr>
          <p:cNvSpPr/>
          <p:nvPr/>
        </p:nvSpPr>
        <p:spPr>
          <a:xfrm>
            <a:off x="6516130" y="1547833"/>
            <a:ext cx="5013366" cy="379656"/>
          </a:xfrm>
          <a:prstGeom prst="rect">
            <a:avLst/>
          </a:prstGeom>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ELEVATE-TN: PFS in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TP53</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/del(17p)</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1" name="Group 10">
            <a:extLst>
              <a:ext uri="{FF2B5EF4-FFF2-40B4-BE49-F238E27FC236}">
                <a16:creationId xmlns:a16="http://schemas.microsoft.com/office/drawing/2014/main" id="{3CDABA93-B5FE-4138-45AD-3A2DC31B5A70}"/>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DC4D016E-D59B-1919-4B35-72C189EE17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8A712508-50CD-92B2-5500-F82B457E826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Rectangle 13">
            <a:extLst>
              <a:ext uri="{FF2B5EF4-FFF2-40B4-BE49-F238E27FC236}">
                <a16:creationId xmlns:a16="http://schemas.microsoft.com/office/drawing/2014/main" id="{9E386C8A-8360-6D53-B13C-6C6E7D775757}"/>
              </a:ext>
            </a:extLst>
          </p:cNvPr>
          <p:cNvSpPr/>
          <p:nvPr/>
        </p:nvSpPr>
        <p:spPr>
          <a:xfrm>
            <a:off x="881448" y="1547833"/>
            <a:ext cx="4934465" cy="379656"/>
          </a:xfrm>
          <a:prstGeom prst="rect">
            <a:avLst/>
          </a:prstGeom>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CLL14: PFS in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TP53</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/del(17p)</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sz="1800" b="1"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Rectangle 14">
            <a:extLst>
              <a:ext uri="{FF2B5EF4-FFF2-40B4-BE49-F238E27FC236}">
                <a16:creationId xmlns:a16="http://schemas.microsoft.com/office/drawing/2014/main" id="{99807397-D1D1-5BE7-BC9B-CC6D55CA08F5}"/>
              </a:ext>
            </a:extLst>
          </p:cNvPr>
          <p:cNvSpPr/>
          <p:nvPr/>
        </p:nvSpPr>
        <p:spPr>
          <a:xfrm>
            <a:off x="455435" y="6382314"/>
            <a:ext cx="9974231"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Al-Sawaf. EHA 2021. Abstr S146.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a:t>
            </a: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Sharman. Leukemia. 2022;36:1171</a:t>
            </a:r>
          </a:p>
        </p:txBody>
      </p:sp>
      <p:sp>
        <p:nvSpPr>
          <p:cNvPr id="16" name="Freeform: Shape 15">
            <a:extLst>
              <a:ext uri="{FF2B5EF4-FFF2-40B4-BE49-F238E27FC236}">
                <a16:creationId xmlns:a16="http://schemas.microsoft.com/office/drawing/2014/main" id="{AB1936E5-0CD1-83E0-66E1-6DB5F5DE5A98}"/>
              </a:ext>
            </a:extLst>
          </p:cNvPr>
          <p:cNvSpPr/>
          <p:nvPr/>
        </p:nvSpPr>
        <p:spPr bwMode="auto">
          <a:xfrm>
            <a:off x="6965381" y="1984590"/>
            <a:ext cx="4386615" cy="2969916"/>
          </a:xfrm>
          <a:custGeom>
            <a:avLst/>
            <a:gdLst>
              <a:gd name="connsiteX0" fmla="*/ 0 w 3662979"/>
              <a:gd name="connsiteY0" fmla="*/ 0 h 2167665"/>
              <a:gd name="connsiteX1" fmla="*/ 0 w 3662979"/>
              <a:gd name="connsiteY1" fmla="*/ 2167665 h 2167665"/>
              <a:gd name="connsiteX2" fmla="*/ 3662979 w 3662979"/>
              <a:gd name="connsiteY2" fmla="*/ 2167665 h 2167665"/>
            </a:gdLst>
            <a:ahLst/>
            <a:cxnLst>
              <a:cxn ang="0">
                <a:pos x="connsiteX0" y="connsiteY0"/>
              </a:cxn>
              <a:cxn ang="0">
                <a:pos x="connsiteX1" y="connsiteY1"/>
              </a:cxn>
              <a:cxn ang="0">
                <a:pos x="connsiteX2" y="connsiteY2"/>
              </a:cxn>
            </a:cxnLst>
            <a:rect l="l" t="t" r="r" b="b"/>
            <a:pathLst>
              <a:path w="3662979" h="2167665">
                <a:moveTo>
                  <a:pt x="0" y="0"/>
                </a:moveTo>
                <a:lnTo>
                  <a:pt x="0" y="2167665"/>
                </a:lnTo>
                <a:lnTo>
                  <a:pt x="3662979" y="216766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B6133D42-E5F2-E10E-8409-F9CBCD4C5221}"/>
              </a:ext>
            </a:extLst>
          </p:cNvPr>
          <p:cNvGrpSpPr/>
          <p:nvPr/>
        </p:nvGrpSpPr>
        <p:grpSpPr>
          <a:xfrm>
            <a:off x="6884699" y="1970805"/>
            <a:ext cx="92255" cy="2974308"/>
            <a:chOff x="7261412" y="2791610"/>
            <a:chExt cx="80682" cy="2163578"/>
          </a:xfrm>
        </p:grpSpPr>
        <p:cxnSp>
          <p:nvCxnSpPr>
            <p:cNvPr id="18" name="Straight Connector 17">
              <a:extLst>
                <a:ext uri="{FF2B5EF4-FFF2-40B4-BE49-F238E27FC236}">
                  <a16:creationId xmlns:a16="http://schemas.microsoft.com/office/drawing/2014/main" id="{12516AC9-CB3E-1791-724E-DFAB1DB55FE9}"/>
                </a:ext>
              </a:extLst>
            </p:cNvPr>
            <p:cNvCxnSpPr>
              <a:cxnSpLocks/>
            </p:cNvCxnSpPr>
            <p:nvPr/>
          </p:nvCxnSpPr>
          <p:spPr bwMode="auto">
            <a:xfrm>
              <a:off x="7261412" y="2791610"/>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E883CE6-9FB3-CDE5-562D-DE1081DE4206}"/>
                </a:ext>
              </a:extLst>
            </p:cNvPr>
            <p:cNvCxnSpPr>
              <a:cxnSpLocks/>
            </p:cNvCxnSpPr>
            <p:nvPr/>
          </p:nvCxnSpPr>
          <p:spPr bwMode="auto">
            <a:xfrm>
              <a:off x="7261412" y="3224326"/>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9E93B21-179C-1B7F-A070-88E6D1D4EF4B}"/>
                </a:ext>
              </a:extLst>
            </p:cNvPr>
            <p:cNvCxnSpPr>
              <a:cxnSpLocks/>
            </p:cNvCxnSpPr>
            <p:nvPr/>
          </p:nvCxnSpPr>
          <p:spPr bwMode="auto">
            <a:xfrm>
              <a:off x="7261412" y="3657042"/>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5E2C48F-0A4C-7757-E283-693ED5017657}"/>
                </a:ext>
              </a:extLst>
            </p:cNvPr>
            <p:cNvCxnSpPr>
              <a:cxnSpLocks/>
            </p:cNvCxnSpPr>
            <p:nvPr/>
          </p:nvCxnSpPr>
          <p:spPr bwMode="auto">
            <a:xfrm>
              <a:off x="7261412" y="4089758"/>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2C359C7-89B9-881E-8EFE-095FE1539831}"/>
                </a:ext>
              </a:extLst>
            </p:cNvPr>
            <p:cNvCxnSpPr>
              <a:cxnSpLocks/>
            </p:cNvCxnSpPr>
            <p:nvPr/>
          </p:nvCxnSpPr>
          <p:spPr bwMode="auto">
            <a:xfrm>
              <a:off x="7261412" y="4522474"/>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6B2F282-3616-CCA7-33D3-72FEC6ABACD4}"/>
                </a:ext>
              </a:extLst>
            </p:cNvPr>
            <p:cNvCxnSpPr>
              <a:cxnSpLocks/>
            </p:cNvCxnSpPr>
            <p:nvPr/>
          </p:nvCxnSpPr>
          <p:spPr bwMode="auto">
            <a:xfrm>
              <a:off x="7261412" y="4955188"/>
              <a:ext cx="80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 name="Group 1">
            <a:extLst>
              <a:ext uri="{FF2B5EF4-FFF2-40B4-BE49-F238E27FC236}">
                <a16:creationId xmlns:a16="http://schemas.microsoft.com/office/drawing/2014/main" id="{FE776EE4-1BA4-1637-E9C6-610B4D3192B2}"/>
              </a:ext>
            </a:extLst>
          </p:cNvPr>
          <p:cNvGrpSpPr/>
          <p:nvPr/>
        </p:nvGrpSpPr>
        <p:grpSpPr>
          <a:xfrm>
            <a:off x="6458670" y="1780573"/>
            <a:ext cx="475730" cy="3300949"/>
            <a:chOff x="6472079" y="2204546"/>
            <a:chExt cx="475730" cy="2807416"/>
          </a:xfrm>
        </p:grpSpPr>
        <p:sp>
          <p:nvSpPr>
            <p:cNvPr id="24" name="TextBox 23">
              <a:extLst>
                <a:ext uri="{FF2B5EF4-FFF2-40B4-BE49-F238E27FC236}">
                  <a16:creationId xmlns:a16="http://schemas.microsoft.com/office/drawing/2014/main" id="{6D10C955-04DA-EC22-DE4E-B535400F143F}"/>
                </a:ext>
              </a:extLst>
            </p:cNvPr>
            <p:cNvSpPr txBox="1"/>
            <p:nvPr/>
          </p:nvSpPr>
          <p:spPr bwMode="auto">
            <a:xfrm>
              <a:off x="6472079" y="2204546"/>
              <a:ext cx="458779"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5" name="TextBox 24">
              <a:extLst>
                <a:ext uri="{FF2B5EF4-FFF2-40B4-BE49-F238E27FC236}">
                  <a16:creationId xmlns:a16="http://schemas.microsoft.com/office/drawing/2014/main" id="{A43362CA-8BFF-EC0B-F7B9-4142A495D3FF}"/>
                </a:ext>
              </a:extLst>
            </p:cNvPr>
            <p:cNvSpPr txBox="1"/>
            <p:nvPr/>
          </p:nvSpPr>
          <p:spPr bwMode="auto">
            <a:xfrm>
              <a:off x="6568828" y="2731103"/>
              <a:ext cx="367408"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6" name="TextBox 25">
              <a:extLst>
                <a:ext uri="{FF2B5EF4-FFF2-40B4-BE49-F238E27FC236}">
                  <a16:creationId xmlns:a16="http://schemas.microsoft.com/office/drawing/2014/main" id="{EC9C140C-77F5-F4C1-948D-95A9AA471964}"/>
                </a:ext>
              </a:extLst>
            </p:cNvPr>
            <p:cNvSpPr txBox="1"/>
            <p:nvPr/>
          </p:nvSpPr>
          <p:spPr bwMode="auto">
            <a:xfrm>
              <a:off x="6563450" y="3231491"/>
              <a:ext cx="367408"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7" name="TextBox 26">
              <a:extLst>
                <a:ext uri="{FF2B5EF4-FFF2-40B4-BE49-F238E27FC236}">
                  <a16:creationId xmlns:a16="http://schemas.microsoft.com/office/drawing/2014/main" id="{6379C30A-3407-4747-CA9D-62801B69106B}"/>
                </a:ext>
              </a:extLst>
            </p:cNvPr>
            <p:cNvSpPr txBox="1"/>
            <p:nvPr/>
          </p:nvSpPr>
          <p:spPr bwMode="auto">
            <a:xfrm>
              <a:off x="6568828" y="3733246"/>
              <a:ext cx="367408"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8" name="TextBox 27">
              <a:extLst>
                <a:ext uri="{FF2B5EF4-FFF2-40B4-BE49-F238E27FC236}">
                  <a16:creationId xmlns:a16="http://schemas.microsoft.com/office/drawing/2014/main" id="{A2A0C102-0F93-DE11-DAD6-A255FCDA15EC}"/>
                </a:ext>
              </a:extLst>
            </p:cNvPr>
            <p:cNvSpPr txBox="1"/>
            <p:nvPr/>
          </p:nvSpPr>
          <p:spPr bwMode="auto">
            <a:xfrm>
              <a:off x="6575023" y="4231194"/>
              <a:ext cx="367408"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9" name="TextBox 28">
              <a:extLst>
                <a:ext uri="{FF2B5EF4-FFF2-40B4-BE49-F238E27FC236}">
                  <a16:creationId xmlns:a16="http://schemas.microsoft.com/office/drawing/2014/main" id="{70D270EB-D1E8-681A-5D7F-FF26D596E8F9}"/>
                </a:ext>
              </a:extLst>
            </p:cNvPr>
            <p:cNvSpPr txBox="1"/>
            <p:nvPr/>
          </p:nvSpPr>
          <p:spPr bwMode="auto">
            <a:xfrm>
              <a:off x="6671772" y="4750202"/>
              <a:ext cx="276037"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38" name="TextBox 37">
            <a:extLst>
              <a:ext uri="{FF2B5EF4-FFF2-40B4-BE49-F238E27FC236}">
                <a16:creationId xmlns:a16="http://schemas.microsoft.com/office/drawing/2014/main" id="{A3B79D23-BC29-B2AE-A3EC-57213AB34CF4}"/>
              </a:ext>
            </a:extLst>
          </p:cNvPr>
          <p:cNvSpPr txBox="1"/>
          <p:nvPr/>
        </p:nvSpPr>
        <p:spPr>
          <a:xfrm rot="16200000">
            <a:off x="5359535" y="3253032"/>
            <a:ext cx="1966705" cy="338554"/>
          </a:xfrm>
          <a:prstGeom prst="rect">
            <a:avLst/>
          </a:prstGeom>
          <a:noFill/>
        </p:spPr>
        <p:txBody>
          <a:bodyPr wrap="square"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PFS (%)</a:t>
            </a:r>
          </a:p>
        </p:txBody>
      </p:sp>
      <p:sp>
        <p:nvSpPr>
          <p:cNvPr id="39" name="TextBox 38">
            <a:extLst>
              <a:ext uri="{FF2B5EF4-FFF2-40B4-BE49-F238E27FC236}">
                <a16:creationId xmlns:a16="http://schemas.microsoft.com/office/drawing/2014/main" id="{3328DA60-A94D-C6CD-43CC-8404A10EFB87}"/>
              </a:ext>
            </a:extLst>
          </p:cNvPr>
          <p:cNvSpPr txBox="1"/>
          <p:nvPr/>
        </p:nvSpPr>
        <p:spPr>
          <a:xfrm>
            <a:off x="8184271" y="5197237"/>
            <a:ext cx="1966705" cy="338554"/>
          </a:xfrm>
          <a:prstGeom prst="rect">
            <a:avLst/>
          </a:prstGeom>
          <a:noFill/>
        </p:spPr>
        <p:txBody>
          <a:bodyPr wrap="square"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Mo</a:t>
            </a:r>
          </a:p>
        </p:txBody>
      </p:sp>
      <p:sp>
        <p:nvSpPr>
          <p:cNvPr id="40" name="TextBox 39">
            <a:extLst>
              <a:ext uri="{FF2B5EF4-FFF2-40B4-BE49-F238E27FC236}">
                <a16:creationId xmlns:a16="http://schemas.microsoft.com/office/drawing/2014/main" id="{45479F61-9E86-8011-B005-F245FEAC0B82}"/>
              </a:ext>
            </a:extLst>
          </p:cNvPr>
          <p:cNvSpPr txBox="1"/>
          <p:nvPr/>
        </p:nvSpPr>
        <p:spPr bwMode="auto">
          <a:xfrm>
            <a:off x="6929129" y="3326843"/>
            <a:ext cx="1447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A+O vs O + Clb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0.17 (95% CI: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0.07-0.42;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&lt;.0001)</a:t>
            </a:r>
          </a:p>
        </p:txBody>
      </p:sp>
      <p:sp>
        <p:nvSpPr>
          <p:cNvPr id="30" name="TextBox 29">
            <a:extLst>
              <a:ext uri="{FF2B5EF4-FFF2-40B4-BE49-F238E27FC236}">
                <a16:creationId xmlns:a16="http://schemas.microsoft.com/office/drawing/2014/main" id="{91758568-BEE6-3D0C-D151-E2FCE7344A12}"/>
              </a:ext>
            </a:extLst>
          </p:cNvPr>
          <p:cNvSpPr txBox="1"/>
          <p:nvPr/>
        </p:nvSpPr>
        <p:spPr bwMode="auto">
          <a:xfrm>
            <a:off x="6917448" y="4975149"/>
            <a:ext cx="135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 name="TextBox 30">
            <a:extLst>
              <a:ext uri="{FF2B5EF4-FFF2-40B4-BE49-F238E27FC236}">
                <a16:creationId xmlns:a16="http://schemas.microsoft.com/office/drawing/2014/main" id="{45C248A6-C04B-8A1A-287A-510CF0327840}"/>
              </a:ext>
            </a:extLst>
          </p:cNvPr>
          <p:cNvSpPr txBox="1"/>
          <p:nvPr/>
        </p:nvSpPr>
        <p:spPr bwMode="auto">
          <a:xfrm>
            <a:off x="7132360" y="4975149"/>
            <a:ext cx="135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2" name="TextBox 31">
            <a:extLst>
              <a:ext uri="{FF2B5EF4-FFF2-40B4-BE49-F238E27FC236}">
                <a16:creationId xmlns:a16="http://schemas.microsoft.com/office/drawing/2014/main" id="{9E2CFC6F-E573-9FAA-FFFF-19788F49B81D}"/>
              </a:ext>
            </a:extLst>
          </p:cNvPr>
          <p:cNvSpPr txBox="1"/>
          <p:nvPr/>
        </p:nvSpPr>
        <p:spPr bwMode="auto">
          <a:xfrm>
            <a:off x="7350071" y="4975149"/>
            <a:ext cx="135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 name="TextBox 32">
            <a:extLst>
              <a:ext uri="{FF2B5EF4-FFF2-40B4-BE49-F238E27FC236}">
                <a16:creationId xmlns:a16="http://schemas.microsoft.com/office/drawing/2014/main" id="{1F3D5343-AE12-3D7B-862B-F929F2299991}"/>
              </a:ext>
            </a:extLst>
          </p:cNvPr>
          <p:cNvSpPr txBox="1"/>
          <p:nvPr/>
        </p:nvSpPr>
        <p:spPr bwMode="auto">
          <a:xfrm>
            <a:off x="7567901" y="4975149"/>
            <a:ext cx="135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4" name="TextBox 33">
            <a:extLst>
              <a:ext uri="{FF2B5EF4-FFF2-40B4-BE49-F238E27FC236}">
                <a16:creationId xmlns:a16="http://schemas.microsoft.com/office/drawing/2014/main" id="{2C7AD1F3-ACC4-B147-44E4-D1F05663FA08}"/>
              </a:ext>
            </a:extLst>
          </p:cNvPr>
          <p:cNvSpPr txBox="1"/>
          <p:nvPr/>
        </p:nvSpPr>
        <p:spPr bwMode="auto">
          <a:xfrm>
            <a:off x="7763334"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5" name="TextBox 34">
            <a:extLst>
              <a:ext uri="{FF2B5EF4-FFF2-40B4-BE49-F238E27FC236}">
                <a16:creationId xmlns:a16="http://schemas.microsoft.com/office/drawing/2014/main" id="{239E8345-6965-2EC4-1B5F-E146CC2BAC99}"/>
              </a:ext>
            </a:extLst>
          </p:cNvPr>
          <p:cNvSpPr txBox="1"/>
          <p:nvPr/>
        </p:nvSpPr>
        <p:spPr bwMode="auto">
          <a:xfrm>
            <a:off x="7986589"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6" name="TextBox 35">
            <a:extLst>
              <a:ext uri="{FF2B5EF4-FFF2-40B4-BE49-F238E27FC236}">
                <a16:creationId xmlns:a16="http://schemas.microsoft.com/office/drawing/2014/main" id="{63D16560-1410-A399-73BC-9F75ED57CF18}"/>
              </a:ext>
            </a:extLst>
          </p:cNvPr>
          <p:cNvSpPr txBox="1"/>
          <p:nvPr/>
        </p:nvSpPr>
        <p:spPr bwMode="auto">
          <a:xfrm>
            <a:off x="8195822"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7" name="TextBox 36">
            <a:extLst>
              <a:ext uri="{FF2B5EF4-FFF2-40B4-BE49-F238E27FC236}">
                <a16:creationId xmlns:a16="http://schemas.microsoft.com/office/drawing/2014/main" id="{43202508-EA50-5E89-833D-693E1E18FA97}"/>
              </a:ext>
            </a:extLst>
          </p:cNvPr>
          <p:cNvSpPr txBox="1"/>
          <p:nvPr/>
        </p:nvSpPr>
        <p:spPr bwMode="auto">
          <a:xfrm>
            <a:off x="8418580"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65" name="TextBox 64">
            <a:extLst>
              <a:ext uri="{FF2B5EF4-FFF2-40B4-BE49-F238E27FC236}">
                <a16:creationId xmlns:a16="http://schemas.microsoft.com/office/drawing/2014/main" id="{DCCD7E33-CD01-572B-9050-46CE18243292}"/>
              </a:ext>
            </a:extLst>
          </p:cNvPr>
          <p:cNvSpPr txBox="1"/>
          <p:nvPr/>
        </p:nvSpPr>
        <p:spPr bwMode="auto">
          <a:xfrm>
            <a:off x="8629308"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66" name="TextBox 65">
            <a:extLst>
              <a:ext uri="{FF2B5EF4-FFF2-40B4-BE49-F238E27FC236}">
                <a16:creationId xmlns:a16="http://schemas.microsoft.com/office/drawing/2014/main" id="{B73E14FD-8291-B630-17ED-EC8E80C39267}"/>
              </a:ext>
            </a:extLst>
          </p:cNvPr>
          <p:cNvSpPr txBox="1"/>
          <p:nvPr/>
        </p:nvSpPr>
        <p:spPr bwMode="auto">
          <a:xfrm>
            <a:off x="8844221"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67" name="TextBox 66">
            <a:extLst>
              <a:ext uri="{FF2B5EF4-FFF2-40B4-BE49-F238E27FC236}">
                <a16:creationId xmlns:a16="http://schemas.microsoft.com/office/drawing/2014/main" id="{25EB8FEC-B72E-B0B6-F94F-E0C5BD7B4226}"/>
              </a:ext>
            </a:extLst>
          </p:cNvPr>
          <p:cNvSpPr txBox="1"/>
          <p:nvPr/>
        </p:nvSpPr>
        <p:spPr bwMode="auto">
          <a:xfrm>
            <a:off x="9061931"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68" name="TextBox 67">
            <a:extLst>
              <a:ext uri="{FF2B5EF4-FFF2-40B4-BE49-F238E27FC236}">
                <a16:creationId xmlns:a16="http://schemas.microsoft.com/office/drawing/2014/main" id="{EDFA83A8-F170-7A5E-883D-266B8CAEDAF8}"/>
              </a:ext>
            </a:extLst>
          </p:cNvPr>
          <p:cNvSpPr txBox="1"/>
          <p:nvPr/>
        </p:nvSpPr>
        <p:spPr bwMode="auto">
          <a:xfrm>
            <a:off x="9279761"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69" name="TextBox 68">
            <a:extLst>
              <a:ext uri="{FF2B5EF4-FFF2-40B4-BE49-F238E27FC236}">
                <a16:creationId xmlns:a16="http://schemas.microsoft.com/office/drawing/2014/main" id="{E18E5B9C-789B-6796-3322-E7964FA87763}"/>
              </a:ext>
            </a:extLst>
          </p:cNvPr>
          <p:cNvSpPr txBox="1"/>
          <p:nvPr/>
        </p:nvSpPr>
        <p:spPr bwMode="auto">
          <a:xfrm>
            <a:off x="9497653"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70" name="TextBox 69">
            <a:extLst>
              <a:ext uri="{FF2B5EF4-FFF2-40B4-BE49-F238E27FC236}">
                <a16:creationId xmlns:a16="http://schemas.microsoft.com/office/drawing/2014/main" id="{4BCFA934-DDB8-9D8D-CB7C-8B33A4B7A064}"/>
              </a:ext>
            </a:extLst>
          </p:cNvPr>
          <p:cNvSpPr txBox="1"/>
          <p:nvPr/>
        </p:nvSpPr>
        <p:spPr bwMode="auto">
          <a:xfrm>
            <a:off x="9720908"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71" name="TextBox 70">
            <a:extLst>
              <a:ext uri="{FF2B5EF4-FFF2-40B4-BE49-F238E27FC236}">
                <a16:creationId xmlns:a16="http://schemas.microsoft.com/office/drawing/2014/main" id="{2E81E6D0-104A-7EB8-AAAD-E1A4E3D38B15}"/>
              </a:ext>
            </a:extLst>
          </p:cNvPr>
          <p:cNvSpPr txBox="1"/>
          <p:nvPr/>
        </p:nvSpPr>
        <p:spPr bwMode="auto">
          <a:xfrm>
            <a:off x="9930141"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cxnSp>
        <p:nvCxnSpPr>
          <p:cNvPr id="72" name="Straight Connector 71">
            <a:extLst>
              <a:ext uri="{FF2B5EF4-FFF2-40B4-BE49-F238E27FC236}">
                <a16:creationId xmlns:a16="http://schemas.microsoft.com/office/drawing/2014/main" id="{8E1828B3-EB4D-ED84-B2A5-CB1B2A9B13A0}"/>
              </a:ext>
            </a:extLst>
          </p:cNvPr>
          <p:cNvCxnSpPr/>
          <p:nvPr/>
        </p:nvCxnSpPr>
        <p:spPr bwMode="auto">
          <a:xfrm flipV="1">
            <a:off x="10493245" y="2380683"/>
            <a:ext cx="0" cy="2525680"/>
          </a:xfrm>
          <a:prstGeom prst="line">
            <a:avLst/>
          </a:prstGeom>
          <a:noFill/>
          <a:ln w="28575" cap="flat" cmpd="sng" algn="ctr">
            <a:solidFill>
              <a:schemeClr val="tx2"/>
            </a:solidFill>
            <a:prstDash val="sysDash"/>
            <a:round/>
            <a:headEnd type="none" w="med" len="med"/>
            <a:tailEnd type="none" w="med" len="med"/>
          </a:ln>
          <a:effectLst/>
        </p:spPr>
      </p:cxnSp>
      <p:grpSp>
        <p:nvGrpSpPr>
          <p:cNvPr id="5" name="Group 4">
            <a:extLst>
              <a:ext uri="{FF2B5EF4-FFF2-40B4-BE49-F238E27FC236}">
                <a16:creationId xmlns:a16="http://schemas.microsoft.com/office/drawing/2014/main" id="{FCA8AFED-2622-FD36-0026-2E18D22B33D2}"/>
              </a:ext>
            </a:extLst>
          </p:cNvPr>
          <p:cNvGrpSpPr/>
          <p:nvPr/>
        </p:nvGrpSpPr>
        <p:grpSpPr>
          <a:xfrm>
            <a:off x="6963386" y="4955170"/>
            <a:ext cx="4374565" cy="77396"/>
            <a:chOff x="6963386" y="4955170"/>
            <a:chExt cx="4374565" cy="77396"/>
          </a:xfrm>
        </p:grpSpPr>
        <p:grpSp>
          <p:nvGrpSpPr>
            <p:cNvPr id="44" name="Group 43">
              <a:extLst>
                <a:ext uri="{FF2B5EF4-FFF2-40B4-BE49-F238E27FC236}">
                  <a16:creationId xmlns:a16="http://schemas.microsoft.com/office/drawing/2014/main" id="{31B01BF8-BD13-91FD-7275-66121842D3A7}"/>
                </a:ext>
              </a:extLst>
            </p:cNvPr>
            <p:cNvGrpSpPr/>
            <p:nvPr/>
          </p:nvGrpSpPr>
          <p:grpSpPr>
            <a:xfrm flipV="1">
              <a:off x="6963386" y="4955170"/>
              <a:ext cx="3057691" cy="74614"/>
              <a:chOff x="5014093" y="4568206"/>
              <a:chExt cx="6181121" cy="74740"/>
            </a:xfrm>
          </p:grpSpPr>
          <p:grpSp>
            <p:nvGrpSpPr>
              <p:cNvPr id="45" name="Group 44">
                <a:extLst>
                  <a:ext uri="{FF2B5EF4-FFF2-40B4-BE49-F238E27FC236}">
                    <a16:creationId xmlns:a16="http://schemas.microsoft.com/office/drawing/2014/main" id="{59011ACE-73D9-7FF6-D878-6AADA1CE56B1}"/>
                  </a:ext>
                </a:extLst>
              </p:cNvPr>
              <p:cNvGrpSpPr/>
              <p:nvPr/>
            </p:nvGrpSpPr>
            <p:grpSpPr>
              <a:xfrm>
                <a:off x="5014093" y="4573021"/>
                <a:ext cx="3089705" cy="69925"/>
                <a:chOff x="7342094" y="4951970"/>
                <a:chExt cx="3524205" cy="71851"/>
              </a:xfrm>
            </p:grpSpPr>
            <p:grpSp>
              <p:nvGrpSpPr>
                <p:cNvPr id="55" name="Group 54">
                  <a:extLst>
                    <a:ext uri="{FF2B5EF4-FFF2-40B4-BE49-F238E27FC236}">
                      <a16:creationId xmlns:a16="http://schemas.microsoft.com/office/drawing/2014/main" id="{AA72A8BE-21CA-0F98-CA39-DC500E98147B}"/>
                    </a:ext>
                  </a:extLst>
                </p:cNvPr>
                <p:cNvGrpSpPr/>
                <p:nvPr/>
              </p:nvGrpSpPr>
              <p:grpSpPr>
                <a:xfrm rot="5400000">
                  <a:off x="8565776" y="3730214"/>
                  <a:ext cx="69925" cy="2517290"/>
                  <a:chOff x="7261412" y="2791610"/>
                  <a:chExt cx="80682" cy="2163578"/>
                </a:xfrm>
              </p:grpSpPr>
              <p:cxnSp>
                <p:nvCxnSpPr>
                  <p:cNvPr id="59" name="Straight Connector 58">
                    <a:extLst>
                      <a:ext uri="{FF2B5EF4-FFF2-40B4-BE49-F238E27FC236}">
                        <a16:creationId xmlns:a16="http://schemas.microsoft.com/office/drawing/2014/main" id="{30FD7017-76B4-6C7B-F84D-DC75DC7D0D72}"/>
                      </a:ext>
                    </a:extLst>
                  </p:cNvPr>
                  <p:cNvCxnSpPr>
                    <a:cxnSpLocks/>
                  </p:cNvCxnSpPr>
                  <p:nvPr/>
                </p:nvCxnSpPr>
                <p:spPr bwMode="auto">
                  <a:xfrm>
                    <a:off x="7261412" y="2791610"/>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63FABA6-B8F7-4653-EF38-8F1E9015CBB2}"/>
                      </a:ext>
                    </a:extLst>
                  </p:cNvPr>
                  <p:cNvCxnSpPr>
                    <a:cxnSpLocks/>
                  </p:cNvCxnSpPr>
                  <p:nvPr/>
                </p:nvCxnSpPr>
                <p:spPr bwMode="auto">
                  <a:xfrm>
                    <a:off x="7261412" y="3224326"/>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9F36F27-D362-A1D7-CDE0-E1EF2177428B}"/>
                      </a:ext>
                    </a:extLst>
                  </p:cNvPr>
                  <p:cNvCxnSpPr>
                    <a:cxnSpLocks/>
                  </p:cNvCxnSpPr>
                  <p:nvPr/>
                </p:nvCxnSpPr>
                <p:spPr bwMode="auto">
                  <a:xfrm>
                    <a:off x="7261412" y="3657042"/>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5B03451-6E92-F721-4959-140256561404}"/>
                      </a:ext>
                    </a:extLst>
                  </p:cNvPr>
                  <p:cNvCxnSpPr>
                    <a:cxnSpLocks/>
                  </p:cNvCxnSpPr>
                  <p:nvPr/>
                </p:nvCxnSpPr>
                <p:spPr bwMode="auto">
                  <a:xfrm>
                    <a:off x="7261412" y="4089758"/>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9CAF1AD-341A-6855-6F1A-F5053E47048E}"/>
                      </a:ext>
                    </a:extLst>
                  </p:cNvPr>
                  <p:cNvCxnSpPr>
                    <a:cxnSpLocks/>
                  </p:cNvCxnSpPr>
                  <p:nvPr/>
                </p:nvCxnSpPr>
                <p:spPr bwMode="auto">
                  <a:xfrm>
                    <a:off x="7261412" y="4522474"/>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D80A311-3321-F49A-E2B7-C2B70B6BF603}"/>
                      </a:ext>
                    </a:extLst>
                  </p:cNvPr>
                  <p:cNvCxnSpPr>
                    <a:cxnSpLocks/>
                  </p:cNvCxnSpPr>
                  <p:nvPr/>
                </p:nvCxnSpPr>
                <p:spPr bwMode="auto">
                  <a:xfrm>
                    <a:off x="7261412" y="4955188"/>
                    <a:ext cx="80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62A4414B-9C26-E0A6-2A5C-23F809A6203F}"/>
                    </a:ext>
                  </a:extLst>
                </p:cNvPr>
                <p:cNvGrpSpPr/>
                <p:nvPr/>
              </p:nvGrpSpPr>
              <p:grpSpPr>
                <a:xfrm>
                  <a:off x="10362841" y="4951970"/>
                  <a:ext cx="503458" cy="69925"/>
                  <a:chOff x="9508326" y="5106296"/>
                  <a:chExt cx="503458" cy="69925"/>
                </a:xfrm>
              </p:grpSpPr>
              <p:cxnSp>
                <p:nvCxnSpPr>
                  <p:cNvPr id="57" name="Straight Connector 56">
                    <a:extLst>
                      <a:ext uri="{FF2B5EF4-FFF2-40B4-BE49-F238E27FC236}">
                        <a16:creationId xmlns:a16="http://schemas.microsoft.com/office/drawing/2014/main" id="{306E5668-67C3-44F6-3950-E8DD863435AC}"/>
                      </a:ext>
                    </a:extLst>
                  </p:cNvPr>
                  <p:cNvCxnSpPr>
                    <a:cxnSpLocks/>
                  </p:cNvCxnSpPr>
                  <p:nvPr/>
                </p:nvCxnSpPr>
                <p:spPr bwMode="auto">
                  <a:xfrm rot="5400000">
                    <a:off x="9976821" y="5141259"/>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63169A0-1270-E907-2A76-A709DA9EFE7C}"/>
                      </a:ext>
                    </a:extLst>
                  </p:cNvPr>
                  <p:cNvCxnSpPr>
                    <a:cxnSpLocks/>
                  </p:cNvCxnSpPr>
                  <p:nvPr/>
                </p:nvCxnSpPr>
                <p:spPr bwMode="auto">
                  <a:xfrm rot="5400000">
                    <a:off x="9473363" y="5141259"/>
                    <a:ext cx="6992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6" name="Group 45">
                <a:extLst>
                  <a:ext uri="{FF2B5EF4-FFF2-40B4-BE49-F238E27FC236}">
                    <a16:creationId xmlns:a16="http://schemas.microsoft.com/office/drawing/2014/main" id="{3D6B8959-0C8B-BF95-8B3A-F347D1DB605B}"/>
                  </a:ext>
                </a:extLst>
              </p:cNvPr>
              <p:cNvGrpSpPr/>
              <p:nvPr/>
            </p:nvGrpSpPr>
            <p:grpSpPr>
              <a:xfrm>
                <a:off x="8546896" y="4568206"/>
                <a:ext cx="2648318" cy="69925"/>
                <a:chOff x="7342094" y="4951970"/>
                <a:chExt cx="3020746" cy="71851"/>
              </a:xfrm>
            </p:grpSpPr>
            <p:grpSp>
              <p:nvGrpSpPr>
                <p:cNvPr id="47" name="Group 46">
                  <a:extLst>
                    <a:ext uri="{FF2B5EF4-FFF2-40B4-BE49-F238E27FC236}">
                      <a16:creationId xmlns:a16="http://schemas.microsoft.com/office/drawing/2014/main" id="{612EA8C8-6775-D679-0831-881FD883B60D}"/>
                    </a:ext>
                  </a:extLst>
                </p:cNvPr>
                <p:cNvGrpSpPr/>
                <p:nvPr/>
              </p:nvGrpSpPr>
              <p:grpSpPr>
                <a:xfrm rot="5400000">
                  <a:off x="8565776" y="3730214"/>
                  <a:ext cx="69925" cy="2517290"/>
                  <a:chOff x="7261412" y="2791610"/>
                  <a:chExt cx="80682" cy="2163578"/>
                </a:xfrm>
              </p:grpSpPr>
              <p:cxnSp>
                <p:nvCxnSpPr>
                  <p:cNvPr id="49" name="Straight Connector 48">
                    <a:extLst>
                      <a:ext uri="{FF2B5EF4-FFF2-40B4-BE49-F238E27FC236}">
                        <a16:creationId xmlns:a16="http://schemas.microsoft.com/office/drawing/2014/main" id="{21A7F573-E9B1-FA4E-2EEB-35444036F75B}"/>
                      </a:ext>
                    </a:extLst>
                  </p:cNvPr>
                  <p:cNvCxnSpPr>
                    <a:cxnSpLocks/>
                  </p:cNvCxnSpPr>
                  <p:nvPr/>
                </p:nvCxnSpPr>
                <p:spPr bwMode="auto">
                  <a:xfrm>
                    <a:off x="7261412" y="2791610"/>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0AE5323-32FC-EF88-7395-466DEA6EB577}"/>
                      </a:ext>
                    </a:extLst>
                  </p:cNvPr>
                  <p:cNvCxnSpPr>
                    <a:cxnSpLocks/>
                  </p:cNvCxnSpPr>
                  <p:nvPr/>
                </p:nvCxnSpPr>
                <p:spPr bwMode="auto">
                  <a:xfrm>
                    <a:off x="7261412" y="3224326"/>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5F9F7F3-99C9-D138-5FE9-7F4C564F7C2C}"/>
                      </a:ext>
                    </a:extLst>
                  </p:cNvPr>
                  <p:cNvCxnSpPr>
                    <a:cxnSpLocks/>
                  </p:cNvCxnSpPr>
                  <p:nvPr/>
                </p:nvCxnSpPr>
                <p:spPr bwMode="auto">
                  <a:xfrm>
                    <a:off x="7261412" y="3657042"/>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F5558BB-F563-7EEF-E961-0386A899AD15}"/>
                      </a:ext>
                    </a:extLst>
                  </p:cNvPr>
                  <p:cNvCxnSpPr>
                    <a:cxnSpLocks/>
                  </p:cNvCxnSpPr>
                  <p:nvPr/>
                </p:nvCxnSpPr>
                <p:spPr bwMode="auto">
                  <a:xfrm>
                    <a:off x="7261412" y="4089758"/>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3CC4BE4-1BC5-D62A-0D57-9DCCEBF85A91}"/>
                      </a:ext>
                    </a:extLst>
                  </p:cNvPr>
                  <p:cNvCxnSpPr>
                    <a:cxnSpLocks/>
                  </p:cNvCxnSpPr>
                  <p:nvPr/>
                </p:nvCxnSpPr>
                <p:spPr bwMode="auto">
                  <a:xfrm>
                    <a:off x="7261412" y="4522474"/>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68DE905-2339-62E1-0BDD-24791FAD84BE}"/>
                      </a:ext>
                    </a:extLst>
                  </p:cNvPr>
                  <p:cNvCxnSpPr>
                    <a:cxnSpLocks/>
                  </p:cNvCxnSpPr>
                  <p:nvPr/>
                </p:nvCxnSpPr>
                <p:spPr bwMode="auto">
                  <a:xfrm>
                    <a:off x="7261412" y="4955188"/>
                    <a:ext cx="80682" cy="0"/>
                  </a:xfrm>
                  <a:prstGeom prst="line">
                    <a:avLst/>
                  </a:prstGeom>
                  <a:noFill/>
                  <a:ln w="28575" cap="flat" cmpd="sng" algn="ctr">
                    <a:solidFill>
                      <a:schemeClr val="bg1"/>
                    </a:solidFill>
                    <a:prstDash val="solid"/>
                    <a:round/>
                    <a:headEnd type="none" w="med" len="med"/>
                    <a:tailEnd type="none" w="med" len="med"/>
                  </a:ln>
                  <a:effectLst/>
                </p:spPr>
              </p:cxnSp>
            </p:grpSp>
            <p:cxnSp>
              <p:nvCxnSpPr>
                <p:cNvPr id="48" name="Straight Connector 47">
                  <a:extLst>
                    <a:ext uri="{FF2B5EF4-FFF2-40B4-BE49-F238E27FC236}">
                      <a16:creationId xmlns:a16="http://schemas.microsoft.com/office/drawing/2014/main" id="{63D1B244-9862-CB2D-55E0-89139D8BEA57}"/>
                    </a:ext>
                  </a:extLst>
                </p:cNvPr>
                <p:cNvCxnSpPr>
                  <a:cxnSpLocks/>
                </p:cNvCxnSpPr>
                <p:nvPr/>
              </p:nvCxnSpPr>
              <p:spPr bwMode="auto">
                <a:xfrm rot="5400000">
                  <a:off x="10327877" y="4986933"/>
                  <a:ext cx="6992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4" name="Group 83">
              <a:extLst>
                <a:ext uri="{FF2B5EF4-FFF2-40B4-BE49-F238E27FC236}">
                  <a16:creationId xmlns:a16="http://schemas.microsoft.com/office/drawing/2014/main" id="{73DAA8CE-7736-1957-3EB1-650AF52AAF24}"/>
                </a:ext>
              </a:extLst>
            </p:cNvPr>
            <p:cNvGrpSpPr/>
            <p:nvPr/>
          </p:nvGrpSpPr>
          <p:grpSpPr>
            <a:xfrm rot="16200000" flipV="1">
              <a:off x="10758118" y="4452733"/>
              <a:ext cx="67936" cy="1091730"/>
              <a:chOff x="7261412" y="2791610"/>
              <a:chExt cx="80682" cy="2163578"/>
            </a:xfrm>
          </p:grpSpPr>
          <p:cxnSp>
            <p:nvCxnSpPr>
              <p:cNvPr id="88" name="Straight Connector 87">
                <a:extLst>
                  <a:ext uri="{FF2B5EF4-FFF2-40B4-BE49-F238E27FC236}">
                    <a16:creationId xmlns:a16="http://schemas.microsoft.com/office/drawing/2014/main" id="{4C8FD377-A2BB-B15A-6AF4-A2FC5342B426}"/>
                  </a:ext>
                </a:extLst>
              </p:cNvPr>
              <p:cNvCxnSpPr>
                <a:cxnSpLocks/>
              </p:cNvCxnSpPr>
              <p:nvPr/>
            </p:nvCxnSpPr>
            <p:spPr bwMode="auto">
              <a:xfrm>
                <a:off x="7261412" y="2791610"/>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97FBEC4-92C5-A9C3-D5C3-BD24F7F46EFC}"/>
                  </a:ext>
                </a:extLst>
              </p:cNvPr>
              <p:cNvCxnSpPr>
                <a:cxnSpLocks/>
              </p:cNvCxnSpPr>
              <p:nvPr/>
            </p:nvCxnSpPr>
            <p:spPr bwMode="auto">
              <a:xfrm>
                <a:off x="7261412" y="3224326"/>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32F96A2-0AE4-D2D3-E37F-FD5C5D945484}"/>
                  </a:ext>
                </a:extLst>
              </p:cNvPr>
              <p:cNvCxnSpPr>
                <a:cxnSpLocks/>
              </p:cNvCxnSpPr>
              <p:nvPr/>
            </p:nvCxnSpPr>
            <p:spPr bwMode="auto">
              <a:xfrm>
                <a:off x="7261412" y="3657042"/>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DD0AC67-7C45-0E40-9EAD-A801F8637CEF}"/>
                  </a:ext>
                </a:extLst>
              </p:cNvPr>
              <p:cNvCxnSpPr>
                <a:cxnSpLocks/>
              </p:cNvCxnSpPr>
              <p:nvPr/>
            </p:nvCxnSpPr>
            <p:spPr bwMode="auto">
              <a:xfrm>
                <a:off x="7261412" y="4089758"/>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1B5C557-0EA1-0B0C-6BAB-02313F27AFEB}"/>
                  </a:ext>
                </a:extLst>
              </p:cNvPr>
              <p:cNvCxnSpPr>
                <a:cxnSpLocks/>
              </p:cNvCxnSpPr>
              <p:nvPr/>
            </p:nvCxnSpPr>
            <p:spPr bwMode="auto">
              <a:xfrm>
                <a:off x="7261412" y="4522474"/>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47E9023-E54F-7DF4-E315-A0DEAF3DE588}"/>
                  </a:ext>
                </a:extLst>
              </p:cNvPr>
              <p:cNvCxnSpPr>
                <a:cxnSpLocks/>
              </p:cNvCxnSpPr>
              <p:nvPr/>
            </p:nvCxnSpPr>
            <p:spPr bwMode="auto">
              <a:xfrm>
                <a:off x="7261412" y="4955188"/>
                <a:ext cx="8068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4" name="TextBox 93">
            <a:extLst>
              <a:ext uri="{FF2B5EF4-FFF2-40B4-BE49-F238E27FC236}">
                <a16:creationId xmlns:a16="http://schemas.microsoft.com/office/drawing/2014/main" id="{117F676F-C3A3-40FF-9C8C-CAF70F27F091}"/>
              </a:ext>
            </a:extLst>
          </p:cNvPr>
          <p:cNvSpPr txBox="1"/>
          <p:nvPr/>
        </p:nvSpPr>
        <p:spPr bwMode="auto">
          <a:xfrm>
            <a:off x="10068030" y="4971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95" name="TextBox 94">
            <a:extLst>
              <a:ext uri="{FF2B5EF4-FFF2-40B4-BE49-F238E27FC236}">
                <a16:creationId xmlns:a16="http://schemas.microsoft.com/office/drawing/2014/main" id="{74F03105-C4F5-77AA-7B47-8813AC26A4F1}"/>
              </a:ext>
            </a:extLst>
          </p:cNvPr>
          <p:cNvSpPr txBox="1"/>
          <p:nvPr/>
        </p:nvSpPr>
        <p:spPr bwMode="auto">
          <a:xfrm>
            <a:off x="10282943" y="4971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96" name="TextBox 95">
            <a:extLst>
              <a:ext uri="{FF2B5EF4-FFF2-40B4-BE49-F238E27FC236}">
                <a16:creationId xmlns:a16="http://schemas.microsoft.com/office/drawing/2014/main" id="{7913B779-CC1A-066E-62B1-73781B499CFA}"/>
              </a:ext>
            </a:extLst>
          </p:cNvPr>
          <p:cNvSpPr txBox="1"/>
          <p:nvPr/>
        </p:nvSpPr>
        <p:spPr bwMode="auto">
          <a:xfrm>
            <a:off x="10500653" y="4971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97" name="TextBox 96">
            <a:extLst>
              <a:ext uri="{FF2B5EF4-FFF2-40B4-BE49-F238E27FC236}">
                <a16:creationId xmlns:a16="http://schemas.microsoft.com/office/drawing/2014/main" id="{006CC386-3FC7-2ECD-89C0-1AE9224B4C13}"/>
              </a:ext>
            </a:extLst>
          </p:cNvPr>
          <p:cNvSpPr txBox="1"/>
          <p:nvPr/>
        </p:nvSpPr>
        <p:spPr bwMode="auto">
          <a:xfrm>
            <a:off x="10718483" y="4971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98" name="TextBox 97">
            <a:extLst>
              <a:ext uri="{FF2B5EF4-FFF2-40B4-BE49-F238E27FC236}">
                <a16:creationId xmlns:a16="http://schemas.microsoft.com/office/drawing/2014/main" id="{A26462CD-4B3C-21E3-4682-303BEC9A01B0}"/>
              </a:ext>
            </a:extLst>
          </p:cNvPr>
          <p:cNvSpPr txBox="1"/>
          <p:nvPr/>
        </p:nvSpPr>
        <p:spPr bwMode="auto">
          <a:xfrm>
            <a:off x="10936375" y="4971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
        <p:nvSpPr>
          <p:cNvPr id="99" name="TextBox 98">
            <a:extLst>
              <a:ext uri="{FF2B5EF4-FFF2-40B4-BE49-F238E27FC236}">
                <a16:creationId xmlns:a16="http://schemas.microsoft.com/office/drawing/2014/main" id="{5AD957BC-C6F4-C514-0A33-BEB3E6C481DB}"/>
              </a:ext>
            </a:extLst>
          </p:cNvPr>
          <p:cNvSpPr txBox="1"/>
          <p:nvPr/>
        </p:nvSpPr>
        <p:spPr bwMode="auto">
          <a:xfrm>
            <a:off x="11159630" y="4971697"/>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a:t>
            </a:r>
          </a:p>
        </p:txBody>
      </p:sp>
      <p:grpSp>
        <p:nvGrpSpPr>
          <p:cNvPr id="9" name="Group 8">
            <a:extLst>
              <a:ext uri="{FF2B5EF4-FFF2-40B4-BE49-F238E27FC236}">
                <a16:creationId xmlns:a16="http://schemas.microsoft.com/office/drawing/2014/main" id="{3276E504-BCAA-3AEA-734A-D515F8249FE3}"/>
              </a:ext>
            </a:extLst>
          </p:cNvPr>
          <p:cNvGrpSpPr/>
          <p:nvPr/>
        </p:nvGrpSpPr>
        <p:grpSpPr>
          <a:xfrm>
            <a:off x="8395263" y="4184634"/>
            <a:ext cx="874529" cy="738664"/>
            <a:chOff x="7303826" y="3908825"/>
            <a:chExt cx="874529" cy="738664"/>
          </a:xfrm>
        </p:grpSpPr>
        <p:sp>
          <p:nvSpPr>
            <p:cNvPr id="41" name="TextBox 40">
              <a:extLst>
                <a:ext uri="{FF2B5EF4-FFF2-40B4-BE49-F238E27FC236}">
                  <a16:creationId xmlns:a16="http://schemas.microsoft.com/office/drawing/2014/main" id="{3DD083B9-D5D1-DCAD-0366-14D853CD0FA4}"/>
                </a:ext>
              </a:extLst>
            </p:cNvPr>
            <p:cNvSpPr txBox="1"/>
            <p:nvPr/>
          </p:nvSpPr>
          <p:spPr bwMode="auto">
            <a:xfrm>
              <a:off x="7472713" y="3908825"/>
              <a:ext cx="7056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 + 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 + Clb</a:t>
              </a:r>
            </a:p>
          </p:txBody>
        </p:sp>
        <p:cxnSp>
          <p:nvCxnSpPr>
            <p:cNvPr id="42" name="Straight Connector 41">
              <a:extLst>
                <a:ext uri="{FF2B5EF4-FFF2-40B4-BE49-F238E27FC236}">
                  <a16:creationId xmlns:a16="http://schemas.microsoft.com/office/drawing/2014/main" id="{2F3C2D32-38FF-47C0-14EA-377D651928EF}"/>
                </a:ext>
              </a:extLst>
            </p:cNvPr>
            <p:cNvCxnSpPr>
              <a:cxnSpLocks/>
            </p:cNvCxnSpPr>
            <p:nvPr/>
          </p:nvCxnSpPr>
          <p:spPr bwMode="auto">
            <a:xfrm>
              <a:off x="7305508" y="4069709"/>
              <a:ext cx="203462" cy="0"/>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236D85F-903A-7986-EA05-03168126F097}"/>
                </a:ext>
              </a:extLst>
            </p:cNvPr>
            <p:cNvCxnSpPr>
              <a:cxnSpLocks/>
            </p:cNvCxnSpPr>
            <p:nvPr/>
          </p:nvCxnSpPr>
          <p:spPr bwMode="auto">
            <a:xfrm>
              <a:off x="7303826" y="4282640"/>
              <a:ext cx="203462" cy="0"/>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B56767B-08D5-4DA6-122D-45FE7879C7C1}"/>
                </a:ext>
              </a:extLst>
            </p:cNvPr>
            <p:cNvCxnSpPr>
              <a:cxnSpLocks/>
            </p:cNvCxnSpPr>
            <p:nvPr/>
          </p:nvCxnSpPr>
          <p:spPr bwMode="auto">
            <a:xfrm>
              <a:off x="7304729" y="4491019"/>
              <a:ext cx="203462" cy="0"/>
            </a:xfrm>
            <a:prstGeom prst="line">
              <a:avLst/>
            </a:prstGeom>
            <a:noFill/>
            <a:ln w="28575" cap="flat" cmpd="sng" algn="ctr">
              <a:solidFill>
                <a:schemeClr val="accent4"/>
              </a:solidFill>
              <a:prstDash val="solid"/>
              <a:round/>
              <a:headEnd type="none" w="med" len="med"/>
              <a:tailEnd type="none" w="med" len="med"/>
            </a:ln>
            <a:effectLst/>
          </p:spPr>
        </p:cxnSp>
      </p:grpSp>
      <p:sp>
        <p:nvSpPr>
          <p:cNvPr id="124" name="TextBox 123">
            <a:extLst>
              <a:ext uri="{FF2B5EF4-FFF2-40B4-BE49-F238E27FC236}">
                <a16:creationId xmlns:a16="http://schemas.microsoft.com/office/drawing/2014/main" id="{FA661EC4-AE55-A1B8-0FF5-994DDA6E859C}"/>
              </a:ext>
            </a:extLst>
          </p:cNvPr>
          <p:cNvSpPr txBox="1"/>
          <p:nvPr/>
        </p:nvSpPr>
        <p:spPr bwMode="auto">
          <a:xfrm>
            <a:off x="6933170" y="4130755"/>
            <a:ext cx="1447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 vs O + Clb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0.18 (95% CI: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0.07-0.46;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&lt;.0001)</a:t>
            </a:r>
          </a:p>
        </p:txBody>
      </p:sp>
      <p:sp>
        <p:nvSpPr>
          <p:cNvPr id="10" name="Freeform: Shape 9">
            <a:extLst>
              <a:ext uri="{FF2B5EF4-FFF2-40B4-BE49-F238E27FC236}">
                <a16:creationId xmlns:a16="http://schemas.microsoft.com/office/drawing/2014/main" id="{8486E4E3-9019-31BB-FC1B-73391B461C0C}"/>
              </a:ext>
            </a:extLst>
          </p:cNvPr>
          <p:cNvSpPr/>
          <p:nvPr/>
        </p:nvSpPr>
        <p:spPr bwMode="auto">
          <a:xfrm>
            <a:off x="6968490" y="1962150"/>
            <a:ext cx="4065270" cy="750570"/>
          </a:xfrm>
          <a:custGeom>
            <a:avLst/>
            <a:gdLst>
              <a:gd name="connsiteX0" fmla="*/ 0 w 4065270"/>
              <a:gd name="connsiteY0" fmla="*/ 0 h 750570"/>
              <a:gd name="connsiteX1" fmla="*/ 95250 w 4065270"/>
              <a:gd name="connsiteY1" fmla="*/ 0 h 750570"/>
              <a:gd name="connsiteX2" fmla="*/ 95250 w 4065270"/>
              <a:gd name="connsiteY2" fmla="*/ 140970 h 750570"/>
              <a:gd name="connsiteX3" fmla="*/ 300990 w 4065270"/>
              <a:gd name="connsiteY3" fmla="*/ 140970 h 750570"/>
              <a:gd name="connsiteX4" fmla="*/ 300990 w 4065270"/>
              <a:gd name="connsiteY4" fmla="*/ 247650 h 750570"/>
              <a:gd name="connsiteX5" fmla="*/ 621030 w 4065270"/>
              <a:gd name="connsiteY5" fmla="*/ 247650 h 750570"/>
              <a:gd name="connsiteX6" fmla="*/ 621030 w 4065270"/>
              <a:gd name="connsiteY6" fmla="*/ 350520 h 750570"/>
              <a:gd name="connsiteX7" fmla="*/ 1642110 w 4065270"/>
              <a:gd name="connsiteY7" fmla="*/ 350520 h 750570"/>
              <a:gd name="connsiteX8" fmla="*/ 1642110 w 4065270"/>
              <a:gd name="connsiteY8" fmla="*/ 487680 h 750570"/>
              <a:gd name="connsiteX9" fmla="*/ 2811780 w 4065270"/>
              <a:gd name="connsiteY9" fmla="*/ 487680 h 750570"/>
              <a:gd name="connsiteX10" fmla="*/ 2811780 w 4065270"/>
              <a:gd name="connsiteY10" fmla="*/ 609600 h 750570"/>
              <a:gd name="connsiteX11" fmla="*/ 3128010 w 4065270"/>
              <a:gd name="connsiteY11" fmla="*/ 609600 h 750570"/>
              <a:gd name="connsiteX12" fmla="*/ 3128010 w 4065270"/>
              <a:gd name="connsiteY12" fmla="*/ 750570 h 750570"/>
              <a:gd name="connsiteX13" fmla="*/ 4065270 w 4065270"/>
              <a:gd name="connsiteY13" fmla="*/ 750570 h 75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5270" h="750570">
                <a:moveTo>
                  <a:pt x="0" y="0"/>
                </a:moveTo>
                <a:lnTo>
                  <a:pt x="95250" y="0"/>
                </a:lnTo>
                <a:lnTo>
                  <a:pt x="95250" y="140970"/>
                </a:lnTo>
                <a:lnTo>
                  <a:pt x="300990" y="140970"/>
                </a:lnTo>
                <a:lnTo>
                  <a:pt x="300990" y="247650"/>
                </a:lnTo>
                <a:lnTo>
                  <a:pt x="621030" y="247650"/>
                </a:lnTo>
                <a:lnTo>
                  <a:pt x="621030" y="350520"/>
                </a:lnTo>
                <a:lnTo>
                  <a:pt x="1642110" y="350520"/>
                </a:lnTo>
                <a:lnTo>
                  <a:pt x="1642110" y="487680"/>
                </a:lnTo>
                <a:lnTo>
                  <a:pt x="2811780" y="487680"/>
                </a:lnTo>
                <a:lnTo>
                  <a:pt x="2811780" y="609600"/>
                </a:lnTo>
                <a:lnTo>
                  <a:pt x="3128010" y="609600"/>
                </a:lnTo>
                <a:lnTo>
                  <a:pt x="3128010" y="750570"/>
                </a:lnTo>
                <a:lnTo>
                  <a:pt x="4065270" y="75057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5" name="Freeform: Shape 124">
            <a:extLst>
              <a:ext uri="{FF2B5EF4-FFF2-40B4-BE49-F238E27FC236}">
                <a16:creationId xmlns:a16="http://schemas.microsoft.com/office/drawing/2014/main" id="{22480A8F-61E5-E3E2-A6FA-A9C4D052C586}"/>
              </a:ext>
            </a:extLst>
          </p:cNvPr>
          <p:cNvSpPr/>
          <p:nvPr/>
        </p:nvSpPr>
        <p:spPr bwMode="auto">
          <a:xfrm>
            <a:off x="6960870" y="1969770"/>
            <a:ext cx="4301490" cy="995086"/>
          </a:xfrm>
          <a:custGeom>
            <a:avLst/>
            <a:gdLst>
              <a:gd name="connsiteX0" fmla="*/ 0 w 4301490"/>
              <a:gd name="connsiteY0" fmla="*/ 0 h 982980"/>
              <a:gd name="connsiteX1" fmla="*/ 887730 w 4301490"/>
              <a:gd name="connsiteY1" fmla="*/ 0 h 982980"/>
              <a:gd name="connsiteX2" fmla="*/ 887730 w 4301490"/>
              <a:gd name="connsiteY2" fmla="*/ 121920 h 982980"/>
              <a:gd name="connsiteX3" fmla="*/ 1535430 w 4301490"/>
              <a:gd name="connsiteY3" fmla="*/ 121920 h 982980"/>
              <a:gd name="connsiteX4" fmla="*/ 1535430 w 4301490"/>
              <a:gd name="connsiteY4" fmla="*/ 266700 h 982980"/>
              <a:gd name="connsiteX5" fmla="*/ 1722120 w 4301490"/>
              <a:gd name="connsiteY5" fmla="*/ 266700 h 982980"/>
              <a:gd name="connsiteX6" fmla="*/ 1722120 w 4301490"/>
              <a:gd name="connsiteY6" fmla="*/ 411480 h 982980"/>
              <a:gd name="connsiteX7" fmla="*/ 2842260 w 4301490"/>
              <a:gd name="connsiteY7" fmla="*/ 411480 h 982980"/>
              <a:gd name="connsiteX8" fmla="*/ 2842260 w 4301490"/>
              <a:gd name="connsiteY8" fmla="*/ 491490 h 982980"/>
              <a:gd name="connsiteX9" fmla="*/ 2857500 w 4301490"/>
              <a:gd name="connsiteY9" fmla="*/ 491490 h 982980"/>
              <a:gd name="connsiteX10" fmla="*/ 2857500 w 4301490"/>
              <a:gd name="connsiteY10" fmla="*/ 685800 h 982980"/>
              <a:gd name="connsiteX11" fmla="*/ 3653790 w 4301490"/>
              <a:gd name="connsiteY11" fmla="*/ 685800 h 982980"/>
              <a:gd name="connsiteX12" fmla="*/ 3653790 w 4301490"/>
              <a:gd name="connsiteY12" fmla="*/ 982980 h 982980"/>
              <a:gd name="connsiteX13" fmla="*/ 4301490 w 4301490"/>
              <a:gd name="connsiteY13" fmla="*/ 982980 h 98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01490" h="982980">
                <a:moveTo>
                  <a:pt x="0" y="0"/>
                </a:moveTo>
                <a:lnTo>
                  <a:pt x="887730" y="0"/>
                </a:lnTo>
                <a:lnTo>
                  <a:pt x="887730" y="121920"/>
                </a:lnTo>
                <a:lnTo>
                  <a:pt x="1535430" y="121920"/>
                </a:lnTo>
                <a:lnTo>
                  <a:pt x="1535430" y="266700"/>
                </a:lnTo>
                <a:lnTo>
                  <a:pt x="1722120" y="266700"/>
                </a:lnTo>
                <a:lnTo>
                  <a:pt x="1722120" y="411480"/>
                </a:lnTo>
                <a:lnTo>
                  <a:pt x="2842260" y="411480"/>
                </a:lnTo>
                <a:lnTo>
                  <a:pt x="2842260" y="491490"/>
                </a:lnTo>
                <a:lnTo>
                  <a:pt x="2857500" y="491490"/>
                </a:lnTo>
                <a:lnTo>
                  <a:pt x="2857500" y="685800"/>
                </a:lnTo>
                <a:lnTo>
                  <a:pt x="3653790" y="685800"/>
                </a:lnTo>
                <a:lnTo>
                  <a:pt x="3653790" y="982980"/>
                </a:lnTo>
                <a:lnTo>
                  <a:pt x="4301490" y="98298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6" name="Freeform: Shape 125">
            <a:extLst>
              <a:ext uri="{FF2B5EF4-FFF2-40B4-BE49-F238E27FC236}">
                <a16:creationId xmlns:a16="http://schemas.microsoft.com/office/drawing/2014/main" id="{83B79526-EF1A-AC7A-4990-58C0B90ED6E6}"/>
              </a:ext>
            </a:extLst>
          </p:cNvPr>
          <p:cNvSpPr/>
          <p:nvPr/>
        </p:nvSpPr>
        <p:spPr bwMode="auto">
          <a:xfrm>
            <a:off x="6941820" y="1965960"/>
            <a:ext cx="3680460" cy="2442210"/>
          </a:xfrm>
          <a:custGeom>
            <a:avLst/>
            <a:gdLst>
              <a:gd name="connsiteX0" fmla="*/ 0 w 3680460"/>
              <a:gd name="connsiteY0" fmla="*/ 0 h 2442210"/>
              <a:gd name="connsiteX1" fmla="*/ 60960 w 3680460"/>
              <a:gd name="connsiteY1" fmla="*/ 0 h 2442210"/>
              <a:gd name="connsiteX2" fmla="*/ 60960 w 3680460"/>
              <a:gd name="connsiteY2" fmla="*/ 125730 h 2442210"/>
              <a:gd name="connsiteX3" fmla="*/ 240030 w 3680460"/>
              <a:gd name="connsiteY3" fmla="*/ 125730 h 2442210"/>
              <a:gd name="connsiteX4" fmla="*/ 240030 w 3680460"/>
              <a:gd name="connsiteY4" fmla="*/ 259080 h 2442210"/>
              <a:gd name="connsiteX5" fmla="*/ 255270 w 3680460"/>
              <a:gd name="connsiteY5" fmla="*/ 259080 h 2442210"/>
              <a:gd name="connsiteX6" fmla="*/ 255270 w 3680460"/>
              <a:gd name="connsiteY6" fmla="*/ 365760 h 2442210"/>
              <a:gd name="connsiteX7" fmla="*/ 278130 w 3680460"/>
              <a:gd name="connsiteY7" fmla="*/ 365760 h 2442210"/>
              <a:gd name="connsiteX8" fmla="*/ 278130 w 3680460"/>
              <a:gd name="connsiteY8" fmla="*/ 499110 h 2442210"/>
              <a:gd name="connsiteX9" fmla="*/ 449580 w 3680460"/>
              <a:gd name="connsiteY9" fmla="*/ 499110 h 2442210"/>
              <a:gd name="connsiteX10" fmla="*/ 449580 w 3680460"/>
              <a:gd name="connsiteY10" fmla="*/ 632460 h 2442210"/>
              <a:gd name="connsiteX11" fmla="*/ 849630 w 3680460"/>
              <a:gd name="connsiteY11" fmla="*/ 632460 h 2442210"/>
              <a:gd name="connsiteX12" fmla="*/ 849630 w 3680460"/>
              <a:gd name="connsiteY12" fmla="*/ 746760 h 2442210"/>
              <a:gd name="connsiteX13" fmla="*/ 1059180 w 3680460"/>
              <a:gd name="connsiteY13" fmla="*/ 746760 h 2442210"/>
              <a:gd name="connsiteX14" fmla="*/ 1059180 w 3680460"/>
              <a:gd name="connsiteY14" fmla="*/ 876300 h 2442210"/>
              <a:gd name="connsiteX15" fmla="*/ 1074420 w 3680460"/>
              <a:gd name="connsiteY15" fmla="*/ 876300 h 2442210"/>
              <a:gd name="connsiteX16" fmla="*/ 1074420 w 3680460"/>
              <a:gd name="connsiteY16" fmla="*/ 1120140 h 2442210"/>
              <a:gd name="connsiteX17" fmla="*/ 1238250 w 3680460"/>
              <a:gd name="connsiteY17" fmla="*/ 1120140 h 2442210"/>
              <a:gd name="connsiteX18" fmla="*/ 1238250 w 3680460"/>
              <a:gd name="connsiteY18" fmla="*/ 1379220 h 2442210"/>
              <a:gd name="connsiteX19" fmla="*/ 1283970 w 3680460"/>
              <a:gd name="connsiteY19" fmla="*/ 1379220 h 2442210"/>
              <a:gd name="connsiteX20" fmla="*/ 1283970 w 3680460"/>
              <a:gd name="connsiteY20" fmla="*/ 1512570 h 2442210"/>
              <a:gd name="connsiteX21" fmla="*/ 1325880 w 3680460"/>
              <a:gd name="connsiteY21" fmla="*/ 1512570 h 2442210"/>
              <a:gd name="connsiteX22" fmla="*/ 1325880 w 3680460"/>
              <a:gd name="connsiteY22" fmla="*/ 1638300 h 2442210"/>
              <a:gd name="connsiteX23" fmla="*/ 1565910 w 3680460"/>
              <a:gd name="connsiteY23" fmla="*/ 1638300 h 2442210"/>
              <a:gd name="connsiteX24" fmla="*/ 1565910 w 3680460"/>
              <a:gd name="connsiteY24" fmla="*/ 1764030 h 2442210"/>
              <a:gd name="connsiteX25" fmla="*/ 2068830 w 3680460"/>
              <a:gd name="connsiteY25" fmla="*/ 1764030 h 2442210"/>
              <a:gd name="connsiteX26" fmla="*/ 2068830 w 3680460"/>
              <a:gd name="connsiteY26" fmla="*/ 2034540 h 2442210"/>
              <a:gd name="connsiteX27" fmla="*/ 2103120 w 3680460"/>
              <a:gd name="connsiteY27" fmla="*/ 2034540 h 2442210"/>
              <a:gd name="connsiteX28" fmla="*/ 2103120 w 3680460"/>
              <a:gd name="connsiteY28" fmla="*/ 2175510 h 2442210"/>
              <a:gd name="connsiteX29" fmla="*/ 2453640 w 3680460"/>
              <a:gd name="connsiteY29" fmla="*/ 2175510 h 2442210"/>
              <a:gd name="connsiteX30" fmla="*/ 2453640 w 3680460"/>
              <a:gd name="connsiteY30" fmla="*/ 2308860 h 2442210"/>
              <a:gd name="connsiteX31" fmla="*/ 3074670 w 3680460"/>
              <a:gd name="connsiteY31" fmla="*/ 2308860 h 2442210"/>
              <a:gd name="connsiteX32" fmla="*/ 3074670 w 3680460"/>
              <a:gd name="connsiteY32" fmla="*/ 2442210 h 2442210"/>
              <a:gd name="connsiteX33" fmla="*/ 3680460 w 3680460"/>
              <a:gd name="connsiteY33" fmla="*/ 2442210 h 2442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680460" h="2442210">
                <a:moveTo>
                  <a:pt x="0" y="0"/>
                </a:moveTo>
                <a:lnTo>
                  <a:pt x="60960" y="0"/>
                </a:lnTo>
                <a:lnTo>
                  <a:pt x="60960" y="125730"/>
                </a:lnTo>
                <a:lnTo>
                  <a:pt x="240030" y="125730"/>
                </a:lnTo>
                <a:lnTo>
                  <a:pt x="240030" y="259080"/>
                </a:lnTo>
                <a:lnTo>
                  <a:pt x="255270" y="259080"/>
                </a:lnTo>
                <a:lnTo>
                  <a:pt x="255270" y="365760"/>
                </a:lnTo>
                <a:lnTo>
                  <a:pt x="278130" y="365760"/>
                </a:lnTo>
                <a:lnTo>
                  <a:pt x="278130" y="499110"/>
                </a:lnTo>
                <a:lnTo>
                  <a:pt x="449580" y="499110"/>
                </a:lnTo>
                <a:lnTo>
                  <a:pt x="449580" y="632460"/>
                </a:lnTo>
                <a:lnTo>
                  <a:pt x="849630" y="632460"/>
                </a:lnTo>
                <a:lnTo>
                  <a:pt x="849630" y="746760"/>
                </a:lnTo>
                <a:lnTo>
                  <a:pt x="1059180" y="746760"/>
                </a:lnTo>
                <a:lnTo>
                  <a:pt x="1059180" y="876300"/>
                </a:lnTo>
                <a:lnTo>
                  <a:pt x="1074420" y="876300"/>
                </a:lnTo>
                <a:lnTo>
                  <a:pt x="1074420" y="1120140"/>
                </a:lnTo>
                <a:lnTo>
                  <a:pt x="1238250" y="1120140"/>
                </a:lnTo>
                <a:lnTo>
                  <a:pt x="1238250" y="1379220"/>
                </a:lnTo>
                <a:lnTo>
                  <a:pt x="1283970" y="1379220"/>
                </a:lnTo>
                <a:lnTo>
                  <a:pt x="1283970" y="1512570"/>
                </a:lnTo>
                <a:lnTo>
                  <a:pt x="1325880" y="1512570"/>
                </a:lnTo>
                <a:lnTo>
                  <a:pt x="1325880" y="1638300"/>
                </a:lnTo>
                <a:lnTo>
                  <a:pt x="1565910" y="1638300"/>
                </a:lnTo>
                <a:lnTo>
                  <a:pt x="1565910" y="1764030"/>
                </a:lnTo>
                <a:lnTo>
                  <a:pt x="2068830" y="1764030"/>
                </a:lnTo>
                <a:lnTo>
                  <a:pt x="2068830" y="2034540"/>
                </a:lnTo>
                <a:lnTo>
                  <a:pt x="2103120" y="2034540"/>
                </a:lnTo>
                <a:lnTo>
                  <a:pt x="2103120" y="2175510"/>
                </a:lnTo>
                <a:lnTo>
                  <a:pt x="2453640" y="2175510"/>
                </a:lnTo>
                <a:lnTo>
                  <a:pt x="2453640" y="2308860"/>
                </a:lnTo>
                <a:lnTo>
                  <a:pt x="3074670" y="2308860"/>
                </a:lnTo>
                <a:lnTo>
                  <a:pt x="3074670" y="2442210"/>
                </a:lnTo>
                <a:lnTo>
                  <a:pt x="3680460" y="244221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37" name="Group 136">
            <a:extLst>
              <a:ext uri="{FF2B5EF4-FFF2-40B4-BE49-F238E27FC236}">
                <a16:creationId xmlns:a16="http://schemas.microsoft.com/office/drawing/2014/main" id="{02FFD924-1CE1-FB40-43C4-50C73FCCD56E}"/>
              </a:ext>
            </a:extLst>
          </p:cNvPr>
          <p:cNvGrpSpPr/>
          <p:nvPr/>
        </p:nvGrpSpPr>
        <p:grpSpPr>
          <a:xfrm>
            <a:off x="7060428" y="1905013"/>
            <a:ext cx="3965712" cy="871013"/>
            <a:chOff x="7060428" y="1905013"/>
            <a:chExt cx="3965712" cy="871013"/>
          </a:xfrm>
        </p:grpSpPr>
        <p:cxnSp>
          <p:nvCxnSpPr>
            <p:cNvPr id="128" name="Straight Connector 127">
              <a:extLst>
                <a:ext uri="{FF2B5EF4-FFF2-40B4-BE49-F238E27FC236}">
                  <a16:creationId xmlns:a16="http://schemas.microsoft.com/office/drawing/2014/main" id="{546E1072-B965-7ACB-54CC-92D2FA2FCAF4}"/>
                </a:ext>
              </a:extLst>
            </p:cNvPr>
            <p:cNvCxnSpPr/>
            <p:nvPr/>
          </p:nvCxnSpPr>
          <p:spPr bwMode="auto">
            <a:xfrm>
              <a:off x="7060428" y="1905013"/>
              <a:ext cx="0" cy="114273"/>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7257F1F8-6BF0-1DF0-4826-3F2F46C6DC9C}"/>
                </a:ext>
              </a:extLst>
            </p:cNvPr>
            <p:cNvCxnSpPr/>
            <p:nvPr/>
          </p:nvCxnSpPr>
          <p:spPr bwMode="auto">
            <a:xfrm>
              <a:off x="9655413" y="2397059"/>
              <a:ext cx="0" cy="114273"/>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606DC74-088A-718C-94B0-19F57EFA2E85}"/>
                </a:ext>
              </a:extLst>
            </p:cNvPr>
            <p:cNvCxnSpPr/>
            <p:nvPr/>
          </p:nvCxnSpPr>
          <p:spPr bwMode="auto">
            <a:xfrm>
              <a:off x="9933951" y="2512896"/>
              <a:ext cx="0" cy="114273"/>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A0F9C1E-A253-6A13-204D-37D1BD450781}"/>
                </a:ext>
              </a:extLst>
            </p:cNvPr>
            <p:cNvCxnSpPr/>
            <p:nvPr/>
          </p:nvCxnSpPr>
          <p:spPr bwMode="auto">
            <a:xfrm>
              <a:off x="10021077" y="2512896"/>
              <a:ext cx="0" cy="114273"/>
            </a:xfrm>
            <a:prstGeom prst="line">
              <a:avLst/>
            </a:prstGeom>
            <a:noFill/>
            <a:ln w="571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82A261D-8A9E-F783-DC69-D676E4F62EF1}"/>
                </a:ext>
              </a:extLst>
            </p:cNvPr>
            <p:cNvCxnSpPr/>
            <p:nvPr/>
          </p:nvCxnSpPr>
          <p:spPr bwMode="auto">
            <a:xfrm>
              <a:off x="10219062" y="2661753"/>
              <a:ext cx="0" cy="114273"/>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CB65F9CF-3CAC-B4DF-4E24-C99CDDE032F0}"/>
                </a:ext>
              </a:extLst>
            </p:cNvPr>
            <p:cNvCxnSpPr/>
            <p:nvPr/>
          </p:nvCxnSpPr>
          <p:spPr bwMode="auto">
            <a:xfrm>
              <a:off x="10433476" y="2661753"/>
              <a:ext cx="0" cy="114273"/>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9B57AE38-DDB2-A009-873F-DC5B609D3806}"/>
                </a:ext>
              </a:extLst>
            </p:cNvPr>
            <p:cNvCxnSpPr/>
            <p:nvPr/>
          </p:nvCxnSpPr>
          <p:spPr bwMode="auto">
            <a:xfrm>
              <a:off x="10816152" y="2656239"/>
              <a:ext cx="0" cy="114273"/>
            </a:xfrm>
            <a:prstGeom prst="line">
              <a:avLst/>
            </a:prstGeom>
            <a:noFill/>
            <a:ln w="571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D236379-D1AE-369D-EEB0-9DCEE4CE3F9B}"/>
                </a:ext>
              </a:extLst>
            </p:cNvPr>
            <p:cNvCxnSpPr/>
            <p:nvPr/>
          </p:nvCxnSpPr>
          <p:spPr bwMode="auto">
            <a:xfrm>
              <a:off x="11026140" y="2654132"/>
              <a:ext cx="0" cy="1142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D2DC6659-A23C-3CE5-FF26-9591FF94740B}"/>
              </a:ext>
            </a:extLst>
          </p:cNvPr>
          <p:cNvGrpSpPr/>
          <p:nvPr/>
        </p:nvGrpSpPr>
        <p:grpSpPr>
          <a:xfrm>
            <a:off x="7173418" y="1912330"/>
            <a:ext cx="4060723" cy="1114161"/>
            <a:chOff x="7173418" y="1912330"/>
            <a:chExt cx="4060723" cy="1114161"/>
          </a:xfrm>
        </p:grpSpPr>
        <p:cxnSp>
          <p:nvCxnSpPr>
            <p:cNvPr id="139" name="Straight Connector 138">
              <a:extLst>
                <a:ext uri="{FF2B5EF4-FFF2-40B4-BE49-F238E27FC236}">
                  <a16:creationId xmlns:a16="http://schemas.microsoft.com/office/drawing/2014/main" id="{FF0AC877-F2E3-0B8B-358A-2D4B74B86703}"/>
                </a:ext>
              </a:extLst>
            </p:cNvPr>
            <p:cNvCxnSpPr/>
            <p:nvPr/>
          </p:nvCxnSpPr>
          <p:spPr bwMode="auto">
            <a:xfrm>
              <a:off x="7173418" y="1912330"/>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1CD496C9-83F8-3CD9-685A-83FD1374F84F}"/>
                </a:ext>
              </a:extLst>
            </p:cNvPr>
            <p:cNvCxnSpPr/>
            <p:nvPr/>
          </p:nvCxnSpPr>
          <p:spPr bwMode="auto">
            <a:xfrm>
              <a:off x="7318692" y="1916139"/>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8DC48754-07E9-4F1B-28DA-AB369AE1DB62}"/>
                </a:ext>
              </a:extLst>
            </p:cNvPr>
            <p:cNvCxnSpPr/>
            <p:nvPr/>
          </p:nvCxnSpPr>
          <p:spPr bwMode="auto">
            <a:xfrm>
              <a:off x="9822738" y="2608426"/>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6130578-4E06-8DE3-4FE3-F5F147B33151}"/>
                </a:ext>
              </a:extLst>
            </p:cNvPr>
            <p:cNvCxnSpPr/>
            <p:nvPr/>
          </p:nvCxnSpPr>
          <p:spPr bwMode="auto">
            <a:xfrm>
              <a:off x="10207632" y="2606406"/>
              <a:ext cx="0" cy="114273"/>
            </a:xfrm>
            <a:prstGeom prst="line">
              <a:avLst/>
            </a:prstGeom>
            <a:noFill/>
            <a:ln w="5715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B14DBB7-E90B-6278-7ED8-8C8070A790AA}"/>
                </a:ext>
              </a:extLst>
            </p:cNvPr>
            <p:cNvCxnSpPr/>
            <p:nvPr/>
          </p:nvCxnSpPr>
          <p:spPr bwMode="auto">
            <a:xfrm>
              <a:off x="10417687" y="2600805"/>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1E8CA89-45DB-3D30-D685-DCB135C76635}"/>
                </a:ext>
              </a:extLst>
            </p:cNvPr>
            <p:cNvCxnSpPr/>
            <p:nvPr/>
          </p:nvCxnSpPr>
          <p:spPr bwMode="auto">
            <a:xfrm>
              <a:off x="10609872" y="2600499"/>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3973456-1044-FC32-B972-97A63F3ED7E6}"/>
                </a:ext>
              </a:extLst>
            </p:cNvPr>
            <p:cNvCxnSpPr/>
            <p:nvPr/>
          </p:nvCxnSpPr>
          <p:spPr bwMode="auto">
            <a:xfrm>
              <a:off x="10839012" y="2912218"/>
              <a:ext cx="0" cy="114273"/>
            </a:xfrm>
            <a:prstGeom prst="line">
              <a:avLst/>
            </a:prstGeom>
            <a:noFill/>
            <a:ln w="5715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8AB43A9-20DC-7443-A773-6FF78883D059}"/>
                </a:ext>
              </a:extLst>
            </p:cNvPr>
            <p:cNvCxnSpPr/>
            <p:nvPr/>
          </p:nvCxnSpPr>
          <p:spPr bwMode="auto">
            <a:xfrm>
              <a:off x="10635971" y="2908408"/>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C59A03B-F474-557A-FFB5-6C960EDA44A9}"/>
                </a:ext>
              </a:extLst>
            </p:cNvPr>
            <p:cNvCxnSpPr/>
            <p:nvPr/>
          </p:nvCxnSpPr>
          <p:spPr bwMode="auto">
            <a:xfrm>
              <a:off x="11041380" y="2909419"/>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3364F81-2E56-E0FA-08EF-1A492B58400C}"/>
                </a:ext>
              </a:extLst>
            </p:cNvPr>
            <p:cNvCxnSpPr/>
            <p:nvPr/>
          </p:nvCxnSpPr>
          <p:spPr bwMode="auto">
            <a:xfrm>
              <a:off x="11234141" y="2909419"/>
              <a:ext cx="0" cy="1142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CF088033-1135-547C-7E60-7B56B270AD58}"/>
              </a:ext>
            </a:extLst>
          </p:cNvPr>
          <p:cNvGrpSpPr/>
          <p:nvPr/>
        </p:nvGrpSpPr>
        <p:grpSpPr>
          <a:xfrm>
            <a:off x="6979613" y="1905013"/>
            <a:ext cx="3655865" cy="2562451"/>
            <a:chOff x="6979613" y="1905013"/>
            <a:chExt cx="3655865" cy="2562451"/>
          </a:xfrm>
        </p:grpSpPr>
        <p:cxnSp>
          <p:nvCxnSpPr>
            <p:cNvPr id="151" name="Straight Connector 150">
              <a:extLst>
                <a:ext uri="{FF2B5EF4-FFF2-40B4-BE49-F238E27FC236}">
                  <a16:creationId xmlns:a16="http://schemas.microsoft.com/office/drawing/2014/main" id="{FDF641A5-812D-3EFB-287B-3DED659EAD6A}"/>
                </a:ext>
              </a:extLst>
            </p:cNvPr>
            <p:cNvCxnSpPr/>
            <p:nvPr/>
          </p:nvCxnSpPr>
          <p:spPr bwMode="auto">
            <a:xfrm>
              <a:off x="6979613" y="1905013"/>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B4C464A-0622-5DB7-8CA3-689DBF7F1E52}"/>
                </a:ext>
              </a:extLst>
            </p:cNvPr>
            <p:cNvCxnSpPr/>
            <p:nvPr/>
          </p:nvCxnSpPr>
          <p:spPr bwMode="auto">
            <a:xfrm>
              <a:off x="8275890" y="3548300"/>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98481E5B-A022-0AF8-F91A-E1DD3A5CD467}"/>
                </a:ext>
              </a:extLst>
            </p:cNvPr>
            <p:cNvCxnSpPr/>
            <p:nvPr/>
          </p:nvCxnSpPr>
          <p:spPr bwMode="auto">
            <a:xfrm>
              <a:off x="10234791" y="4353191"/>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2C56880D-52C5-5B9F-117C-780BEE08FFBE}"/>
                </a:ext>
              </a:extLst>
            </p:cNvPr>
            <p:cNvCxnSpPr/>
            <p:nvPr/>
          </p:nvCxnSpPr>
          <p:spPr bwMode="auto">
            <a:xfrm>
              <a:off x="10449326" y="4353191"/>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D9DDABC7-41EB-C1D3-8F92-76F2A0A1FFFA}"/>
                </a:ext>
              </a:extLst>
            </p:cNvPr>
            <p:cNvCxnSpPr/>
            <p:nvPr/>
          </p:nvCxnSpPr>
          <p:spPr bwMode="auto">
            <a:xfrm>
              <a:off x="10468376" y="4353191"/>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33663C3-C1C2-8ACF-594C-E04A5E8B6889}"/>
                </a:ext>
              </a:extLst>
            </p:cNvPr>
            <p:cNvCxnSpPr/>
            <p:nvPr/>
          </p:nvCxnSpPr>
          <p:spPr bwMode="auto">
            <a:xfrm>
              <a:off x="10617492" y="4349381"/>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23976E5-202B-6B75-BF5D-CD0CBBF40DAD}"/>
                </a:ext>
              </a:extLst>
            </p:cNvPr>
            <p:cNvCxnSpPr/>
            <p:nvPr/>
          </p:nvCxnSpPr>
          <p:spPr bwMode="auto">
            <a:xfrm>
              <a:off x="10635478" y="4349328"/>
              <a:ext cx="0" cy="114273"/>
            </a:xfrm>
            <a:prstGeom prst="line">
              <a:avLst/>
            </a:prstGeom>
            <a:noFill/>
            <a:ln w="28575" cap="flat" cmpd="sng" algn="ctr">
              <a:solidFill>
                <a:schemeClr val="accent4"/>
              </a:solidFill>
              <a:prstDash val="solid"/>
              <a:round/>
              <a:headEnd type="none" w="med" len="med"/>
              <a:tailEnd type="none" w="med" len="med"/>
            </a:ln>
            <a:effectLst/>
          </p:spPr>
        </p:cxnSp>
      </p:grpSp>
      <p:sp>
        <p:nvSpPr>
          <p:cNvPr id="162" name="TextBox 161">
            <a:extLst>
              <a:ext uri="{FF2B5EF4-FFF2-40B4-BE49-F238E27FC236}">
                <a16:creationId xmlns:a16="http://schemas.microsoft.com/office/drawing/2014/main" id="{13973493-280C-EB41-398D-8154807C34BD}"/>
              </a:ext>
            </a:extLst>
          </p:cNvPr>
          <p:cNvSpPr txBox="1"/>
          <p:nvPr/>
        </p:nvSpPr>
        <p:spPr bwMode="auto">
          <a:xfrm>
            <a:off x="10473333" y="2359007"/>
            <a:ext cx="1341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Median PFS: NR</a:t>
            </a:r>
          </a:p>
        </p:txBody>
      </p:sp>
      <p:sp>
        <p:nvSpPr>
          <p:cNvPr id="163" name="TextBox 162">
            <a:extLst>
              <a:ext uri="{FF2B5EF4-FFF2-40B4-BE49-F238E27FC236}">
                <a16:creationId xmlns:a16="http://schemas.microsoft.com/office/drawing/2014/main" id="{F95D2D87-376C-7DF1-16B6-BC84A840CD62}"/>
              </a:ext>
            </a:extLst>
          </p:cNvPr>
          <p:cNvSpPr txBox="1"/>
          <p:nvPr/>
        </p:nvSpPr>
        <p:spPr bwMode="auto">
          <a:xfrm>
            <a:off x="10500653" y="2997717"/>
            <a:ext cx="1341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Median PFS: NR</a:t>
            </a:r>
          </a:p>
        </p:txBody>
      </p:sp>
      <p:sp>
        <p:nvSpPr>
          <p:cNvPr id="164" name="TextBox 163">
            <a:extLst>
              <a:ext uri="{FF2B5EF4-FFF2-40B4-BE49-F238E27FC236}">
                <a16:creationId xmlns:a16="http://schemas.microsoft.com/office/drawing/2014/main" id="{33C7EE0D-A9A8-9E60-664D-2E6AA7A12A78}"/>
              </a:ext>
            </a:extLst>
          </p:cNvPr>
          <p:cNvSpPr txBox="1"/>
          <p:nvPr/>
        </p:nvSpPr>
        <p:spPr bwMode="auto">
          <a:xfrm>
            <a:off x="10426672" y="4418294"/>
            <a:ext cx="11166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Median PFS: 17.5 mo</a:t>
            </a:r>
          </a:p>
        </p:txBody>
      </p:sp>
      <p:sp>
        <p:nvSpPr>
          <p:cNvPr id="165" name="TextBox 164">
            <a:extLst>
              <a:ext uri="{FF2B5EF4-FFF2-40B4-BE49-F238E27FC236}">
                <a16:creationId xmlns:a16="http://schemas.microsoft.com/office/drawing/2014/main" id="{39930EFE-4404-A742-F447-248F9A925F80}"/>
              </a:ext>
            </a:extLst>
          </p:cNvPr>
          <p:cNvSpPr txBox="1"/>
          <p:nvPr/>
        </p:nvSpPr>
        <p:spPr bwMode="auto">
          <a:xfrm>
            <a:off x="10037081" y="4081560"/>
            <a:ext cx="6935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18%</a:t>
            </a:r>
          </a:p>
        </p:txBody>
      </p:sp>
      <p:sp>
        <p:nvSpPr>
          <p:cNvPr id="166" name="TextBox 165">
            <a:extLst>
              <a:ext uri="{FF2B5EF4-FFF2-40B4-BE49-F238E27FC236}">
                <a16:creationId xmlns:a16="http://schemas.microsoft.com/office/drawing/2014/main" id="{4365FE88-4B64-BB09-2DE1-762F67034B55}"/>
              </a:ext>
            </a:extLst>
          </p:cNvPr>
          <p:cNvSpPr txBox="1"/>
          <p:nvPr/>
        </p:nvSpPr>
        <p:spPr bwMode="auto">
          <a:xfrm>
            <a:off x="10009583" y="2738435"/>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75%</a:t>
            </a:r>
          </a:p>
        </p:txBody>
      </p:sp>
      <p:sp>
        <p:nvSpPr>
          <p:cNvPr id="167" name="TextBox 166">
            <a:extLst>
              <a:ext uri="{FF2B5EF4-FFF2-40B4-BE49-F238E27FC236}">
                <a16:creationId xmlns:a16="http://schemas.microsoft.com/office/drawing/2014/main" id="{47B87A64-C2BE-DDF5-8960-61EA5908964C}"/>
              </a:ext>
            </a:extLst>
          </p:cNvPr>
          <p:cNvSpPr txBox="1"/>
          <p:nvPr/>
        </p:nvSpPr>
        <p:spPr bwMode="auto">
          <a:xfrm>
            <a:off x="10035424" y="2310466"/>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78%</a:t>
            </a:r>
          </a:p>
        </p:txBody>
      </p:sp>
      <p:sp>
        <p:nvSpPr>
          <p:cNvPr id="7" name="TextBox 6">
            <a:extLst>
              <a:ext uri="{FF2B5EF4-FFF2-40B4-BE49-F238E27FC236}">
                <a16:creationId xmlns:a16="http://schemas.microsoft.com/office/drawing/2014/main" id="{0C913045-9494-953A-958E-73FECD75FC9D}"/>
              </a:ext>
            </a:extLst>
          </p:cNvPr>
          <p:cNvSpPr txBox="1"/>
          <p:nvPr/>
        </p:nvSpPr>
        <p:spPr bwMode="auto">
          <a:xfrm>
            <a:off x="1256756" y="4908446"/>
            <a:ext cx="4332639" cy="83099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Venetoclax + obinutuzumab and none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Venetoclax + obinutuzumab and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TP53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deletion and/or mutation</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Chlorambucil + obinutuzumab and none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Chlorambucil + obinutuzumab and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TP53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deletion and/or mutation</a:t>
            </a:r>
          </a:p>
        </p:txBody>
      </p:sp>
      <p:cxnSp>
        <p:nvCxnSpPr>
          <p:cNvPr id="73" name="Straight Connector 72">
            <a:extLst>
              <a:ext uri="{FF2B5EF4-FFF2-40B4-BE49-F238E27FC236}">
                <a16:creationId xmlns:a16="http://schemas.microsoft.com/office/drawing/2014/main" id="{3336DBF0-AE80-59BE-8109-3998546F6CED}"/>
              </a:ext>
            </a:extLst>
          </p:cNvPr>
          <p:cNvCxnSpPr>
            <a:cxnSpLocks/>
          </p:cNvCxnSpPr>
          <p:nvPr/>
        </p:nvCxnSpPr>
        <p:spPr bwMode="auto">
          <a:xfrm flipH="1">
            <a:off x="1041830" y="5037248"/>
            <a:ext cx="243840" cy="0"/>
          </a:xfrm>
          <a:prstGeom prst="line">
            <a:avLst/>
          </a:prstGeom>
          <a:solidFill>
            <a:schemeClr val="tx1"/>
          </a:solid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082D5B8-DC9E-DC00-4B11-F9D320A36B38}"/>
              </a:ext>
            </a:extLst>
          </p:cNvPr>
          <p:cNvCxnSpPr>
            <a:cxnSpLocks/>
          </p:cNvCxnSpPr>
          <p:nvPr/>
        </p:nvCxnSpPr>
        <p:spPr bwMode="auto">
          <a:xfrm flipH="1">
            <a:off x="1041830" y="5239294"/>
            <a:ext cx="243840" cy="0"/>
          </a:xfrm>
          <a:prstGeom prst="line">
            <a:avLst/>
          </a:prstGeom>
          <a:solidFill>
            <a:schemeClr val="tx1"/>
          </a:solidFill>
          <a:ln w="28575" cap="flat" cmpd="sng" algn="ctr">
            <a:solidFill>
              <a:schemeClr val="accent1"/>
            </a:solidFill>
            <a:prstDash val="sysDash"/>
            <a:round/>
            <a:headEnd type="none" w="med" len="med"/>
            <a:tailEnd type="none" w="med" len="med"/>
          </a:ln>
          <a:effectLst/>
        </p:spPr>
      </p:cxnSp>
      <p:cxnSp>
        <p:nvCxnSpPr>
          <p:cNvPr id="75" name="Straight Connector 74">
            <a:extLst>
              <a:ext uri="{FF2B5EF4-FFF2-40B4-BE49-F238E27FC236}">
                <a16:creationId xmlns:a16="http://schemas.microsoft.com/office/drawing/2014/main" id="{372365AF-0FC5-513B-BED6-6CBFA1052B45}"/>
              </a:ext>
            </a:extLst>
          </p:cNvPr>
          <p:cNvCxnSpPr>
            <a:cxnSpLocks/>
          </p:cNvCxnSpPr>
          <p:nvPr/>
        </p:nvCxnSpPr>
        <p:spPr bwMode="auto">
          <a:xfrm flipH="1">
            <a:off x="1041830" y="5402472"/>
            <a:ext cx="243840" cy="0"/>
          </a:xfrm>
          <a:prstGeom prst="line">
            <a:avLst/>
          </a:prstGeom>
          <a:solidFill>
            <a:schemeClr val="tx1"/>
          </a:solid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0A67F08-5C59-8682-EC5A-7652CC56538C}"/>
              </a:ext>
            </a:extLst>
          </p:cNvPr>
          <p:cNvCxnSpPr>
            <a:cxnSpLocks/>
          </p:cNvCxnSpPr>
          <p:nvPr/>
        </p:nvCxnSpPr>
        <p:spPr bwMode="auto">
          <a:xfrm flipH="1">
            <a:off x="1041830" y="5607168"/>
            <a:ext cx="243840" cy="0"/>
          </a:xfrm>
          <a:prstGeom prst="line">
            <a:avLst/>
          </a:prstGeom>
          <a:solidFill>
            <a:schemeClr val="tx1"/>
          </a:solidFill>
          <a:ln w="28575" cap="flat" cmpd="sng" algn="ctr">
            <a:solidFill>
              <a:schemeClr val="accent3"/>
            </a:solidFill>
            <a:prstDash val="sysDash"/>
            <a:round/>
            <a:headEnd type="none" w="med" len="med"/>
            <a:tailEnd type="none" w="med" len="med"/>
          </a:ln>
          <a:effectLst/>
        </p:spPr>
      </p:cxnSp>
      <p:sp>
        <p:nvSpPr>
          <p:cNvPr id="78" name="TextBox 77">
            <a:extLst>
              <a:ext uri="{FF2B5EF4-FFF2-40B4-BE49-F238E27FC236}">
                <a16:creationId xmlns:a16="http://schemas.microsoft.com/office/drawing/2014/main" id="{795CDF18-B109-3F9D-69EA-58959383030D}"/>
              </a:ext>
            </a:extLst>
          </p:cNvPr>
          <p:cNvSpPr txBox="1"/>
          <p:nvPr/>
        </p:nvSpPr>
        <p:spPr bwMode="auto">
          <a:xfrm rot="16200000">
            <a:off x="-221807" y="3470017"/>
            <a:ext cx="1357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79" name="TextBox 78">
            <a:extLst>
              <a:ext uri="{FF2B5EF4-FFF2-40B4-BE49-F238E27FC236}">
                <a16:creationId xmlns:a16="http://schemas.microsoft.com/office/drawing/2014/main" id="{9447B1A2-B580-D0F4-ED92-EDFE772E5C80}"/>
              </a:ext>
            </a:extLst>
          </p:cNvPr>
          <p:cNvSpPr txBox="1"/>
          <p:nvPr/>
        </p:nvSpPr>
        <p:spPr bwMode="auto">
          <a:xfrm>
            <a:off x="3268300" y="5960640"/>
            <a:ext cx="6202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80" name="Freeform: Shape 79">
            <a:extLst>
              <a:ext uri="{FF2B5EF4-FFF2-40B4-BE49-F238E27FC236}">
                <a16:creationId xmlns:a16="http://schemas.microsoft.com/office/drawing/2014/main" id="{47E99789-08D1-60D0-65A5-5AF2F37F68BB}"/>
              </a:ext>
            </a:extLst>
          </p:cNvPr>
          <p:cNvSpPr/>
          <p:nvPr/>
        </p:nvSpPr>
        <p:spPr bwMode="auto">
          <a:xfrm>
            <a:off x="923015" y="1868419"/>
            <a:ext cx="4890719" cy="3887083"/>
          </a:xfrm>
          <a:custGeom>
            <a:avLst/>
            <a:gdLst>
              <a:gd name="connsiteX0" fmla="*/ 0 w 4900337"/>
              <a:gd name="connsiteY0" fmla="*/ 0 h 3887083"/>
              <a:gd name="connsiteX1" fmla="*/ 0 w 4900337"/>
              <a:gd name="connsiteY1" fmla="*/ 3887083 h 3887083"/>
              <a:gd name="connsiteX2" fmla="*/ 4900337 w 4900337"/>
              <a:gd name="connsiteY2" fmla="*/ 3887083 h 3887083"/>
            </a:gdLst>
            <a:ahLst/>
            <a:cxnLst>
              <a:cxn ang="0">
                <a:pos x="connsiteX0" y="connsiteY0"/>
              </a:cxn>
              <a:cxn ang="0">
                <a:pos x="connsiteX1" y="connsiteY1"/>
              </a:cxn>
              <a:cxn ang="0">
                <a:pos x="connsiteX2" y="connsiteY2"/>
              </a:cxn>
            </a:cxnLst>
            <a:rect l="l" t="t" r="r" b="b"/>
            <a:pathLst>
              <a:path w="4900337" h="3887083">
                <a:moveTo>
                  <a:pt x="0" y="0"/>
                </a:moveTo>
                <a:lnTo>
                  <a:pt x="0" y="3887083"/>
                </a:lnTo>
                <a:lnTo>
                  <a:pt x="4900337" y="388708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81" name="Straight Connector 80">
            <a:extLst>
              <a:ext uri="{FF2B5EF4-FFF2-40B4-BE49-F238E27FC236}">
                <a16:creationId xmlns:a16="http://schemas.microsoft.com/office/drawing/2014/main" id="{18F1E6F3-FC02-0FE6-ABB1-63BD68B84601}"/>
              </a:ext>
            </a:extLst>
          </p:cNvPr>
          <p:cNvCxnSpPr/>
          <p:nvPr/>
        </p:nvCxnSpPr>
        <p:spPr bwMode="auto">
          <a:xfrm>
            <a:off x="814607" y="5754692"/>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B114214-2452-012F-27AD-05B9A9B36983}"/>
              </a:ext>
            </a:extLst>
          </p:cNvPr>
          <p:cNvCxnSpPr/>
          <p:nvPr/>
        </p:nvCxnSpPr>
        <p:spPr bwMode="auto">
          <a:xfrm>
            <a:off x="814607" y="5010445"/>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423EB19-E332-D997-316F-96200F409624}"/>
              </a:ext>
            </a:extLst>
          </p:cNvPr>
          <p:cNvCxnSpPr/>
          <p:nvPr/>
        </p:nvCxnSpPr>
        <p:spPr bwMode="auto">
          <a:xfrm>
            <a:off x="814607" y="4266199"/>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91F1E70-E864-2504-D3F2-0B66555D2E89}"/>
              </a:ext>
            </a:extLst>
          </p:cNvPr>
          <p:cNvCxnSpPr/>
          <p:nvPr/>
        </p:nvCxnSpPr>
        <p:spPr bwMode="auto">
          <a:xfrm>
            <a:off x="814607" y="3521953"/>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9D636D2E-69DC-2BE8-7760-996F1AB3A88F}"/>
              </a:ext>
            </a:extLst>
          </p:cNvPr>
          <p:cNvCxnSpPr/>
          <p:nvPr/>
        </p:nvCxnSpPr>
        <p:spPr bwMode="auto">
          <a:xfrm>
            <a:off x="814607" y="2777707"/>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6ADC183-5319-0000-9CBC-42A01E80523F}"/>
              </a:ext>
            </a:extLst>
          </p:cNvPr>
          <p:cNvCxnSpPr/>
          <p:nvPr/>
        </p:nvCxnSpPr>
        <p:spPr bwMode="auto">
          <a:xfrm>
            <a:off x="814607" y="2033461"/>
            <a:ext cx="103695" cy="0"/>
          </a:xfrm>
          <a:prstGeom prst="line">
            <a:avLst/>
          </a:prstGeom>
          <a:noFill/>
          <a:ln w="28575" cap="flat" cmpd="sng" algn="ctr">
            <a:solidFill>
              <a:schemeClr val="bg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id="{DAB9AC21-F700-5DC1-BAF6-15BCFDE27B71}"/>
              </a:ext>
            </a:extLst>
          </p:cNvPr>
          <p:cNvSpPr txBox="1"/>
          <p:nvPr/>
        </p:nvSpPr>
        <p:spPr bwMode="auto">
          <a:xfrm>
            <a:off x="609574" y="5585010"/>
            <a:ext cx="3440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7" name="TextBox 126">
            <a:extLst>
              <a:ext uri="{FF2B5EF4-FFF2-40B4-BE49-F238E27FC236}">
                <a16:creationId xmlns:a16="http://schemas.microsoft.com/office/drawing/2014/main" id="{C24682BF-FA9A-308C-C2E0-E2DB0EEEA99C}"/>
              </a:ext>
            </a:extLst>
          </p:cNvPr>
          <p:cNvSpPr txBox="1"/>
          <p:nvPr/>
        </p:nvSpPr>
        <p:spPr bwMode="auto">
          <a:xfrm>
            <a:off x="510593" y="4842650"/>
            <a:ext cx="4194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35" name="TextBox 134">
            <a:extLst>
              <a:ext uri="{FF2B5EF4-FFF2-40B4-BE49-F238E27FC236}">
                <a16:creationId xmlns:a16="http://schemas.microsoft.com/office/drawing/2014/main" id="{BC129331-9967-D3F9-AA6B-1E4085CD1F7E}"/>
              </a:ext>
            </a:extLst>
          </p:cNvPr>
          <p:cNvSpPr txBox="1"/>
          <p:nvPr/>
        </p:nvSpPr>
        <p:spPr bwMode="auto">
          <a:xfrm>
            <a:off x="510593" y="4105003"/>
            <a:ext cx="4194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38" name="TextBox 137">
            <a:extLst>
              <a:ext uri="{FF2B5EF4-FFF2-40B4-BE49-F238E27FC236}">
                <a16:creationId xmlns:a16="http://schemas.microsoft.com/office/drawing/2014/main" id="{8176C97B-D684-F872-3100-C5F166B923EE}"/>
              </a:ext>
            </a:extLst>
          </p:cNvPr>
          <p:cNvSpPr txBox="1"/>
          <p:nvPr/>
        </p:nvSpPr>
        <p:spPr bwMode="auto">
          <a:xfrm>
            <a:off x="510593" y="3362642"/>
            <a:ext cx="4194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0" name="TextBox 149">
            <a:extLst>
              <a:ext uri="{FF2B5EF4-FFF2-40B4-BE49-F238E27FC236}">
                <a16:creationId xmlns:a16="http://schemas.microsoft.com/office/drawing/2014/main" id="{2A00DD31-8D69-A360-7B35-C3C878530D6A}"/>
              </a:ext>
            </a:extLst>
          </p:cNvPr>
          <p:cNvSpPr txBox="1"/>
          <p:nvPr/>
        </p:nvSpPr>
        <p:spPr bwMode="auto">
          <a:xfrm>
            <a:off x="510593" y="2606141"/>
            <a:ext cx="4194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54" name="TextBox 153">
            <a:extLst>
              <a:ext uri="{FF2B5EF4-FFF2-40B4-BE49-F238E27FC236}">
                <a16:creationId xmlns:a16="http://schemas.microsoft.com/office/drawing/2014/main" id="{B02A0979-029D-06AA-F11C-7E205DEDB218}"/>
              </a:ext>
            </a:extLst>
          </p:cNvPr>
          <p:cNvSpPr txBox="1"/>
          <p:nvPr/>
        </p:nvSpPr>
        <p:spPr bwMode="auto">
          <a:xfrm>
            <a:off x="402184" y="1873206"/>
            <a:ext cx="504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cxnSp>
        <p:nvCxnSpPr>
          <p:cNvPr id="157" name="Straight Connector 156">
            <a:extLst>
              <a:ext uri="{FF2B5EF4-FFF2-40B4-BE49-F238E27FC236}">
                <a16:creationId xmlns:a16="http://schemas.microsoft.com/office/drawing/2014/main" id="{CD359A1E-4EF9-600B-564F-52607EA7D147}"/>
              </a:ext>
            </a:extLst>
          </p:cNvPr>
          <p:cNvCxnSpPr>
            <a:cxnSpLocks/>
          </p:cNvCxnSpPr>
          <p:nvPr/>
        </p:nvCxnSpPr>
        <p:spPr bwMode="auto">
          <a:xfrm>
            <a:off x="925372"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ABA9DEBA-CF35-37AD-F212-82C6CC6285DA}"/>
              </a:ext>
            </a:extLst>
          </p:cNvPr>
          <p:cNvCxnSpPr>
            <a:cxnSpLocks/>
          </p:cNvCxnSpPr>
          <p:nvPr/>
        </p:nvCxnSpPr>
        <p:spPr bwMode="auto">
          <a:xfrm>
            <a:off x="1391056"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EE78B0C-5682-C71D-0F66-37CEB0BD12A6}"/>
              </a:ext>
            </a:extLst>
          </p:cNvPr>
          <p:cNvCxnSpPr>
            <a:cxnSpLocks/>
          </p:cNvCxnSpPr>
          <p:nvPr/>
        </p:nvCxnSpPr>
        <p:spPr bwMode="auto">
          <a:xfrm>
            <a:off x="1856740"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5EC449D5-CAF0-E7A7-A1F4-2CFCF4D17D40}"/>
              </a:ext>
            </a:extLst>
          </p:cNvPr>
          <p:cNvCxnSpPr>
            <a:cxnSpLocks/>
          </p:cNvCxnSpPr>
          <p:nvPr/>
        </p:nvCxnSpPr>
        <p:spPr bwMode="auto">
          <a:xfrm>
            <a:off x="2322424"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BFE28726-ECF4-9654-4567-F3C51C474999}"/>
              </a:ext>
            </a:extLst>
          </p:cNvPr>
          <p:cNvCxnSpPr>
            <a:cxnSpLocks/>
          </p:cNvCxnSpPr>
          <p:nvPr/>
        </p:nvCxnSpPr>
        <p:spPr bwMode="auto">
          <a:xfrm>
            <a:off x="2788108"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991C1AA-06BE-69B0-8374-C747A89DBFED}"/>
              </a:ext>
            </a:extLst>
          </p:cNvPr>
          <p:cNvCxnSpPr>
            <a:cxnSpLocks/>
          </p:cNvCxnSpPr>
          <p:nvPr/>
        </p:nvCxnSpPr>
        <p:spPr bwMode="auto">
          <a:xfrm>
            <a:off x="3253792"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63824432-C86B-2ECE-E8A7-EDCD7E518A2E}"/>
              </a:ext>
            </a:extLst>
          </p:cNvPr>
          <p:cNvCxnSpPr>
            <a:cxnSpLocks/>
          </p:cNvCxnSpPr>
          <p:nvPr/>
        </p:nvCxnSpPr>
        <p:spPr bwMode="auto">
          <a:xfrm>
            <a:off x="3719476"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2CB76CE-2892-29FE-8F65-6C259D340137}"/>
              </a:ext>
            </a:extLst>
          </p:cNvPr>
          <p:cNvCxnSpPr>
            <a:cxnSpLocks/>
          </p:cNvCxnSpPr>
          <p:nvPr/>
        </p:nvCxnSpPr>
        <p:spPr bwMode="auto">
          <a:xfrm>
            <a:off x="4185160"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39177B23-B51F-48C9-FA24-978320EFEF75}"/>
              </a:ext>
            </a:extLst>
          </p:cNvPr>
          <p:cNvCxnSpPr>
            <a:cxnSpLocks/>
          </p:cNvCxnSpPr>
          <p:nvPr/>
        </p:nvCxnSpPr>
        <p:spPr bwMode="auto">
          <a:xfrm>
            <a:off x="4650844"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C12C4F3A-2330-58A3-9426-91320DDCE582}"/>
              </a:ext>
            </a:extLst>
          </p:cNvPr>
          <p:cNvCxnSpPr>
            <a:cxnSpLocks/>
          </p:cNvCxnSpPr>
          <p:nvPr/>
        </p:nvCxnSpPr>
        <p:spPr bwMode="auto">
          <a:xfrm>
            <a:off x="5116528"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DFFEC89D-DF3C-1509-1C4E-3AB10405DA4D}"/>
              </a:ext>
            </a:extLst>
          </p:cNvPr>
          <p:cNvCxnSpPr>
            <a:cxnSpLocks/>
          </p:cNvCxnSpPr>
          <p:nvPr/>
        </p:nvCxnSpPr>
        <p:spPr bwMode="auto">
          <a:xfrm>
            <a:off x="5582214" y="5745266"/>
            <a:ext cx="0" cy="122548"/>
          </a:xfrm>
          <a:prstGeom prst="line">
            <a:avLst/>
          </a:prstGeom>
          <a:noFill/>
          <a:ln w="28575" cap="flat" cmpd="sng" algn="ctr">
            <a:solidFill>
              <a:schemeClr val="bg1"/>
            </a:solidFill>
            <a:prstDash val="solid"/>
            <a:round/>
            <a:headEnd type="none" w="med" len="med"/>
            <a:tailEnd type="none" w="med" len="med"/>
          </a:ln>
          <a:effectLst/>
        </p:spPr>
      </p:cxnSp>
      <p:sp>
        <p:nvSpPr>
          <p:cNvPr id="177" name="TextBox 176">
            <a:extLst>
              <a:ext uri="{FF2B5EF4-FFF2-40B4-BE49-F238E27FC236}">
                <a16:creationId xmlns:a16="http://schemas.microsoft.com/office/drawing/2014/main" id="{42417FAE-322E-E1AF-969B-857A99019869}"/>
              </a:ext>
            </a:extLst>
          </p:cNvPr>
          <p:cNvSpPr txBox="1"/>
          <p:nvPr/>
        </p:nvSpPr>
        <p:spPr bwMode="auto">
          <a:xfrm>
            <a:off x="779257" y="5775903"/>
            <a:ext cx="3440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8" name="TextBox 177">
            <a:extLst>
              <a:ext uri="{FF2B5EF4-FFF2-40B4-BE49-F238E27FC236}">
                <a16:creationId xmlns:a16="http://schemas.microsoft.com/office/drawing/2014/main" id="{60DA20C9-4E6F-AD05-B384-B4C769420BB7}"/>
              </a:ext>
            </a:extLst>
          </p:cNvPr>
          <p:cNvSpPr txBox="1"/>
          <p:nvPr/>
        </p:nvSpPr>
        <p:spPr bwMode="auto">
          <a:xfrm>
            <a:off x="1250597" y="5775903"/>
            <a:ext cx="3440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79" name="TextBox 178">
            <a:extLst>
              <a:ext uri="{FF2B5EF4-FFF2-40B4-BE49-F238E27FC236}">
                <a16:creationId xmlns:a16="http://schemas.microsoft.com/office/drawing/2014/main" id="{2349C06F-191C-8D9D-2037-C0F752939D41}"/>
              </a:ext>
            </a:extLst>
          </p:cNvPr>
          <p:cNvSpPr txBox="1"/>
          <p:nvPr/>
        </p:nvSpPr>
        <p:spPr bwMode="auto">
          <a:xfrm>
            <a:off x="1663019"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80" name="TextBox 179">
            <a:extLst>
              <a:ext uri="{FF2B5EF4-FFF2-40B4-BE49-F238E27FC236}">
                <a16:creationId xmlns:a16="http://schemas.microsoft.com/office/drawing/2014/main" id="{3C9CEDE7-021E-6EFC-D70C-09E00CB884E6}"/>
              </a:ext>
            </a:extLst>
          </p:cNvPr>
          <p:cNvSpPr txBox="1"/>
          <p:nvPr/>
        </p:nvSpPr>
        <p:spPr bwMode="auto">
          <a:xfrm>
            <a:off x="2136716"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81" name="TextBox 180">
            <a:extLst>
              <a:ext uri="{FF2B5EF4-FFF2-40B4-BE49-F238E27FC236}">
                <a16:creationId xmlns:a16="http://schemas.microsoft.com/office/drawing/2014/main" id="{57D395FB-C8B3-FCA8-FD45-C555B827C949}"/>
              </a:ext>
            </a:extLst>
          </p:cNvPr>
          <p:cNvSpPr txBox="1"/>
          <p:nvPr/>
        </p:nvSpPr>
        <p:spPr bwMode="auto">
          <a:xfrm>
            <a:off x="2591559"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82" name="TextBox 181">
            <a:extLst>
              <a:ext uri="{FF2B5EF4-FFF2-40B4-BE49-F238E27FC236}">
                <a16:creationId xmlns:a16="http://schemas.microsoft.com/office/drawing/2014/main" id="{53B91470-49B9-D3F9-A49F-7C4A12F064A8}"/>
              </a:ext>
            </a:extLst>
          </p:cNvPr>
          <p:cNvSpPr txBox="1"/>
          <p:nvPr/>
        </p:nvSpPr>
        <p:spPr bwMode="auto">
          <a:xfrm>
            <a:off x="3062900"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83" name="TextBox 182">
            <a:extLst>
              <a:ext uri="{FF2B5EF4-FFF2-40B4-BE49-F238E27FC236}">
                <a16:creationId xmlns:a16="http://schemas.microsoft.com/office/drawing/2014/main" id="{4020F3AA-9A14-2676-B7A1-D7CABBB20EC3}"/>
              </a:ext>
            </a:extLst>
          </p:cNvPr>
          <p:cNvSpPr txBox="1"/>
          <p:nvPr/>
        </p:nvSpPr>
        <p:spPr bwMode="auto">
          <a:xfrm>
            <a:off x="3515387"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84" name="TextBox 183">
            <a:extLst>
              <a:ext uri="{FF2B5EF4-FFF2-40B4-BE49-F238E27FC236}">
                <a16:creationId xmlns:a16="http://schemas.microsoft.com/office/drawing/2014/main" id="{CA908B22-D11F-B585-9C10-AAE144F2507A}"/>
              </a:ext>
            </a:extLst>
          </p:cNvPr>
          <p:cNvSpPr txBox="1"/>
          <p:nvPr/>
        </p:nvSpPr>
        <p:spPr bwMode="auto">
          <a:xfrm>
            <a:off x="3993797"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85" name="TextBox 184">
            <a:extLst>
              <a:ext uri="{FF2B5EF4-FFF2-40B4-BE49-F238E27FC236}">
                <a16:creationId xmlns:a16="http://schemas.microsoft.com/office/drawing/2014/main" id="{69320A60-93D5-C63C-431C-E143638032AA}"/>
              </a:ext>
            </a:extLst>
          </p:cNvPr>
          <p:cNvSpPr txBox="1"/>
          <p:nvPr/>
        </p:nvSpPr>
        <p:spPr bwMode="auto">
          <a:xfrm>
            <a:off x="4448641"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86" name="TextBox 185">
            <a:extLst>
              <a:ext uri="{FF2B5EF4-FFF2-40B4-BE49-F238E27FC236}">
                <a16:creationId xmlns:a16="http://schemas.microsoft.com/office/drawing/2014/main" id="{C365A70B-86BA-AD66-DD79-2BA6538C3DCD}"/>
              </a:ext>
            </a:extLst>
          </p:cNvPr>
          <p:cNvSpPr txBox="1"/>
          <p:nvPr/>
        </p:nvSpPr>
        <p:spPr bwMode="auto">
          <a:xfrm>
            <a:off x="4922338"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87" name="TextBox 186">
            <a:extLst>
              <a:ext uri="{FF2B5EF4-FFF2-40B4-BE49-F238E27FC236}">
                <a16:creationId xmlns:a16="http://schemas.microsoft.com/office/drawing/2014/main" id="{206B39C2-693F-BE27-3461-1AB7AB97766E}"/>
              </a:ext>
            </a:extLst>
          </p:cNvPr>
          <p:cNvSpPr txBox="1"/>
          <p:nvPr/>
        </p:nvSpPr>
        <p:spPr bwMode="auto">
          <a:xfrm>
            <a:off x="5377182"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88" name="Freeform: Shape 187">
            <a:extLst>
              <a:ext uri="{FF2B5EF4-FFF2-40B4-BE49-F238E27FC236}">
                <a16:creationId xmlns:a16="http://schemas.microsoft.com/office/drawing/2014/main" id="{B027BE6C-4FEE-6B81-F154-A62522B22355}"/>
              </a:ext>
            </a:extLst>
          </p:cNvPr>
          <p:cNvSpPr/>
          <p:nvPr/>
        </p:nvSpPr>
        <p:spPr bwMode="auto">
          <a:xfrm>
            <a:off x="938111" y="2029057"/>
            <a:ext cx="4605539" cy="1680519"/>
          </a:xfrm>
          <a:custGeom>
            <a:avLst/>
            <a:gdLst>
              <a:gd name="connsiteX0" fmla="*/ 4605539 w 4605539"/>
              <a:gd name="connsiteY0" fmla="*/ 1680519 h 1680519"/>
              <a:gd name="connsiteX1" fmla="*/ 4436075 w 4605539"/>
              <a:gd name="connsiteY1" fmla="*/ 1680519 h 1680519"/>
              <a:gd name="connsiteX2" fmla="*/ 4436075 w 4605539"/>
              <a:gd name="connsiteY2" fmla="*/ 1270981 h 1680519"/>
              <a:gd name="connsiteX3" fmla="*/ 4187175 w 4605539"/>
              <a:gd name="connsiteY3" fmla="*/ 1270981 h 1680519"/>
              <a:gd name="connsiteX4" fmla="*/ 4187175 w 4605539"/>
              <a:gd name="connsiteY4" fmla="*/ 1154474 h 1680519"/>
              <a:gd name="connsiteX5" fmla="*/ 4086556 w 4605539"/>
              <a:gd name="connsiteY5" fmla="*/ 1154474 h 1680519"/>
              <a:gd name="connsiteX6" fmla="*/ 4086556 w 4605539"/>
              <a:gd name="connsiteY6" fmla="*/ 1083864 h 1680519"/>
              <a:gd name="connsiteX7" fmla="*/ 4045955 w 4605539"/>
              <a:gd name="connsiteY7" fmla="*/ 1083864 h 1680519"/>
              <a:gd name="connsiteX8" fmla="*/ 4045955 w 4605539"/>
              <a:gd name="connsiteY8" fmla="*/ 1029141 h 1680519"/>
              <a:gd name="connsiteX9" fmla="*/ 4010650 w 4605539"/>
              <a:gd name="connsiteY9" fmla="*/ 1029141 h 1680519"/>
              <a:gd name="connsiteX10" fmla="*/ 4010650 w 4605539"/>
              <a:gd name="connsiteY10" fmla="*/ 979714 h 1680519"/>
              <a:gd name="connsiteX11" fmla="*/ 3802350 w 4605539"/>
              <a:gd name="connsiteY11" fmla="*/ 979714 h 1680519"/>
              <a:gd name="connsiteX12" fmla="*/ 3802350 w 4605539"/>
              <a:gd name="connsiteY12" fmla="*/ 921461 h 1680519"/>
              <a:gd name="connsiteX13" fmla="*/ 3749393 w 4605539"/>
              <a:gd name="connsiteY13" fmla="*/ 921461 h 1680519"/>
              <a:gd name="connsiteX14" fmla="*/ 3749393 w 4605539"/>
              <a:gd name="connsiteY14" fmla="*/ 893217 h 1680519"/>
              <a:gd name="connsiteX15" fmla="*/ 3731740 w 4605539"/>
              <a:gd name="connsiteY15" fmla="*/ 893217 h 1680519"/>
              <a:gd name="connsiteX16" fmla="*/ 3731740 w 4605539"/>
              <a:gd name="connsiteY16" fmla="*/ 840259 h 1680519"/>
              <a:gd name="connsiteX17" fmla="*/ 3661130 w 4605539"/>
              <a:gd name="connsiteY17" fmla="*/ 840259 h 1680519"/>
              <a:gd name="connsiteX18" fmla="*/ 3661130 w 4605539"/>
              <a:gd name="connsiteY18" fmla="*/ 820842 h 1680519"/>
              <a:gd name="connsiteX19" fmla="*/ 3624060 w 4605539"/>
              <a:gd name="connsiteY19" fmla="*/ 820842 h 1680519"/>
              <a:gd name="connsiteX20" fmla="*/ 3624060 w 4605539"/>
              <a:gd name="connsiteY20" fmla="*/ 787302 h 1680519"/>
              <a:gd name="connsiteX21" fmla="*/ 3571102 w 4605539"/>
              <a:gd name="connsiteY21" fmla="*/ 787302 h 1680519"/>
              <a:gd name="connsiteX22" fmla="*/ 3571102 w 4605539"/>
              <a:gd name="connsiteY22" fmla="*/ 760823 h 1680519"/>
              <a:gd name="connsiteX23" fmla="*/ 3472248 w 4605539"/>
              <a:gd name="connsiteY23" fmla="*/ 760823 h 1680519"/>
              <a:gd name="connsiteX24" fmla="*/ 3472248 w 4605539"/>
              <a:gd name="connsiteY24" fmla="*/ 743171 h 1680519"/>
              <a:gd name="connsiteX25" fmla="*/ 3433413 w 4605539"/>
              <a:gd name="connsiteY25" fmla="*/ 743171 h 1680519"/>
              <a:gd name="connsiteX26" fmla="*/ 3433413 w 4605539"/>
              <a:gd name="connsiteY26" fmla="*/ 711396 h 1680519"/>
              <a:gd name="connsiteX27" fmla="*/ 3154503 w 4605539"/>
              <a:gd name="connsiteY27" fmla="*/ 711396 h 1680519"/>
              <a:gd name="connsiteX28" fmla="*/ 3154503 w 4605539"/>
              <a:gd name="connsiteY28" fmla="*/ 639021 h 1680519"/>
              <a:gd name="connsiteX29" fmla="*/ 3126259 w 4605539"/>
              <a:gd name="connsiteY29" fmla="*/ 639021 h 1680519"/>
              <a:gd name="connsiteX30" fmla="*/ 3126259 w 4605539"/>
              <a:gd name="connsiteY30" fmla="*/ 612542 h 1680519"/>
              <a:gd name="connsiteX31" fmla="*/ 3082128 w 4605539"/>
              <a:gd name="connsiteY31" fmla="*/ 612542 h 1680519"/>
              <a:gd name="connsiteX32" fmla="*/ 3082128 w 4605539"/>
              <a:gd name="connsiteY32" fmla="*/ 593124 h 1680519"/>
              <a:gd name="connsiteX33" fmla="*/ 3060945 w 4605539"/>
              <a:gd name="connsiteY33" fmla="*/ 593124 h 1680519"/>
              <a:gd name="connsiteX34" fmla="*/ 3060945 w 4605539"/>
              <a:gd name="connsiteY34" fmla="*/ 568411 h 1680519"/>
              <a:gd name="connsiteX35" fmla="*/ 2873828 w 4605539"/>
              <a:gd name="connsiteY35" fmla="*/ 568411 h 1680519"/>
              <a:gd name="connsiteX36" fmla="*/ 2873828 w 4605539"/>
              <a:gd name="connsiteY36" fmla="*/ 550758 h 1680519"/>
              <a:gd name="connsiteX37" fmla="*/ 2663763 w 4605539"/>
              <a:gd name="connsiteY37" fmla="*/ 550758 h 1680519"/>
              <a:gd name="connsiteX38" fmla="*/ 2663763 w 4605539"/>
              <a:gd name="connsiteY38" fmla="*/ 515453 h 1680519"/>
              <a:gd name="connsiteX39" fmla="*/ 2646111 w 4605539"/>
              <a:gd name="connsiteY39" fmla="*/ 515453 h 1680519"/>
              <a:gd name="connsiteX40" fmla="*/ 2646111 w 4605539"/>
              <a:gd name="connsiteY40" fmla="*/ 494270 h 1680519"/>
              <a:gd name="connsiteX41" fmla="*/ 2540196 w 4605539"/>
              <a:gd name="connsiteY41" fmla="*/ 494270 h 1680519"/>
              <a:gd name="connsiteX42" fmla="*/ 2540196 w 4605539"/>
              <a:gd name="connsiteY42" fmla="*/ 483679 h 1680519"/>
              <a:gd name="connsiteX43" fmla="*/ 2381323 w 4605539"/>
              <a:gd name="connsiteY43" fmla="*/ 483679 h 1680519"/>
              <a:gd name="connsiteX44" fmla="*/ 2381323 w 4605539"/>
              <a:gd name="connsiteY44" fmla="*/ 458965 h 1680519"/>
              <a:gd name="connsiteX45" fmla="*/ 2353079 w 4605539"/>
              <a:gd name="connsiteY45" fmla="*/ 458965 h 1680519"/>
              <a:gd name="connsiteX46" fmla="*/ 2353079 w 4605539"/>
              <a:gd name="connsiteY46" fmla="*/ 414834 h 1680519"/>
              <a:gd name="connsiteX47" fmla="*/ 2254225 w 4605539"/>
              <a:gd name="connsiteY47" fmla="*/ 414834 h 1680519"/>
              <a:gd name="connsiteX48" fmla="*/ 2254225 w 4605539"/>
              <a:gd name="connsiteY48" fmla="*/ 393651 h 1680519"/>
              <a:gd name="connsiteX49" fmla="*/ 2208329 w 4605539"/>
              <a:gd name="connsiteY49" fmla="*/ 393651 h 1680519"/>
              <a:gd name="connsiteX50" fmla="*/ 2208329 w 4605539"/>
              <a:gd name="connsiteY50" fmla="*/ 370703 h 1680519"/>
              <a:gd name="connsiteX51" fmla="*/ 2040630 w 4605539"/>
              <a:gd name="connsiteY51" fmla="*/ 370703 h 1680519"/>
              <a:gd name="connsiteX52" fmla="*/ 2040630 w 4605539"/>
              <a:gd name="connsiteY52" fmla="*/ 342459 h 1680519"/>
              <a:gd name="connsiteX53" fmla="*/ 2003559 w 4605539"/>
              <a:gd name="connsiteY53" fmla="*/ 342459 h 1680519"/>
              <a:gd name="connsiteX54" fmla="*/ 2003559 w 4605539"/>
              <a:gd name="connsiteY54" fmla="*/ 321276 h 1680519"/>
              <a:gd name="connsiteX55" fmla="*/ 1770546 w 4605539"/>
              <a:gd name="connsiteY55" fmla="*/ 321276 h 1680519"/>
              <a:gd name="connsiteX56" fmla="*/ 1770546 w 4605539"/>
              <a:gd name="connsiteY56" fmla="*/ 303623 h 1680519"/>
              <a:gd name="connsiteX57" fmla="*/ 1673458 w 4605539"/>
              <a:gd name="connsiteY57" fmla="*/ 303623 h 1680519"/>
              <a:gd name="connsiteX58" fmla="*/ 1673458 w 4605539"/>
              <a:gd name="connsiteY58" fmla="*/ 273614 h 1680519"/>
              <a:gd name="connsiteX59" fmla="*/ 1493402 w 4605539"/>
              <a:gd name="connsiteY59" fmla="*/ 273614 h 1680519"/>
              <a:gd name="connsiteX60" fmla="*/ 1493402 w 4605539"/>
              <a:gd name="connsiteY60" fmla="*/ 247135 h 1680519"/>
              <a:gd name="connsiteX61" fmla="*/ 1327468 w 4605539"/>
              <a:gd name="connsiteY61" fmla="*/ 247135 h 1680519"/>
              <a:gd name="connsiteX62" fmla="*/ 1327468 w 4605539"/>
              <a:gd name="connsiteY62" fmla="*/ 225952 h 1680519"/>
              <a:gd name="connsiteX63" fmla="*/ 1309816 w 4605539"/>
              <a:gd name="connsiteY63" fmla="*/ 225952 h 1680519"/>
              <a:gd name="connsiteX64" fmla="*/ 1309816 w 4605539"/>
              <a:gd name="connsiteY64" fmla="*/ 201238 h 1680519"/>
              <a:gd name="connsiteX65" fmla="*/ 1154474 w 4605539"/>
              <a:gd name="connsiteY65" fmla="*/ 201238 h 1680519"/>
              <a:gd name="connsiteX66" fmla="*/ 1154474 w 4605539"/>
              <a:gd name="connsiteY66" fmla="*/ 178290 h 1680519"/>
              <a:gd name="connsiteX67" fmla="*/ 1099751 w 4605539"/>
              <a:gd name="connsiteY67" fmla="*/ 178290 h 1680519"/>
              <a:gd name="connsiteX68" fmla="*/ 1099751 w 4605539"/>
              <a:gd name="connsiteY68" fmla="*/ 150046 h 1680519"/>
              <a:gd name="connsiteX69" fmla="*/ 801424 w 4605539"/>
              <a:gd name="connsiteY69" fmla="*/ 150046 h 1680519"/>
              <a:gd name="connsiteX70" fmla="*/ 801424 w 4605539"/>
              <a:gd name="connsiteY70" fmla="*/ 132394 h 1680519"/>
              <a:gd name="connsiteX71" fmla="*/ 460730 w 4605539"/>
              <a:gd name="connsiteY71" fmla="*/ 132394 h 1680519"/>
              <a:gd name="connsiteX72" fmla="*/ 460730 w 4605539"/>
              <a:gd name="connsiteY72" fmla="*/ 114741 h 1680519"/>
              <a:gd name="connsiteX73" fmla="*/ 407773 w 4605539"/>
              <a:gd name="connsiteY73" fmla="*/ 114741 h 1680519"/>
              <a:gd name="connsiteX74" fmla="*/ 407773 w 4605539"/>
              <a:gd name="connsiteY74" fmla="*/ 67079 h 1680519"/>
              <a:gd name="connsiteX75" fmla="*/ 308919 w 4605539"/>
              <a:gd name="connsiteY75" fmla="*/ 67079 h 1680519"/>
              <a:gd name="connsiteX76" fmla="*/ 308919 w 4605539"/>
              <a:gd name="connsiteY76" fmla="*/ 44131 h 1680519"/>
              <a:gd name="connsiteX77" fmla="*/ 158872 w 4605539"/>
              <a:gd name="connsiteY77" fmla="*/ 44131 h 1680519"/>
              <a:gd name="connsiteX78" fmla="*/ 158872 w 4605539"/>
              <a:gd name="connsiteY78" fmla="*/ 26479 h 1680519"/>
              <a:gd name="connsiteX79" fmla="*/ 125332 w 4605539"/>
              <a:gd name="connsiteY79" fmla="*/ 26479 h 1680519"/>
              <a:gd name="connsiteX80" fmla="*/ 125332 w 4605539"/>
              <a:gd name="connsiteY80" fmla="*/ 0 h 1680519"/>
              <a:gd name="connsiteX81" fmla="*/ 0 w 4605539"/>
              <a:gd name="connsiteY81" fmla="*/ 0 h 168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605539" h="1680519">
                <a:moveTo>
                  <a:pt x="4605539" y="1680519"/>
                </a:moveTo>
                <a:lnTo>
                  <a:pt x="4436075" y="1680519"/>
                </a:lnTo>
                <a:lnTo>
                  <a:pt x="4436075" y="1270981"/>
                </a:lnTo>
                <a:lnTo>
                  <a:pt x="4187175" y="1270981"/>
                </a:lnTo>
                <a:lnTo>
                  <a:pt x="4187175" y="1154474"/>
                </a:lnTo>
                <a:lnTo>
                  <a:pt x="4086556" y="1154474"/>
                </a:lnTo>
                <a:lnTo>
                  <a:pt x="4086556" y="1083864"/>
                </a:lnTo>
                <a:lnTo>
                  <a:pt x="4045955" y="1083864"/>
                </a:lnTo>
                <a:lnTo>
                  <a:pt x="4045955" y="1029141"/>
                </a:lnTo>
                <a:lnTo>
                  <a:pt x="4010650" y="1029141"/>
                </a:lnTo>
                <a:lnTo>
                  <a:pt x="4010650" y="979714"/>
                </a:lnTo>
                <a:lnTo>
                  <a:pt x="3802350" y="979714"/>
                </a:lnTo>
                <a:lnTo>
                  <a:pt x="3802350" y="921461"/>
                </a:lnTo>
                <a:lnTo>
                  <a:pt x="3749393" y="921461"/>
                </a:lnTo>
                <a:lnTo>
                  <a:pt x="3749393" y="893217"/>
                </a:lnTo>
                <a:lnTo>
                  <a:pt x="3731740" y="893217"/>
                </a:lnTo>
                <a:lnTo>
                  <a:pt x="3731740" y="840259"/>
                </a:lnTo>
                <a:lnTo>
                  <a:pt x="3661130" y="840259"/>
                </a:lnTo>
                <a:lnTo>
                  <a:pt x="3661130" y="820842"/>
                </a:lnTo>
                <a:lnTo>
                  <a:pt x="3624060" y="820842"/>
                </a:lnTo>
                <a:lnTo>
                  <a:pt x="3624060" y="787302"/>
                </a:lnTo>
                <a:lnTo>
                  <a:pt x="3571102" y="787302"/>
                </a:lnTo>
                <a:lnTo>
                  <a:pt x="3571102" y="760823"/>
                </a:lnTo>
                <a:lnTo>
                  <a:pt x="3472248" y="760823"/>
                </a:lnTo>
                <a:lnTo>
                  <a:pt x="3472248" y="743171"/>
                </a:lnTo>
                <a:lnTo>
                  <a:pt x="3433413" y="743171"/>
                </a:lnTo>
                <a:lnTo>
                  <a:pt x="3433413" y="711396"/>
                </a:lnTo>
                <a:lnTo>
                  <a:pt x="3154503" y="711396"/>
                </a:lnTo>
                <a:lnTo>
                  <a:pt x="3154503" y="639021"/>
                </a:lnTo>
                <a:lnTo>
                  <a:pt x="3126259" y="639021"/>
                </a:lnTo>
                <a:lnTo>
                  <a:pt x="3126259" y="612542"/>
                </a:lnTo>
                <a:lnTo>
                  <a:pt x="3082128" y="612542"/>
                </a:lnTo>
                <a:lnTo>
                  <a:pt x="3082128" y="593124"/>
                </a:lnTo>
                <a:lnTo>
                  <a:pt x="3060945" y="593124"/>
                </a:lnTo>
                <a:lnTo>
                  <a:pt x="3060945" y="568411"/>
                </a:lnTo>
                <a:lnTo>
                  <a:pt x="2873828" y="568411"/>
                </a:lnTo>
                <a:lnTo>
                  <a:pt x="2873828" y="550758"/>
                </a:lnTo>
                <a:lnTo>
                  <a:pt x="2663763" y="550758"/>
                </a:lnTo>
                <a:lnTo>
                  <a:pt x="2663763" y="515453"/>
                </a:lnTo>
                <a:lnTo>
                  <a:pt x="2646111" y="515453"/>
                </a:lnTo>
                <a:lnTo>
                  <a:pt x="2646111" y="494270"/>
                </a:lnTo>
                <a:lnTo>
                  <a:pt x="2540196" y="494270"/>
                </a:lnTo>
                <a:lnTo>
                  <a:pt x="2540196" y="483679"/>
                </a:lnTo>
                <a:lnTo>
                  <a:pt x="2381323" y="483679"/>
                </a:lnTo>
                <a:lnTo>
                  <a:pt x="2381323" y="458965"/>
                </a:lnTo>
                <a:lnTo>
                  <a:pt x="2353079" y="458965"/>
                </a:lnTo>
                <a:lnTo>
                  <a:pt x="2353079" y="414834"/>
                </a:lnTo>
                <a:lnTo>
                  <a:pt x="2254225" y="414834"/>
                </a:lnTo>
                <a:lnTo>
                  <a:pt x="2254225" y="393651"/>
                </a:lnTo>
                <a:lnTo>
                  <a:pt x="2208329" y="393651"/>
                </a:lnTo>
                <a:lnTo>
                  <a:pt x="2208329" y="370703"/>
                </a:lnTo>
                <a:lnTo>
                  <a:pt x="2040630" y="370703"/>
                </a:lnTo>
                <a:lnTo>
                  <a:pt x="2040630" y="342459"/>
                </a:lnTo>
                <a:lnTo>
                  <a:pt x="2003559" y="342459"/>
                </a:lnTo>
                <a:lnTo>
                  <a:pt x="2003559" y="321276"/>
                </a:lnTo>
                <a:lnTo>
                  <a:pt x="1770546" y="321276"/>
                </a:lnTo>
                <a:lnTo>
                  <a:pt x="1770546" y="303623"/>
                </a:lnTo>
                <a:lnTo>
                  <a:pt x="1673458" y="303623"/>
                </a:lnTo>
                <a:lnTo>
                  <a:pt x="1673458" y="273614"/>
                </a:lnTo>
                <a:lnTo>
                  <a:pt x="1493402" y="273614"/>
                </a:lnTo>
                <a:lnTo>
                  <a:pt x="1493402" y="247135"/>
                </a:lnTo>
                <a:lnTo>
                  <a:pt x="1327468" y="247135"/>
                </a:lnTo>
                <a:lnTo>
                  <a:pt x="1327468" y="225952"/>
                </a:lnTo>
                <a:lnTo>
                  <a:pt x="1309816" y="225952"/>
                </a:lnTo>
                <a:lnTo>
                  <a:pt x="1309816" y="201238"/>
                </a:lnTo>
                <a:lnTo>
                  <a:pt x="1154474" y="201238"/>
                </a:lnTo>
                <a:lnTo>
                  <a:pt x="1154474" y="178290"/>
                </a:lnTo>
                <a:lnTo>
                  <a:pt x="1099751" y="178290"/>
                </a:lnTo>
                <a:lnTo>
                  <a:pt x="1099751" y="150046"/>
                </a:lnTo>
                <a:lnTo>
                  <a:pt x="801424" y="150046"/>
                </a:lnTo>
                <a:lnTo>
                  <a:pt x="801424" y="132394"/>
                </a:lnTo>
                <a:lnTo>
                  <a:pt x="460730" y="132394"/>
                </a:lnTo>
                <a:lnTo>
                  <a:pt x="460730" y="114741"/>
                </a:lnTo>
                <a:lnTo>
                  <a:pt x="407773" y="114741"/>
                </a:lnTo>
                <a:lnTo>
                  <a:pt x="407773" y="67079"/>
                </a:lnTo>
                <a:lnTo>
                  <a:pt x="308919" y="67079"/>
                </a:lnTo>
                <a:lnTo>
                  <a:pt x="308919" y="44131"/>
                </a:lnTo>
                <a:lnTo>
                  <a:pt x="158872" y="44131"/>
                </a:lnTo>
                <a:lnTo>
                  <a:pt x="158872" y="26479"/>
                </a:lnTo>
                <a:lnTo>
                  <a:pt x="125332" y="26479"/>
                </a:lnTo>
                <a:lnTo>
                  <a:pt x="125332"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89" name="Freeform: Shape 188">
            <a:extLst>
              <a:ext uri="{FF2B5EF4-FFF2-40B4-BE49-F238E27FC236}">
                <a16:creationId xmlns:a16="http://schemas.microsoft.com/office/drawing/2014/main" id="{436DC91C-AE60-D362-387A-94D9C9EEB2D7}"/>
              </a:ext>
            </a:extLst>
          </p:cNvPr>
          <p:cNvSpPr/>
          <p:nvPr/>
        </p:nvSpPr>
        <p:spPr bwMode="auto">
          <a:xfrm>
            <a:off x="936446" y="2029462"/>
            <a:ext cx="4556599" cy="2847153"/>
          </a:xfrm>
          <a:custGeom>
            <a:avLst/>
            <a:gdLst>
              <a:gd name="connsiteX0" fmla="*/ 4556599 w 4556599"/>
              <a:gd name="connsiteY0" fmla="*/ 2847153 h 2847153"/>
              <a:gd name="connsiteX1" fmla="*/ 4240891 w 4556599"/>
              <a:gd name="connsiteY1" fmla="*/ 2847153 h 2847153"/>
              <a:gd name="connsiteX2" fmla="*/ 4240891 w 4556599"/>
              <a:gd name="connsiteY2" fmla="*/ 1977029 h 2847153"/>
              <a:gd name="connsiteX3" fmla="*/ 3788503 w 4556599"/>
              <a:gd name="connsiteY3" fmla="*/ 1977029 h 2847153"/>
              <a:gd name="connsiteX4" fmla="*/ 3788503 w 4556599"/>
              <a:gd name="connsiteY4" fmla="*/ 1749873 h 2847153"/>
              <a:gd name="connsiteX5" fmla="*/ 3642199 w 4556599"/>
              <a:gd name="connsiteY5" fmla="*/ 1749873 h 2847153"/>
              <a:gd name="connsiteX6" fmla="*/ 3642199 w 4556599"/>
              <a:gd name="connsiteY6" fmla="*/ 1549667 h 2847153"/>
              <a:gd name="connsiteX7" fmla="*/ 2874103 w 4556599"/>
              <a:gd name="connsiteY7" fmla="*/ 1549667 h 2847153"/>
              <a:gd name="connsiteX8" fmla="*/ 2874103 w 4556599"/>
              <a:gd name="connsiteY8" fmla="*/ 1405288 h 2847153"/>
              <a:gd name="connsiteX9" fmla="*/ 2712399 w 4556599"/>
              <a:gd name="connsiteY9" fmla="*/ 1405288 h 2847153"/>
              <a:gd name="connsiteX10" fmla="*/ 2712399 w 4556599"/>
              <a:gd name="connsiteY10" fmla="*/ 1249359 h 2847153"/>
              <a:gd name="connsiteX11" fmla="*/ 2242686 w 4556599"/>
              <a:gd name="connsiteY11" fmla="*/ 1249359 h 2847153"/>
              <a:gd name="connsiteX12" fmla="*/ 2242686 w 4556599"/>
              <a:gd name="connsiteY12" fmla="*/ 1095355 h 2847153"/>
              <a:gd name="connsiteX13" fmla="*/ 1624744 w 4556599"/>
              <a:gd name="connsiteY13" fmla="*/ 1095355 h 2847153"/>
              <a:gd name="connsiteX14" fmla="*/ 1624744 w 4556599"/>
              <a:gd name="connsiteY14" fmla="*/ 775796 h 2847153"/>
              <a:gd name="connsiteX15" fmla="*/ 1282085 w 4556599"/>
              <a:gd name="connsiteY15" fmla="*/ 775796 h 2847153"/>
              <a:gd name="connsiteX16" fmla="*/ 1282085 w 4556599"/>
              <a:gd name="connsiteY16" fmla="*/ 619867 h 2847153"/>
              <a:gd name="connsiteX17" fmla="*/ 1029903 w 4556599"/>
              <a:gd name="connsiteY17" fmla="*/ 619867 h 2847153"/>
              <a:gd name="connsiteX18" fmla="*/ 1029903 w 4556599"/>
              <a:gd name="connsiteY18" fmla="*/ 475488 h 2847153"/>
              <a:gd name="connsiteX19" fmla="*/ 698794 w 4556599"/>
              <a:gd name="connsiteY19" fmla="*/ 475488 h 2847153"/>
              <a:gd name="connsiteX20" fmla="*/ 698794 w 4556599"/>
              <a:gd name="connsiteY20" fmla="*/ 317634 h 2847153"/>
              <a:gd name="connsiteX21" fmla="*/ 88552 w 4556599"/>
              <a:gd name="connsiteY21" fmla="*/ 317634 h 2847153"/>
              <a:gd name="connsiteX22" fmla="*/ 88552 w 4556599"/>
              <a:gd name="connsiteY22" fmla="*/ 0 h 2847153"/>
              <a:gd name="connsiteX23" fmla="*/ 0 w 4556599"/>
              <a:gd name="connsiteY23" fmla="*/ 0 h 284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56599" h="2847153">
                <a:moveTo>
                  <a:pt x="4556599" y="2847153"/>
                </a:moveTo>
                <a:lnTo>
                  <a:pt x="4240891" y="2847153"/>
                </a:lnTo>
                <a:lnTo>
                  <a:pt x="4240891" y="1977029"/>
                </a:lnTo>
                <a:lnTo>
                  <a:pt x="3788503" y="1977029"/>
                </a:lnTo>
                <a:lnTo>
                  <a:pt x="3788503" y="1749873"/>
                </a:lnTo>
                <a:lnTo>
                  <a:pt x="3642199" y="1749873"/>
                </a:lnTo>
                <a:lnTo>
                  <a:pt x="3642199" y="1549667"/>
                </a:lnTo>
                <a:lnTo>
                  <a:pt x="2874103" y="1549667"/>
                </a:lnTo>
                <a:lnTo>
                  <a:pt x="2874103" y="1405288"/>
                </a:lnTo>
                <a:lnTo>
                  <a:pt x="2712399" y="1405288"/>
                </a:lnTo>
                <a:lnTo>
                  <a:pt x="2712399" y="1249359"/>
                </a:lnTo>
                <a:lnTo>
                  <a:pt x="2242686" y="1249359"/>
                </a:lnTo>
                <a:lnTo>
                  <a:pt x="2242686" y="1095355"/>
                </a:lnTo>
                <a:lnTo>
                  <a:pt x="1624744" y="1095355"/>
                </a:lnTo>
                <a:lnTo>
                  <a:pt x="1624744" y="775796"/>
                </a:lnTo>
                <a:lnTo>
                  <a:pt x="1282085" y="775796"/>
                </a:lnTo>
                <a:lnTo>
                  <a:pt x="1282085" y="619867"/>
                </a:lnTo>
                <a:lnTo>
                  <a:pt x="1029903" y="619867"/>
                </a:lnTo>
                <a:lnTo>
                  <a:pt x="1029903" y="475488"/>
                </a:lnTo>
                <a:lnTo>
                  <a:pt x="698794" y="475488"/>
                </a:lnTo>
                <a:lnTo>
                  <a:pt x="698794" y="317634"/>
                </a:lnTo>
                <a:lnTo>
                  <a:pt x="88552" y="317634"/>
                </a:lnTo>
                <a:lnTo>
                  <a:pt x="88552" y="0"/>
                </a:lnTo>
                <a:lnTo>
                  <a:pt x="0" y="0"/>
                </a:lnTo>
              </a:path>
            </a:pathLst>
          </a:custGeom>
          <a:noFill/>
          <a:ln w="28575">
            <a:solidFill>
              <a:schemeClr val="accent1"/>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190" name="Group 189">
            <a:extLst>
              <a:ext uri="{FF2B5EF4-FFF2-40B4-BE49-F238E27FC236}">
                <a16:creationId xmlns:a16="http://schemas.microsoft.com/office/drawing/2014/main" id="{E3A5ACAC-BCDA-2D21-5AEF-D8CD3031D518}"/>
              </a:ext>
            </a:extLst>
          </p:cNvPr>
          <p:cNvGrpSpPr/>
          <p:nvPr/>
        </p:nvGrpSpPr>
        <p:grpSpPr>
          <a:xfrm>
            <a:off x="1094955" y="2028761"/>
            <a:ext cx="4518899" cy="2897716"/>
            <a:chOff x="6730639" y="2045630"/>
            <a:chExt cx="4518899" cy="2897716"/>
          </a:xfrm>
        </p:grpSpPr>
        <p:grpSp>
          <p:nvGrpSpPr>
            <p:cNvPr id="191" name="Group 190">
              <a:extLst>
                <a:ext uri="{FF2B5EF4-FFF2-40B4-BE49-F238E27FC236}">
                  <a16:creationId xmlns:a16="http://schemas.microsoft.com/office/drawing/2014/main" id="{E38EAEB1-1FF9-3F29-35D4-0DD9EC1C8BA7}"/>
                </a:ext>
              </a:extLst>
            </p:cNvPr>
            <p:cNvGrpSpPr/>
            <p:nvPr/>
          </p:nvGrpSpPr>
          <p:grpSpPr>
            <a:xfrm>
              <a:off x="11137957" y="3678375"/>
              <a:ext cx="111581" cy="94916"/>
              <a:chOff x="4618641" y="3886347"/>
              <a:chExt cx="123171" cy="104775"/>
            </a:xfrm>
          </p:grpSpPr>
          <p:cxnSp>
            <p:nvCxnSpPr>
              <p:cNvPr id="393" name="Straight Connector 392">
                <a:extLst>
                  <a:ext uri="{FF2B5EF4-FFF2-40B4-BE49-F238E27FC236}">
                    <a16:creationId xmlns:a16="http://schemas.microsoft.com/office/drawing/2014/main" id="{ACC31B18-67AE-2BD5-DC75-3A7373BCCC7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72404F3D-105C-1A09-427E-B972965B9502}"/>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CEDF5AE8-9D0E-9E91-2E18-8EC752ED6343}"/>
                </a:ext>
              </a:extLst>
            </p:cNvPr>
            <p:cNvGrpSpPr/>
            <p:nvPr/>
          </p:nvGrpSpPr>
          <p:grpSpPr>
            <a:xfrm>
              <a:off x="11115999" y="3678375"/>
              <a:ext cx="111581" cy="94916"/>
              <a:chOff x="4618641" y="3886347"/>
              <a:chExt cx="123171" cy="104775"/>
            </a:xfrm>
          </p:grpSpPr>
          <p:cxnSp>
            <p:nvCxnSpPr>
              <p:cNvPr id="391" name="Straight Connector 390">
                <a:extLst>
                  <a:ext uri="{FF2B5EF4-FFF2-40B4-BE49-F238E27FC236}">
                    <a16:creationId xmlns:a16="http://schemas.microsoft.com/office/drawing/2014/main" id="{DA3BF432-2A82-7B57-3E9B-18F331EAA47F}"/>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27AA0ECB-0DDA-802C-3A11-8EE710EAA1F9}"/>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86DCCBBB-EEE0-59C5-D5AC-48DBF5F81A73}"/>
                </a:ext>
              </a:extLst>
            </p:cNvPr>
            <p:cNvGrpSpPr/>
            <p:nvPr/>
          </p:nvGrpSpPr>
          <p:grpSpPr>
            <a:xfrm>
              <a:off x="11090904" y="3678375"/>
              <a:ext cx="111581" cy="94916"/>
              <a:chOff x="4618641" y="3886347"/>
              <a:chExt cx="123171" cy="104775"/>
            </a:xfrm>
          </p:grpSpPr>
          <p:cxnSp>
            <p:nvCxnSpPr>
              <p:cNvPr id="389" name="Straight Connector 388">
                <a:extLst>
                  <a:ext uri="{FF2B5EF4-FFF2-40B4-BE49-F238E27FC236}">
                    <a16:creationId xmlns:a16="http://schemas.microsoft.com/office/drawing/2014/main" id="{6CEAA20F-7BAD-E75D-CDD9-E876FA2C64AB}"/>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74045072-0E74-4790-26EF-0562BD85C3EE}"/>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EED03EBA-B1F1-F727-E49A-8DCD2277CA8F}"/>
                </a:ext>
              </a:extLst>
            </p:cNvPr>
            <p:cNvGrpSpPr/>
            <p:nvPr/>
          </p:nvGrpSpPr>
          <p:grpSpPr>
            <a:xfrm>
              <a:off x="11059535" y="3678375"/>
              <a:ext cx="111581" cy="94916"/>
              <a:chOff x="4618641" y="3886347"/>
              <a:chExt cx="123171" cy="104775"/>
            </a:xfrm>
          </p:grpSpPr>
          <p:cxnSp>
            <p:nvCxnSpPr>
              <p:cNvPr id="387" name="Straight Connector 386">
                <a:extLst>
                  <a:ext uri="{FF2B5EF4-FFF2-40B4-BE49-F238E27FC236}">
                    <a16:creationId xmlns:a16="http://schemas.microsoft.com/office/drawing/2014/main" id="{AF730BE3-1921-4BD3-361C-1912066CCB1A}"/>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47C31ED4-B6EC-4421-E57F-D29A87A802EB}"/>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943BA0B8-1DB0-B3CD-2435-95D9D4728729}"/>
                </a:ext>
              </a:extLst>
            </p:cNvPr>
            <p:cNvGrpSpPr/>
            <p:nvPr/>
          </p:nvGrpSpPr>
          <p:grpSpPr>
            <a:xfrm>
              <a:off x="11070514" y="3678375"/>
              <a:ext cx="111581" cy="94916"/>
              <a:chOff x="4618641" y="3886347"/>
              <a:chExt cx="123171" cy="104775"/>
            </a:xfrm>
          </p:grpSpPr>
          <p:cxnSp>
            <p:nvCxnSpPr>
              <p:cNvPr id="385" name="Straight Connector 384">
                <a:extLst>
                  <a:ext uri="{FF2B5EF4-FFF2-40B4-BE49-F238E27FC236}">
                    <a16:creationId xmlns:a16="http://schemas.microsoft.com/office/drawing/2014/main" id="{6B70B3EA-079B-7723-7409-F1D7447443B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7216F44F-18AF-1591-5440-BC1C23BDB8B0}"/>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3F3EB7D7-1669-DEE7-FE65-E976A9BCC1E0}"/>
                </a:ext>
              </a:extLst>
            </p:cNvPr>
            <p:cNvGrpSpPr/>
            <p:nvPr/>
          </p:nvGrpSpPr>
          <p:grpSpPr>
            <a:xfrm>
              <a:off x="11034438" y="3678375"/>
              <a:ext cx="111581" cy="94916"/>
              <a:chOff x="4618641" y="3886347"/>
              <a:chExt cx="123171" cy="104775"/>
            </a:xfrm>
          </p:grpSpPr>
          <p:cxnSp>
            <p:nvCxnSpPr>
              <p:cNvPr id="383" name="Straight Connector 382">
                <a:extLst>
                  <a:ext uri="{FF2B5EF4-FFF2-40B4-BE49-F238E27FC236}">
                    <a16:creationId xmlns:a16="http://schemas.microsoft.com/office/drawing/2014/main" id="{8E3E2292-560D-2426-0D07-456E7158234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796CCF58-0099-4768-2E3E-5E0352444BF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498172FE-2E83-B031-9F95-9A4F7699DC38}"/>
                </a:ext>
              </a:extLst>
            </p:cNvPr>
            <p:cNvGrpSpPr/>
            <p:nvPr/>
          </p:nvGrpSpPr>
          <p:grpSpPr>
            <a:xfrm>
              <a:off x="10897983" y="3273717"/>
              <a:ext cx="111581" cy="94916"/>
              <a:chOff x="4618641" y="3886347"/>
              <a:chExt cx="123171" cy="104775"/>
            </a:xfrm>
          </p:grpSpPr>
          <p:cxnSp>
            <p:nvCxnSpPr>
              <p:cNvPr id="381" name="Straight Connector 380">
                <a:extLst>
                  <a:ext uri="{FF2B5EF4-FFF2-40B4-BE49-F238E27FC236}">
                    <a16:creationId xmlns:a16="http://schemas.microsoft.com/office/drawing/2014/main" id="{B46E06F0-3DF2-15FB-DEB2-C8FCFD88837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1AFB728C-8C66-EACA-92B5-D2ACF5D5D384}"/>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E4109002-D331-9AFE-D3AC-FCDD84CF0CEC}"/>
                </a:ext>
              </a:extLst>
            </p:cNvPr>
            <p:cNvGrpSpPr/>
            <p:nvPr/>
          </p:nvGrpSpPr>
          <p:grpSpPr>
            <a:xfrm>
              <a:off x="10871319" y="3273717"/>
              <a:ext cx="111581" cy="94916"/>
              <a:chOff x="4618641" y="3886347"/>
              <a:chExt cx="123171" cy="104775"/>
            </a:xfrm>
          </p:grpSpPr>
          <p:cxnSp>
            <p:nvCxnSpPr>
              <p:cNvPr id="379" name="Straight Connector 378">
                <a:extLst>
                  <a:ext uri="{FF2B5EF4-FFF2-40B4-BE49-F238E27FC236}">
                    <a16:creationId xmlns:a16="http://schemas.microsoft.com/office/drawing/2014/main" id="{0B748538-36B1-A545-D2ED-F4E39245E717}"/>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A1F7C5BB-3298-464D-BBB3-127D71DDCE17}"/>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D38F37E0-4E42-811F-87A3-41B4C29242E9}"/>
                </a:ext>
              </a:extLst>
            </p:cNvPr>
            <p:cNvGrpSpPr/>
            <p:nvPr/>
          </p:nvGrpSpPr>
          <p:grpSpPr>
            <a:xfrm>
              <a:off x="10855635" y="3273717"/>
              <a:ext cx="111581" cy="94916"/>
              <a:chOff x="4618641" y="3886347"/>
              <a:chExt cx="123171" cy="104775"/>
            </a:xfrm>
          </p:grpSpPr>
          <p:cxnSp>
            <p:nvCxnSpPr>
              <p:cNvPr id="377" name="Straight Connector 376">
                <a:extLst>
                  <a:ext uri="{FF2B5EF4-FFF2-40B4-BE49-F238E27FC236}">
                    <a16:creationId xmlns:a16="http://schemas.microsoft.com/office/drawing/2014/main" id="{CECD2656-8AF0-8B50-72E7-262F9B656FC7}"/>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4DE6E261-2F4D-8C10-3299-7739CE8BCC2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A50DA4F2-BDE3-501B-13D3-2D20460757F1}"/>
                </a:ext>
              </a:extLst>
            </p:cNvPr>
            <p:cNvGrpSpPr/>
            <p:nvPr/>
          </p:nvGrpSpPr>
          <p:grpSpPr>
            <a:xfrm>
              <a:off x="10832108" y="3273717"/>
              <a:ext cx="111581" cy="94916"/>
              <a:chOff x="4618641" y="3886347"/>
              <a:chExt cx="123171" cy="104775"/>
            </a:xfrm>
          </p:grpSpPr>
          <p:cxnSp>
            <p:nvCxnSpPr>
              <p:cNvPr id="375" name="Straight Connector 374">
                <a:extLst>
                  <a:ext uri="{FF2B5EF4-FFF2-40B4-BE49-F238E27FC236}">
                    <a16:creationId xmlns:a16="http://schemas.microsoft.com/office/drawing/2014/main" id="{2ED7A7D9-A4E8-9CCD-A46D-8340180365C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BE817A81-34EA-B665-3CE6-FA899B056D1D}"/>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9EE56773-EBB2-5B3A-DECE-F39CEEE435C4}"/>
                </a:ext>
              </a:extLst>
            </p:cNvPr>
            <p:cNvGrpSpPr/>
            <p:nvPr/>
          </p:nvGrpSpPr>
          <p:grpSpPr>
            <a:xfrm>
              <a:off x="10796034" y="3273717"/>
              <a:ext cx="111581" cy="94916"/>
              <a:chOff x="4618641" y="3886347"/>
              <a:chExt cx="123171" cy="104775"/>
            </a:xfrm>
          </p:grpSpPr>
          <p:cxnSp>
            <p:nvCxnSpPr>
              <p:cNvPr id="373" name="Straight Connector 372">
                <a:extLst>
                  <a:ext uri="{FF2B5EF4-FFF2-40B4-BE49-F238E27FC236}">
                    <a16:creationId xmlns:a16="http://schemas.microsoft.com/office/drawing/2014/main" id="{308D46A8-10A3-5ABF-A7D3-FDAB24EA990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B9EA3E79-0EF2-A9FB-2EC8-50687672AFE3}"/>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7E1E70AF-B615-3ACE-2DCD-D9A9675D74F3}"/>
                </a:ext>
              </a:extLst>
            </p:cNvPr>
            <p:cNvGrpSpPr/>
            <p:nvPr/>
          </p:nvGrpSpPr>
          <p:grpSpPr>
            <a:xfrm>
              <a:off x="10791328" y="3273717"/>
              <a:ext cx="111581" cy="94916"/>
              <a:chOff x="4618641" y="3886347"/>
              <a:chExt cx="123171" cy="104775"/>
            </a:xfrm>
          </p:grpSpPr>
          <p:cxnSp>
            <p:nvCxnSpPr>
              <p:cNvPr id="371" name="Straight Connector 370">
                <a:extLst>
                  <a:ext uri="{FF2B5EF4-FFF2-40B4-BE49-F238E27FC236}">
                    <a16:creationId xmlns:a16="http://schemas.microsoft.com/office/drawing/2014/main" id="{F0FC4F77-8478-BFC4-8A4F-D75406B454C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2B6ACDF7-7C63-A5FA-79F5-8309F94E5AB0}"/>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E161CF13-613D-F1F3-1C73-FD736E9CD314}"/>
                </a:ext>
              </a:extLst>
            </p:cNvPr>
            <p:cNvGrpSpPr/>
            <p:nvPr/>
          </p:nvGrpSpPr>
          <p:grpSpPr>
            <a:xfrm>
              <a:off x="10759960" y="3273717"/>
              <a:ext cx="111581" cy="94916"/>
              <a:chOff x="4618641" y="3886347"/>
              <a:chExt cx="123171" cy="104775"/>
            </a:xfrm>
          </p:grpSpPr>
          <p:cxnSp>
            <p:nvCxnSpPr>
              <p:cNvPr id="369" name="Straight Connector 368">
                <a:extLst>
                  <a:ext uri="{FF2B5EF4-FFF2-40B4-BE49-F238E27FC236}">
                    <a16:creationId xmlns:a16="http://schemas.microsoft.com/office/drawing/2014/main" id="{F820AD4E-E30D-161E-8A17-39BEB69BC4DB}"/>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FBB36838-F3DE-35EE-E16E-928F0ABC724E}"/>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9DE51B9F-4758-F3C5-03A3-A13B4D9E6ADF}"/>
                </a:ext>
              </a:extLst>
            </p:cNvPr>
            <p:cNvGrpSpPr/>
            <p:nvPr/>
          </p:nvGrpSpPr>
          <p:grpSpPr>
            <a:xfrm>
              <a:off x="10701927" y="3159221"/>
              <a:ext cx="111581" cy="94916"/>
              <a:chOff x="4618641" y="3886347"/>
              <a:chExt cx="123171" cy="104775"/>
            </a:xfrm>
          </p:grpSpPr>
          <p:cxnSp>
            <p:nvCxnSpPr>
              <p:cNvPr id="367" name="Straight Connector 366">
                <a:extLst>
                  <a:ext uri="{FF2B5EF4-FFF2-40B4-BE49-F238E27FC236}">
                    <a16:creationId xmlns:a16="http://schemas.microsoft.com/office/drawing/2014/main" id="{67509B96-8C98-E6B8-43D7-9C7E448FE697}"/>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655528E4-7B40-3C59-BE07-B560D19B139A}"/>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101E79FE-B489-9D91-46FB-9EEC72A741B4}"/>
                </a:ext>
              </a:extLst>
            </p:cNvPr>
            <p:cNvGrpSpPr/>
            <p:nvPr/>
          </p:nvGrpSpPr>
          <p:grpSpPr>
            <a:xfrm>
              <a:off x="10667422" y="3159221"/>
              <a:ext cx="111581" cy="94916"/>
              <a:chOff x="4618641" y="3886347"/>
              <a:chExt cx="123171" cy="104775"/>
            </a:xfrm>
          </p:grpSpPr>
          <p:cxnSp>
            <p:nvCxnSpPr>
              <p:cNvPr id="365" name="Straight Connector 364">
                <a:extLst>
                  <a:ext uri="{FF2B5EF4-FFF2-40B4-BE49-F238E27FC236}">
                    <a16:creationId xmlns:a16="http://schemas.microsoft.com/office/drawing/2014/main" id="{8C34A140-819F-5F26-4CBE-9B819516A2A1}"/>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1A2CD097-3C94-6450-89D6-FD0E3E16AB97}"/>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40375746-60D1-A1BE-CB47-183FD5B9A2B3}"/>
                </a:ext>
              </a:extLst>
            </p:cNvPr>
            <p:cNvGrpSpPr/>
            <p:nvPr/>
          </p:nvGrpSpPr>
          <p:grpSpPr>
            <a:xfrm>
              <a:off x="10632916" y="3159221"/>
              <a:ext cx="111581" cy="94916"/>
              <a:chOff x="4618641" y="3886347"/>
              <a:chExt cx="123171" cy="104775"/>
            </a:xfrm>
          </p:grpSpPr>
          <p:cxnSp>
            <p:nvCxnSpPr>
              <p:cNvPr id="363" name="Straight Connector 362">
                <a:extLst>
                  <a:ext uri="{FF2B5EF4-FFF2-40B4-BE49-F238E27FC236}">
                    <a16:creationId xmlns:a16="http://schemas.microsoft.com/office/drawing/2014/main" id="{F179EFA2-3F98-150C-9F82-676EB43D041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297D4CFD-CFDE-96D5-E750-F9A3FD8A3100}"/>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2524152C-9DED-2A61-80B7-2174F77560C3}"/>
                </a:ext>
              </a:extLst>
            </p:cNvPr>
            <p:cNvGrpSpPr/>
            <p:nvPr/>
          </p:nvGrpSpPr>
          <p:grpSpPr>
            <a:xfrm>
              <a:off x="10617232" y="3159221"/>
              <a:ext cx="111581" cy="94916"/>
              <a:chOff x="4618641" y="3886347"/>
              <a:chExt cx="123171" cy="104775"/>
            </a:xfrm>
          </p:grpSpPr>
          <p:cxnSp>
            <p:nvCxnSpPr>
              <p:cNvPr id="361" name="Straight Connector 360">
                <a:extLst>
                  <a:ext uri="{FF2B5EF4-FFF2-40B4-BE49-F238E27FC236}">
                    <a16:creationId xmlns:a16="http://schemas.microsoft.com/office/drawing/2014/main" id="{BD01FB80-0492-AB41-451A-AFC5B5A4CCCB}"/>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0D6C3DF2-042E-80AA-63C9-1E9363C78C5B}"/>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2D70A29A-798D-2745-9A2F-7999DCFF36D5}"/>
                </a:ext>
              </a:extLst>
            </p:cNvPr>
            <p:cNvGrpSpPr/>
            <p:nvPr/>
          </p:nvGrpSpPr>
          <p:grpSpPr>
            <a:xfrm>
              <a:off x="10599979" y="3083936"/>
              <a:ext cx="111581" cy="94916"/>
              <a:chOff x="4618641" y="3886347"/>
              <a:chExt cx="123171" cy="104775"/>
            </a:xfrm>
          </p:grpSpPr>
          <p:cxnSp>
            <p:nvCxnSpPr>
              <p:cNvPr id="359" name="Straight Connector 358">
                <a:extLst>
                  <a:ext uri="{FF2B5EF4-FFF2-40B4-BE49-F238E27FC236}">
                    <a16:creationId xmlns:a16="http://schemas.microsoft.com/office/drawing/2014/main" id="{FAC17C13-4718-CEF2-824F-421139121410}"/>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38D6375B-0360-15A9-C29C-31AA8C37F09E}"/>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A76E5EDB-F508-62EA-E07F-471003F440B0}"/>
                </a:ext>
              </a:extLst>
            </p:cNvPr>
            <p:cNvGrpSpPr/>
            <p:nvPr/>
          </p:nvGrpSpPr>
          <p:grpSpPr>
            <a:xfrm>
              <a:off x="10593705" y="3083936"/>
              <a:ext cx="111581" cy="94916"/>
              <a:chOff x="4618641" y="3886347"/>
              <a:chExt cx="123171" cy="104775"/>
            </a:xfrm>
          </p:grpSpPr>
          <p:cxnSp>
            <p:nvCxnSpPr>
              <p:cNvPr id="357" name="Straight Connector 356">
                <a:extLst>
                  <a:ext uri="{FF2B5EF4-FFF2-40B4-BE49-F238E27FC236}">
                    <a16:creationId xmlns:a16="http://schemas.microsoft.com/office/drawing/2014/main" id="{E05F861B-1081-EDAE-1F13-2182A8FF2370}"/>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FB5F245B-BF09-931D-9167-6DC1BD3E4245}"/>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E712AC63-AA32-AB4B-3AFE-2D824EE197EB}"/>
                </a:ext>
              </a:extLst>
            </p:cNvPr>
            <p:cNvGrpSpPr/>
            <p:nvPr/>
          </p:nvGrpSpPr>
          <p:grpSpPr>
            <a:xfrm>
              <a:off x="10571747" y="3083936"/>
              <a:ext cx="111581" cy="94916"/>
              <a:chOff x="4618641" y="3886347"/>
              <a:chExt cx="123171" cy="104775"/>
            </a:xfrm>
          </p:grpSpPr>
          <p:cxnSp>
            <p:nvCxnSpPr>
              <p:cNvPr id="355" name="Straight Connector 354">
                <a:extLst>
                  <a:ext uri="{FF2B5EF4-FFF2-40B4-BE49-F238E27FC236}">
                    <a16:creationId xmlns:a16="http://schemas.microsoft.com/office/drawing/2014/main" id="{A72EF4FF-9BCB-7304-ED1B-CB3546C2924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C2736E25-2D3F-D616-BE0F-73F7BDC25EFF}"/>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59D4B305-1B64-1B3B-D97E-40B29D8BE5D1}"/>
                </a:ext>
              </a:extLst>
            </p:cNvPr>
            <p:cNvGrpSpPr/>
            <p:nvPr/>
          </p:nvGrpSpPr>
          <p:grpSpPr>
            <a:xfrm>
              <a:off x="10571747" y="3027472"/>
              <a:ext cx="111581" cy="94916"/>
              <a:chOff x="4618641" y="3886347"/>
              <a:chExt cx="123171" cy="104775"/>
            </a:xfrm>
          </p:grpSpPr>
          <p:cxnSp>
            <p:nvCxnSpPr>
              <p:cNvPr id="353" name="Straight Connector 352">
                <a:extLst>
                  <a:ext uri="{FF2B5EF4-FFF2-40B4-BE49-F238E27FC236}">
                    <a16:creationId xmlns:a16="http://schemas.microsoft.com/office/drawing/2014/main" id="{4D2A9DFB-E069-6499-6153-85CE20AAA2B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B2293E02-7247-1F08-9ECC-23F97C5B96F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E1371C03-598D-F91C-9D38-95C5F10DC0A4}"/>
                </a:ext>
              </a:extLst>
            </p:cNvPr>
            <p:cNvGrpSpPr/>
            <p:nvPr/>
          </p:nvGrpSpPr>
          <p:grpSpPr>
            <a:xfrm>
              <a:off x="10477641" y="2980419"/>
              <a:ext cx="111581" cy="94916"/>
              <a:chOff x="4618641" y="3886347"/>
              <a:chExt cx="123171" cy="104775"/>
            </a:xfrm>
          </p:grpSpPr>
          <p:cxnSp>
            <p:nvCxnSpPr>
              <p:cNvPr id="351" name="Straight Connector 350">
                <a:extLst>
                  <a:ext uri="{FF2B5EF4-FFF2-40B4-BE49-F238E27FC236}">
                    <a16:creationId xmlns:a16="http://schemas.microsoft.com/office/drawing/2014/main" id="{E787B24A-A33C-D616-AB07-8CDD12FBC50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402B911C-12B9-DF8C-856D-C8A9587C02D4}"/>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3CAF6E59-D80F-13C7-9584-7981C8872D2A}"/>
                </a:ext>
              </a:extLst>
            </p:cNvPr>
            <p:cNvGrpSpPr/>
            <p:nvPr/>
          </p:nvGrpSpPr>
          <p:grpSpPr>
            <a:xfrm>
              <a:off x="10405491" y="2980419"/>
              <a:ext cx="111581" cy="94916"/>
              <a:chOff x="4618641" y="3886347"/>
              <a:chExt cx="123171" cy="104775"/>
            </a:xfrm>
          </p:grpSpPr>
          <p:cxnSp>
            <p:nvCxnSpPr>
              <p:cNvPr id="349" name="Straight Connector 348">
                <a:extLst>
                  <a:ext uri="{FF2B5EF4-FFF2-40B4-BE49-F238E27FC236}">
                    <a16:creationId xmlns:a16="http://schemas.microsoft.com/office/drawing/2014/main" id="{47E0F5B2-3036-8B97-082B-14BE75C66F5E}"/>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6D190D5D-55CB-EBFE-2DCD-FBB682A94B6A}"/>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8C25BE40-F99E-457A-D227-2185BC027D92}"/>
                </a:ext>
              </a:extLst>
            </p:cNvPr>
            <p:cNvGrpSpPr/>
            <p:nvPr/>
          </p:nvGrpSpPr>
          <p:grpSpPr>
            <a:xfrm>
              <a:off x="10367849" y="2980419"/>
              <a:ext cx="111581" cy="94916"/>
              <a:chOff x="4618641" y="3886347"/>
              <a:chExt cx="123171" cy="104775"/>
            </a:xfrm>
          </p:grpSpPr>
          <p:cxnSp>
            <p:nvCxnSpPr>
              <p:cNvPr id="347" name="Straight Connector 346">
                <a:extLst>
                  <a:ext uri="{FF2B5EF4-FFF2-40B4-BE49-F238E27FC236}">
                    <a16:creationId xmlns:a16="http://schemas.microsoft.com/office/drawing/2014/main" id="{C0F3DAA0-7408-75C4-A85C-334749A89B3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373B10AC-F1D6-0F4D-4457-234F097F0AE9}"/>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706F5B79-8EC8-DEE3-49F4-E9E441694571}"/>
                </a:ext>
              </a:extLst>
            </p:cNvPr>
            <p:cNvGrpSpPr/>
            <p:nvPr/>
          </p:nvGrpSpPr>
          <p:grpSpPr>
            <a:xfrm>
              <a:off x="10345891" y="2980419"/>
              <a:ext cx="111581" cy="94916"/>
              <a:chOff x="4618641" y="3886347"/>
              <a:chExt cx="123171" cy="104775"/>
            </a:xfrm>
          </p:grpSpPr>
          <p:cxnSp>
            <p:nvCxnSpPr>
              <p:cNvPr id="345" name="Straight Connector 344">
                <a:extLst>
                  <a:ext uri="{FF2B5EF4-FFF2-40B4-BE49-F238E27FC236}">
                    <a16:creationId xmlns:a16="http://schemas.microsoft.com/office/drawing/2014/main" id="{1F4CE37A-535E-9265-5DC1-60ADC22E15E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E04E24F9-ADAA-C5B9-13CC-6DE615782ED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958EFA9C-2836-1461-C5FE-8FE3660CA862}"/>
                </a:ext>
              </a:extLst>
            </p:cNvPr>
            <p:cNvGrpSpPr/>
            <p:nvPr/>
          </p:nvGrpSpPr>
          <p:grpSpPr>
            <a:xfrm>
              <a:off x="10312954" y="2930229"/>
              <a:ext cx="111581" cy="94916"/>
              <a:chOff x="4618641" y="3886347"/>
              <a:chExt cx="123171" cy="104775"/>
            </a:xfrm>
          </p:grpSpPr>
          <p:cxnSp>
            <p:nvCxnSpPr>
              <p:cNvPr id="343" name="Straight Connector 342">
                <a:extLst>
                  <a:ext uri="{FF2B5EF4-FFF2-40B4-BE49-F238E27FC236}">
                    <a16:creationId xmlns:a16="http://schemas.microsoft.com/office/drawing/2014/main" id="{226F8175-A997-14AF-CE05-A2150CBA47F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369163C2-9C2D-04EC-20DE-C36CA253122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D9152279-D472-B0AC-C8DD-0418524FE053}"/>
                </a:ext>
              </a:extLst>
            </p:cNvPr>
            <p:cNvGrpSpPr/>
            <p:nvPr/>
          </p:nvGrpSpPr>
          <p:grpSpPr>
            <a:xfrm>
              <a:off x="10294133" y="2930229"/>
              <a:ext cx="111581" cy="94916"/>
              <a:chOff x="4618641" y="3886347"/>
              <a:chExt cx="123171" cy="104775"/>
            </a:xfrm>
          </p:grpSpPr>
          <p:cxnSp>
            <p:nvCxnSpPr>
              <p:cNvPr id="341" name="Straight Connector 340">
                <a:extLst>
                  <a:ext uri="{FF2B5EF4-FFF2-40B4-BE49-F238E27FC236}">
                    <a16:creationId xmlns:a16="http://schemas.microsoft.com/office/drawing/2014/main" id="{AD85D90A-33D6-62DB-8DF2-2093E7D301E0}"/>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664E07CB-FB75-4D76-BCB8-1D15962F5DD7}"/>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0D56588B-56E1-EFB5-A924-7901A322F942}"/>
                </a:ext>
              </a:extLst>
            </p:cNvPr>
            <p:cNvGrpSpPr/>
            <p:nvPr/>
          </p:nvGrpSpPr>
          <p:grpSpPr>
            <a:xfrm>
              <a:off x="10281586" y="2930229"/>
              <a:ext cx="111581" cy="94916"/>
              <a:chOff x="4618641" y="3886347"/>
              <a:chExt cx="123171" cy="104775"/>
            </a:xfrm>
          </p:grpSpPr>
          <p:cxnSp>
            <p:nvCxnSpPr>
              <p:cNvPr id="339" name="Straight Connector 338">
                <a:extLst>
                  <a:ext uri="{FF2B5EF4-FFF2-40B4-BE49-F238E27FC236}">
                    <a16:creationId xmlns:a16="http://schemas.microsoft.com/office/drawing/2014/main" id="{845719B5-A41F-4622-C2F4-B6B8ECA24B4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8C8E5504-FBF2-51C3-2C88-CC8194BC4BE5}"/>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AB7143F1-5A56-30A9-AB4E-21F3CB8CF5B6}"/>
                </a:ext>
              </a:extLst>
            </p:cNvPr>
            <p:cNvGrpSpPr/>
            <p:nvPr/>
          </p:nvGrpSpPr>
          <p:grpSpPr>
            <a:xfrm>
              <a:off x="10265901" y="2930229"/>
              <a:ext cx="111581" cy="94916"/>
              <a:chOff x="4618641" y="3886347"/>
              <a:chExt cx="123171" cy="104775"/>
            </a:xfrm>
          </p:grpSpPr>
          <p:cxnSp>
            <p:nvCxnSpPr>
              <p:cNvPr id="337" name="Straight Connector 336">
                <a:extLst>
                  <a:ext uri="{FF2B5EF4-FFF2-40B4-BE49-F238E27FC236}">
                    <a16:creationId xmlns:a16="http://schemas.microsoft.com/office/drawing/2014/main" id="{084A6CA5-9972-B3D2-E23C-5043BB80465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9C510A11-40E8-FDF2-B018-56754EED5AEF}"/>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BA3B0818-56AE-32D3-3D84-D1EF5F7A8A16}"/>
                </a:ext>
              </a:extLst>
            </p:cNvPr>
            <p:cNvGrpSpPr/>
            <p:nvPr/>
          </p:nvGrpSpPr>
          <p:grpSpPr>
            <a:xfrm>
              <a:off x="10253353" y="2850238"/>
              <a:ext cx="111581" cy="94916"/>
              <a:chOff x="4618641" y="3886347"/>
              <a:chExt cx="123171" cy="104775"/>
            </a:xfrm>
          </p:grpSpPr>
          <p:cxnSp>
            <p:nvCxnSpPr>
              <p:cNvPr id="335" name="Straight Connector 334">
                <a:extLst>
                  <a:ext uri="{FF2B5EF4-FFF2-40B4-BE49-F238E27FC236}">
                    <a16:creationId xmlns:a16="http://schemas.microsoft.com/office/drawing/2014/main" id="{AF208ED7-7080-74E4-D2D5-A25D2AA3AB8A}"/>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C4ACAB3C-B8BB-D46B-062B-C8D63BB82CB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DDCA7178-20F8-FA2C-7AB5-62ACC5B88B7B}"/>
                </a:ext>
              </a:extLst>
            </p:cNvPr>
            <p:cNvGrpSpPr/>
            <p:nvPr/>
          </p:nvGrpSpPr>
          <p:grpSpPr>
            <a:xfrm>
              <a:off x="10247079" y="2850238"/>
              <a:ext cx="111581" cy="94916"/>
              <a:chOff x="4618641" y="3886347"/>
              <a:chExt cx="123171" cy="104775"/>
            </a:xfrm>
          </p:grpSpPr>
          <p:cxnSp>
            <p:nvCxnSpPr>
              <p:cNvPr id="333" name="Straight Connector 332">
                <a:extLst>
                  <a:ext uri="{FF2B5EF4-FFF2-40B4-BE49-F238E27FC236}">
                    <a16:creationId xmlns:a16="http://schemas.microsoft.com/office/drawing/2014/main" id="{6D5BB933-FF97-D742-AF94-9CCA77B5D016}"/>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1EC4A4D6-4E51-8E02-B571-42D2517C137D}"/>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58060F43-A29F-13CB-D07D-D7A633EEF4AD}"/>
                </a:ext>
              </a:extLst>
            </p:cNvPr>
            <p:cNvGrpSpPr/>
            <p:nvPr/>
          </p:nvGrpSpPr>
          <p:grpSpPr>
            <a:xfrm>
              <a:off x="10223553" y="2850238"/>
              <a:ext cx="111581" cy="94916"/>
              <a:chOff x="4618641" y="3886347"/>
              <a:chExt cx="123171" cy="104775"/>
            </a:xfrm>
          </p:grpSpPr>
          <p:cxnSp>
            <p:nvCxnSpPr>
              <p:cNvPr id="331" name="Straight Connector 330">
                <a:extLst>
                  <a:ext uri="{FF2B5EF4-FFF2-40B4-BE49-F238E27FC236}">
                    <a16:creationId xmlns:a16="http://schemas.microsoft.com/office/drawing/2014/main" id="{87976760-446E-7E29-9FCE-00F2BADFBACE}"/>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EC58C667-D734-515E-D1B5-4441A85FB3D6}"/>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4F221313-2913-2C2F-ACEE-64AA1B46FF20}"/>
                </a:ext>
              </a:extLst>
            </p:cNvPr>
            <p:cNvGrpSpPr/>
            <p:nvPr/>
          </p:nvGrpSpPr>
          <p:grpSpPr>
            <a:xfrm>
              <a:off x="10204732" y="2831417"/>
              <a:ext cx="111581" cy="94916"/>
              <a:chOff x="4618641" y="3886347"/>
              <a:chExt cx="123171" cy="104775"/>
            </a:xfrm>
          </p:grpSpPr>
          <p:cxnSp>
            <p:nvCxnSpPr>
              <p:cNvPr id="329" name="Straight Connector 328">
                <a:extLst>
                  <a:ext uri="{FF2B5EF4-FFF2-40B4-BE49-F238E27FC236}">
                    <a16:creationId xmlns:a16="http://schemas.microsoft.com/office/drawing/2014/main" id="{D3F6500E-3DCD-C511-64EC-8097B1EE355A}"/>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9F6E8BCF-A109-18AA-8C9B-7434B2DB4965}"/>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DA851370-19AB-23B0-C0A8-C2B14076E200}"/>
                </a:ext>
              </a:extLst>
            </p:cNvPr>
            <p:cNvGrpSpPr/>
            <p:nvPr/>
          </p:nvGrpSpPr>
          <p:grpSpPr>
            <a:xfrm>
              <a:off x="10200026" y="2831417"/>
              <a:ext cx="111581" cy="94916"/>
              <a:chOff x="4618641" y="3886347"/>
              <a:chExt cx="123171" cy="104775"/>
            </a:xfrm>
          </p:grpSpPr>
          <p:cxnSp>
            <p:nvCxnSpPr>
              <p:cNvPr id="327" name="Straight Connector 326">
                <a:extLst>
                  <a:ext uri="{FF2B5EF4-FFF2-40B4-BE49-F238E27FC236}">
                    <a16:creationId xmlns:a16="http://schemas.microsoft.com/office/drawing/2014/main" id="{C7D9611E-DCB3-EA22-76A9-492D132BFF15}"/>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02AD072B-9F04-0216-D149-5C542628CF2C}"/>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088BDE72-9370-4462-B4E6-EB13969E700C}"/>
                </a:ext>
              </a:extLst>
            </p:cNvPr>
            <p:cNvGrpSpPr/>
            <p:nvPr/>
          </p:nvGrpSpPr>
          <p:grpSpPr>
            <a:xfrm>
              <a:off x="10167089" y="2826712"/>
              <a:ext cx="111581" cy="94916"/>
              <a:chOff x="4618641" y="3886347"/>
              <a:chExt cx="123171" cy="104775"/>
            </a:xfrm>
          </p:grpSpPr>
          <p:cxnSp>
            <p:nvCxnSpPr>
              <p:cNvPr id="325" name="Straight Connector 324">
                <a:extLst>
                  <a:ext uri="{FF2B5EF4-FFF2-40B4-BE49-F238E27FC236}">
                    <a16:creationId xmlns:a16="http://schemas.microsoft.com/office/drawing/2014/main" id="{86749D48-7FC4-46B4-6E57-FBBFBF836A66}"/>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E16F8054-1FCF-4999-1DD6-D748EEA10DCA}"/>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69AE5E2A-684F-5BCD-126A-7A9F26D73B88}"/>
                </a:ext>
              </a:extLst>
            </p:cNvPr>
            <p:cNvGrpSpPr/>
            <p:nvPr/>
          </p:nvGrpSpPr>
          <p:grpSpPr>
            <a:xfrm>
              <a:off x="10140425" y="2782796"/>
              <a:ext cx="111581" cy="94916"/>
              <a:chOff x="4618641" y="3886347"/>
              <a:chExt cx="123171" cy="104775"/>
            </a:xfrm>
          </p:grpSpPr>
          <p:cxnSp>
            <p:nvCxnSpPr>
              <p:cNvPr id="323" name="Straight Connector 322">
                <a:extLst>
                  <a:ext uri="{FF2B5EF4-FFF2-40B4-BE49-F238E27FC236}">
                    <a16:creationId xmlns:a16="http://schemas.microsoft.com/office/drawing/2014/main" id="{9ED1C265-B8F4-CAC7-C450-1608F4D76181}"/>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5A53643-21E5-3379-7C77-A2EF2BD9EF67}"/>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2C77F505-40BE-7C25-4FDB-150F98F289CC}"/>
                </a:ext>
              </a:extLst>
            </p:cNvPr>
            <p:cNvGrpSpPr/>
            <p:nvPr/>
          </p:nvGrpSpPr>
          <p:grpSpPr>
            <a:xfrm>
              <a:off x="10118467" y="2782796"/>
              <a:ext cx="111581" cy="94916"/>
              <a:chOff x="4618641" y="3886347"/>
              <a:chExt cx="123171" cy="104775"/>
            </a:xfrm>
          </p:grpSpPr>
          <p:cxnSp>
            <p:nvCxnSpPr>
              <p:cNvPr id="321" name="Straight Connector 320">
                <a:extLst>
                  <a:ext uri="{FF2B5EF4-FFF2-40B4-BE49-F238E27FC236}">
                    <a16:creationId xmlns:a16="http://schemas.microsoft.com/office/drawing/2014/main" id="{0E8E1EAC-3019-89A8-5C7E-11CCD0C7BB6A}"/>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F773A7CE-FDB1-A4C8-AAA0-244542423DFE}"/>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A315F43F-FBE9-18AC-4791-4CB6F5CFCF63}"/>
                </a:ext>
              </a:extLst>
            </p:cNvPr>
            <p:cNvGrpSpPr/>
            <p:nvPr/>
          </p:nvGrpSpPr>
          <p:grpSpPr>
            <a:xfrm>
              <a:off x="10069846" y="2759270"/>
              <a:ext cx="111581" cy="94916"/>
              <a:chOff x="4618641" y="3886347"/>
              <a:chExt cx="123171" cy="104775"/>
            </a:xfrm>
          </p:grpSpPr>
          <p:cxnSp>
            <p:nvCxnSpPr>
              <p:cNvPr id="319" name="Straight Connector 318">
                <a:extLst>
                  <a:ext uri="{FF2B5EF4-FFF2-40B4-BE49-F238E27FC236}">
                    <a16:creationId xmlns:a16="http://schemas.microsoft.com/office/drawing/2014/main" id="{2DE153A1-C385-CF66-92E3-3FA16CE50D2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B9E4DAD8-5339-010E-561C-FE704A355DB4}"/>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034DADA4-BDA7-86EB-A8F6-F145DE10A73B}"/>
                </a:ext>
              </a:extLst>
            </p:cNvPr>
            <p:cNvGrpSpPr/>
            <p:nvPr/>
          </p:nvGrpSpPr>
          <p:grpSpPr>
            <a:xfrm>
              <a:off x="10060435" y="2759270"/>
              <a:ext cx="111581" cy="94916"/>
              <a:chOff x="4618641" y="3886347"/>
              <a:chExt cx="123171" cy="104775"/>
            </a:xfrm>
          </p:grpSpPr>
          <p:cxnSp>
            <p:nvCxnSpPr>
              <p:cNvPr id="317" name="Straight Connector 316">
                <a:extLst>
                  <a:ext uri="{FF2B5EF4-FFF2-40B4-BE49-F238E27FC236}">
                    <a16:creationId xmlns:a16="http://schemas.microsoft.com/office/drawing/2014/main" id="{15361DB3-01E2-3ECC-1A52-B754EAE43F7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4E3215D6-470D-20F4-3624-F3B1C46A28F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0A0C6C09-82BF-2CF7-5CFB-A53569EC5CD6}"/>
                </a:ext>
              </a:extLst>
            </p:cNvPr>
            <p:cNvGrpSpPr/>
            <p:nvPr/>
          </p:nvGrpSpPr>
          <p:grpSpPr>
            <a:xfrm>
              <a:off x="9878496" y="2712216"/>
              <a:ext cx="111581" cy="94916"/>
              <a:chOff x="4618641" y="3886347"/>
              <a:chExt cx="123171" cy="104775"/>
            </a:xfrm>
          </p:grpSpPr>
          <p:cxnSp>
            <p:nvCxnSpPr>
              <p:cNvPr id="315" name="Straight Connector 314">
                <a:extLst>
                  <a:ext uri="{FF2B5EF4-FFF2-40B4-BE49-F238E27FC236}">
                    <a16:creationId xmlns:a16="http://schemas.microsoft.com/office/drawing/2014/main" id="{890E4370-587E-C4B1-C14F-D823F7C81FA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DA71B6F5-3B5C-14C2-BB27-BE15472A2796}"/>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9290A922-5FF4-0513-FDF3-083D61C7531A}"/>
                </a:ext>
              </a:extLst>
            </p:cNvPr>
            <p:cNvGrpSpPr/>
            <p:nvPr/>
          </p:nvGrpSpPr>
          <p:grpSpPr>
            <a:xfrm>
              <a:off x="9837716" y="2712216"/>
              <a:ext cx="111581" cy="94916"/>
              <a:chOff x="4618641" y="3886347"/>
              <a:chExt cx="123171" cy="104775"/>
            </a:xfrm>
          </p:grpSpPr>
          <p:cxnSp>
            <p:nvCxnSpPr>
              <p:cNvPr id="313" name="Straight Connector 312">
                <a:extLst>
                  <a:ext uri="{FF2B5EF4-FFF2-40B4-BE49-F238E27FC236}">
                    <a16:creationId xmlns:a16="http://schemas.microsoft.com/office/drawing/2014/main" id="{1F2B3610-2C78-8787-28F1-048FDE1C85B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E18132B1-DF58-9C37-B02E-C3E94D8CB15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7EE049D7-42D3-E1FF-125A-A7226734DFC3}"/>
                </a:ext>
              </a:extLst>
            </p:cNvPr>
            <p:cNvGrpSpPr/>
            <p:nvPr/>
          </p:nvGrpSpPr>
          <p:grpSpPr>
            <a:xfrm>
              <a:off x="9789094" y="2712216"/>
              <a:ext cx="111581" cy="94916"/>
              <a:chOff x="4618641" y="3886347"/>
              <a:chExt cx="123171" cy="104775"/>
            </a:xfrm>
          </p:grpSpPr>
          <p:cxnSp>
            <p:nvCxnSpPr>
              <p:cNvPr id="311" name="Straight Connector 310">
                <a:extLst>
                  <a:ext uri="{FF2B5EF4-FFF2-40B4-BE49-F238E27FC236}">
                    <a16:creationId xmlns:a16="http://schemas.microsoft.com/office/drawing/2014/main" id="{D6206FB8-A639-7C6E-2057-E1FD6A31C61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16A27A92-F972-BA41-30D9-8603D2FAF3A5}"/>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C9C323EA-D79A-91DD-047D-ED9905B68534}"/>
                </a:ext>
              </a:extLst>
            </p:cNvPr>
            <p:cNvGrpSpPr/>
            <p:nvPr/>
          </p:nvGrpSpPr>
          <p:grpSpPr>
            <a:xfrm>
              <a:off x="9743609" y="2712216"/>
              <a:ext cx="111581" cy="94916"/>
              <a:chOff x="4618641" y="3886347"/>
              <a:chExt cx="123171" cy="104775"/>
            </a:xfrm>
          </p:grpSpPr>
          <p:cxnSp>
            <p:nvCxnSpPr>
              <p:cNvPr id="309" name="Straight Connector 308">
                <a:extLst>
                  <a:ext uri="{FF2B5EF4-FFF2-40B4-BE49-F238E27FC236}">
                    <a16:creationId xmlns:a16="http://schemas.microsoft.com/office/drawing/2014/main" id="{53F50C07-42E6-0099-F269-2A91DFFAF963}"/>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8D221CF5-B95E-F0A7-DD45-4B35D49A695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E1C63C31-CD42-5828-DD8A-E3AFA18BE333}"/>
                </a:ext>
              </a:extLst>
            </p:cNvPr>
            <p:cNvGrpSpPr/>
            <p:nvPr/>
          </p:nvGrpSpPr>
          <p:grpSpPr>
            <a:xfrm>
              <a:off x="9702830" y="2712216"/>
              <a:ext cx="111581" cy="94916"/>
              <a:chOff x="4618641" y="3886347"/>
              <a:chExt cx="123171" cy="104775"/>
            </a:xfrm>
          </p:grpSpPr>
          <p:cxnSp>
            <p:nvCxnSpPr>
              <p:cNvPr id="307" name="Straight Connector 306">
                <a:extLst>
                  <a:ext uri="{FF2B5EF4-FFF2-40B4-BE49-F238E27FC236}">
                    <a16:creationId xmlns:a16="http://schemas.microsoft.com/office/drawing/2014/main" id="{82442AB9-E9CB-64C0-FB72-5D29626D9CC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78C4ABEE-87FF-1E07-0C7C-FBF4165CA9B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8504B677-05A9-209A-5114-32F444F36CAD}"/>
                </a:ext>
              </a:extLst>
            </p:cNvPr>
            <p:cNvGrpSpPr/>
            <p:nvPr/>
          </p:nvGrpSpPr>
          <p:grpSpPr>
            <a:xfrm>
              <a:off x="9707535" y="2687121"/>
              <a:ext cx="111581" cy="94916"/>
              <a:chOff x="4618641" y="3886347"/>
              <a:chExt cx="123171" cy="104775"/>
            </a:xfrm>
          </p:grpSpPr>
          <p:cxnSp>
            <p:nvCxnSpPr>
              <p:cNvPr id="305" name="Straight Connector 304">
                <a:extLst>
                  <a:ext uri="{FF2B5EF4-FFF2-40B4-BE49-F238E27FC236}">
                    <a16:creationId xmlns:a16="http://schemas.microsoft.com/office/drawing/2014/main" id="{306E0B8F-BE2C-7C2E-DCA3-8EF0A382DB2E}"/>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C47A9E68-525B-C514-E2CA-E79619FBF820}"/>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DE3EE7C5-B5C8-343D-9DF0-F8541D5C852C}"/>
                </a:ext>
              </a:extLst>
            </p:cNvPr>
            <p:cNvGrpSpPr/>
            <p:nvPr/>
          </p:nvGrpSpPr>
          <p:grpSpPr>
            <a:xfrm>
              <a:off x="9647935" y="2632226"/>
              <a:ext cx="111581" cy="94916"/>
              <a:chOff x="4618641" y="3886347"/>
              <a:chExt cx="123171" cy="104775"/>
            </a:xfrm>
          </p:grpSpPr>
          <p:cxnSp>
            <p:nvCxnSpPr>
              <p:cNvPr id="303" name="Straight Connector 302">
                <a:extLst>
                  <a:ext uri="{FF2B5EF4-FFF2-40B4-BE49-F238E27FC236}">
                    <a16:creationId xmlns:a16="http://schemas.microsoft.com/office/drawing/2014/main" id="{1B89D783-A03C-5A99-A487-2E5FD8853C1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098E4D18-340D-001A-F286-7B86B5855E2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0A177A46-A2D8-0FEA-BF55-745DCB5A895C}"/>
                </a:ext>
              </a:extLst>
            </p:cNvPr>
            <p:cNvGrpSpPr/>
            <p:nvPr/>
          </p:nvGrpSpPr>
          <p:grpSpPr>
            <a:xfrm>
              <a:off x="9646366" y="2611836"/>
              <a:ext cx="111581" cy="94916"/>
              <a:chOff x="4618641" y="3886347"/>
              <a:chExt cx="123171" cy="104775"/>
            </a:xfrm>
          </p:grpSpPr>
          <p:cxnSp>
            <p:nvCxnSpPr>
              <p:cNvPr id="301" name="Straight Connector 300">
                <a:extLst>
                  <a:ext uri="{FF2B5EF4-FFF2-40B4-BE49-F238E27FC236}">
                    <a16:creationId xmlns:a16="http://schemas.microsoft.com/office/drawing/2014/main" id="{D9933BC8-4AF8-D6A4-69B3-380F62B8552A}"/>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0E4CBBA5-2360-BCA7-739B-A8DE90DF210C}"/>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64A20D83-C585-C46D-BD6E-C4B933E32241}"/>
                </a:ext>
              </a:extLst>
            </p:cNvPr>
            <p:cNvGrpSpPr/>
            <p:nvPr/>
          </p:nvGrpSpPr>
          <p:grpSpPr>
            <a:xfrm>
              <a:off x="9331110" y="2550667"/>
              <a:ext cx="111581" cy="94916"/>
              <a:chOff x="4618641" y="3886347"/>
              <a:chExt cx="123171" cy="104775"/>
            </a:xfrm>
          </p:grpSpPr>
          <p:cxnSp>
            <p:nvCxnSpPr>
              <p:cNvPr id="299" name="Straight Connector 298">
                <a:extLst>
                  <a:ext uri="{FF2B5EF4-FFF2-40B4-BE49-F238E27FC236}">
                    <a16:creationId xmlns:a16="http://schemas.microsoft.com/office/drawing/2014/main" id="{B3D03F8C-65A0-B41B-A22C-6538DCA782B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5E5CE90F-9DB0-6613-1F77-A052F7094840}"/>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B03C1720-7740-8581-999E-6DE141DD061F}"/>
                </a:ext>
              </a:extLst>
            </p:cNvPr>
            <p:cNvGrpSpPr/>
            <p:nvPr/>
          </p:nvGrpSpPr>
          <p:grpSpPr>
            <a:xfrm>
              <a:off x="9147602" y="2500477"/>
              <a:ext cx="111581" cy="94916"/>
              <a:chOff x="4618641" y="3886347"/>
              <a:chExt cx="123171" cy="104775"/>
            </a:xfrm>
          </p:grpSpPr>
          <p:cxnSp>
            <p:nvCxnSpPr>
              <p:cNvPr id="297" name="Straight Connector 296">
                <a:extLst>
                  <a:ext uri="{FF2B5EF4-FFF2-40B4-BE49-F238E27FC236}">
                    <a16:creationId xmlns:a16="http://schemas.microsoft.com/office/drawing/2014/main" id="{F1BC696D-E792-AC15-838E-F24EF6CC2FB2}"/>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9ED4F427-ED70-AD1D-4BB9-059F3D355A62}"/>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56471D6E-195F-C4A4-8B05-37300D9DE9E4}"/>
                </a:ext>
              </a:extLst>
            </p:cNvPr>
            <p:cNvGrpSpPr/>
            <p:nvPr/>
          </p:nvGrpSpPr>
          <p:grpSpPr>
            <a:xfrm>
              <a:off x="9103686" y="2500477"/>
              <a:ext cx="111581" cy="94916"/>
              <a:chOff x="4618641" y="3886347"/>
              <a:chExt cx="123171" cy="104775"/>
            </a:xfrm>
          </p:grpSpPr>
          <p:cxnSp>
            <p:nvCxnSpPr>
              <p:cNvPr id="295" name="Straight Connector 294">
                <a:extLst>
                  <a:ext uri="{FF2B5EF4-FFF2-40B4-BE49-F238E27FC236}">
                    <a16:creationId xmlns:a16="http://schemas.microsoft.com/office/drawing/2014/main" id="{1513F76E-9625-B703-3B60-6F66EED95663}"/>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2CA40A5-5AB1-6ACE-C123-06CF8EADE4CC}"/>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FF3E12AB-DC00-32B0-888F-40DC4A28AF2D}"/>
                </a:ext>
              </a:extLst>
            </p:cNvPr>
            <p:cNvGrpSpPr/>
            <p:nvPr/>
          </p:nvGrpSpPr>
          <p:grpSpPr>
            <a:xfrm>
              <a:off x="8794703" y="2414213"/>
              <a:ext cx="111581" cy="94916"/>
              <a:chOff x="4618641" y="3886347"/>
              <a:chExt cx="123171" cy="104775"/>
            </a:xfrm>
          </p:grpSpPr>
          <p:cxnSp>
            <p:nvCxnSpPr>
              <p:cNvPr id="293" name="Straight Connector 292">
                <a:extLst>
                  <a:ext uri="{FF2B5EF4-FFF2-40B4-BE49-F238E27FC236}">
                    <a16:creationId xmlns:a16="http://schemas.microsoft.com/office/drawing/2014/main" id="{AF0549D6-CFE8-A552-6168-169D4AB9C7A0}"/>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25C23F2C-20CE-A753-B038-B2E2B5C04F8D}"/>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BE121BF7-7B52-C0EC-0CFF-727EDE9DA5CE}"/>
                </a:ext>
              </a:extLst>
            </p:cNvPr>
            <p:cNvGrpSpPr/>
            <p:nvPr/>
          </p:nvGrpSpPr>
          <p:grpSpPr>
            <a:xfrm>
              <a:off x="8768040" y="2392255"/>
              <a:ext cx="111581" cy="94916"/>
              <a:chOff x="4618641" y="3886347"/>
              <a:chExt cx="123171" cy="104775"/>
            </a:xfrm>
          </p:grpSpPr>
          <p:cxnSp>
            <p:nvCxnSpPr>
              <p:cNvPr id="291" name="Straight Connector 290">
                <a:extLst>
                  <a:ext uri="{FF2B5EF4-FFF2-40B4-BE49-F238E27FC236}">
                    <a16:creationId xmlns:a16="http://schemas.microsoft.com/office/drawing/2014/main" id="{EDF03660-55DF-B0EE-D5EC-64EFDB29C7A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252976BA-7E49-B897-CEA1-6CED2E80CB7E}"/>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D11984D9-FB52-4D05-1DE2-65D506600524}"/>
                </a:ext>
              </a:extLst>
            </p:cNvPr>
            <p:cNvGrpSpPr/>
            <p:nvPr/>
          </p:nvGrpSpPr>
          <p:grpSpPr>
            <a:xfrm>
              <a:off x="8622175" y="2368729"/>
              <a:ext cx="111581" cy="94916"/>
              <a:chOff x="4618641" y="3886347"/>
              <a:chExt cx="123171" cy="104775"/>
            </a:xfrm>
          </p:grpSpPr>
          <p:cxnSp>
            <p:nvCxnSpPr>
              <p:cNvPr id="289" name="Straight Connector 288">
                <a:extLst>
                  <a:ext uri="{FF2B5EF4-FFF2-40B4-BE49-F238E27FC236}">
                    <a16:creationId xmlns:a16="http://schemas.microsoft.com/office/drawing/2014/main" id="{EC40DAD1-0682-33E5-1777-D97E4D2771B5}"/>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38FCDD9C-9FC4-C226-39FD-6B4CF9D27CF3}"/>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E690802F-72F2-F38C-2D24-7ACA05C81D72}"/>
                </a:ext>
              </a:extLst>
            </p:cNvPr>
            <p:cNvGrpSpPr/>
            <p:nvPr/>
          </p:nvGrpSpPr>
          <p:grpSpPr>
            <a:xfrm>
              <a:off x="8586102" y="2368729"/>
              <a:ext cx="111581" cy="94916"/>
              <a:chOff x="4618641" y="3886347"/>
              <a:chExt cx="123171" cy="104775"/>
            </a:xfrm>
          </p:grpSpPr>
          <p:cxnSp>
            <p:nvCxnSpPr>
              <p:cNvPr id="287" name="Straight Connector 286">
                <a:extLst>
                  <a:ext uri="{FF2B5EF4-FFF2-40B4-BE49-F238E27FC236}">
                    <a16:creationId xmlns:a16="http://schemas.microsoft.com/office/drawing/2014/main" id="{6EB1F0C9-DB15-8C71-8289-7DA8C4EEDADF}"/>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A35F453C-748D-5EB7-2522-5585F4573143}"/>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D7C88D4D-205A-59BA-5D4C-916B008139C6}"/>
                </a:ext>
              </a:extLst>
            </p:cNvPr>
            <p:cNvGrpSpPr/>
            <p:nvPr/>
          </p:nvGrpSpPr>
          <p:grpSpPr>
            <a:xfrm>
              <a:off x="7852073" y="2247959"/>
              <a:ext cx="111581" cy="94916"/>
              <a:chOff x="4618641" y="3886347"/>
              <a:chExt cx="123171" cy="104775"/>
            </a:xfrm>
          </p:grpSpPr>
          <p:cxnSp>
            <p:nvCxnSpPr>
              <p:cNvPr id="285" name="Straight Connector 284">
                <a:extLst>
                  <a:ext uri="{FF2B5EF4-FFF2-40B4-BE49-F238E27FC236}">
                    <a16:creationId xmlns:a16="http://schemas.microsoft.com/office/drawing/2014/main" id="{A1502484-8456-A304-C6FA-2A4E9A5B911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A674E1A0-1756-89C6-B26D-093F64001719}"/>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594F4CE5-3470-57C8-F552-AB0707F179F7}"/>
                </a:ext>
              </a:extLst>
            </p:cNvPr>
            <p:cNvGrpSpPr/>
            <p:nvPr/>
          </p:nvGrpSpPr>
          <p:grpSpPr>
            <a:xfrm>
              <a:off x="7554069" y="2144442"/>
              <a:ext cx="111581" cy="94916"/>
              <a:chOff x="4618641" y="3886347"/>
              <a:chExt cx="123171" cy="104775"/>
            </a:xfrm>
          </p:grpSpPr>
          <p:cxnSp>
            <p:nvCxnSpPr>
              <p:cNvPr id="283" name="Straight Connector 282">
                <a:extLst>
                  <a:ext uri="{FF2B5EF4-FFF2-40B4-BE49-F238E27FC236}">
                    <a16:creationId xmlns:a16="http://schemas.microsoft.com/office/drawing/2014/main" id="{71CECB3D-22C2-A695-921B-45B577D0A31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8D9192D-C3ED-D333-4273-21501EB20BC4}"/>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C7C15A87-989A-A921-D157-7E6348750386}"/>
                </a:ext>
              </a:extLst>
            </p:cNvPr>
            <p:cNvGrpSpPr/>
            <p:nvPr/>
          </p:nvGrpSpPr>
          <p:grpSpPr>
            <a:xfrm>
              <a:off x="6907872" y="2069157"/>
              <a:ext cx="111581" cy="94916"/>
              <a:chOff x="4618641" y="3886347"/>
              <a:chExt cx="123171" cy="104775"/>
            </a:xfrm>
          </p:grpSpPr>
          <p:cxnSp>
            <p:nvCxnSpPr>
              <p:cNvPr id="281" name="Straight Connector 280">
                <a:extLst>
                  <a:ext uri="{FF2B5EF4-FFF2-40B4-BE49-F238E27FC236}">
                    <a16:creationId xmlns:a16="http://schemas.microsoft.com/office/drawing/2014/main" id="{99867E9B-0E35-22DC-77D2-C7072B3E9C2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BE54F973-8CE8-D3E1-880E-A6549D2D7F64}"/>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17C6F9F2-9FEA-561E-3E95-60195671D8B8}"/>
                </a:ext>
              </a:extLst>
            </p:cNvPr>
            <p:cNvGrpSpPr/>
            <p:nvPr/>
          </p:nvGrpSpPr>
          <p:grpSpPr>
            <a:xfrm>
              <a:off x="6730639" y="2045630"/>
              <a:ext cx="111581" cy="94916"/>
              <a:chOff x="4618641" y="3886347"/>
              <a:chExt cx="123171" cy="104775"/>
            </a:xfrm>
          </p:grpSpPr>
          <p:cxnSp>
            <p:nvCxnSpPr>
              <p:cNvPr id="279" name="Straight Connector 278">
                <a:extLst>
                  <a:ext uri="{FF2B5EF4-FFF2-40B4-BE49-F238E27FC236}">
                    <a16:creationId xmlns:a16="http://schemas.microsoft.com/office/drawing/2014/main" id="{292DDBAA-8F62-4A26-EF52-0B4B3F1AB74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48E0485B-D843-20D3-A1B2-818339F3E3B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83515ABB-115C-8137-C3FE-110DE6465556}"/>
                </a:ext>
              </a:extLst>
            </p:cNvPr>
            <p:cNvGrpSpPr/>
            <p:nvPr/>
          </p:nvGrpSpPr>
          <p:grpSpPr>
            <a:xfrm>
              <a:off x="9682441" y="3557605"/>
              <a:ext cx="111581" cy="94916"/>
              <a:chOff x="4618641" y="3886347"/>
              <a:chExt cx="123171" cy="104775"/>
            </a:xfrm>
          </p:grpSpPr>
          <p:cxnSp>
            <p:nvCxnSpPr>
              <p:cNvPr id="277" name="Straight Connector 276">
                <a:extLst>
                  <a:ext uri="{FF2B5EF4-FFF2-40B4-BE49-F238E27FC236}">
                    <a16:creationId xmlns:a16="http://schemas.microsoft.com/office/drawing/2014/main" id="{AFD57B89-67C0-512E-EF91-FE76D5DA9F22}"/>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0CBA736C-FFB4-B1A6-3F9A-3472610E34C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11147DE2-34C8-A3A9-2F39-10E647295712}"/>
                </a:ext>
              </a:extLst>
            </p:cNvPr>
            <p:cNvGrpSpPr/>
            <p:nvPr/>
          </p:nvGrpSpPr>
          <p:grpSpPr>
            <a:xfrm>
              <a:off x="9757727" y="3557605"/>
              <a:ext cx="111581" cy="94916"/>
              <a:chOff x="4618641" y="3886347"/>
              <a:chExt cx="123171" cy="104775"/>
            </a:xfrm>
          </p:grpSpPr>
          <p:cxnSp>
            <p:nvCxnSpPr>
              <p:cNvPr id="275" name="Straight Connector 274">
                <a:extLst>
                  <a:ext uri="{FF2B5EF4-FFF2-40B4-BE49-F238E27FC236}">
                    <a16:creationId xmlns:a16="http://schemas.microsoft.com/office/drawing/2014/main" id="{09042718-CC97-F877-FBD4-53F33F0CB686}"/>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7F8D5020-1BB1-C025-D7F8-FE9FC5E6AB52}"/>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68F7B066-C400-7117-0893-5B43D5EA0EB8}"/>
                </a:ext>
              </a:extLst>
            </p:cNvPr>
            <p:cNvGrpSpPr/>
            <p:nvPr/>
          </p:nvGrpSpPr>
          <p:grpSpPr>
            <a:xfrm>
              <a:off x="10076121" y="3557605"/>
              <a:ext cx="111581" cy="94916"/>
              <a:chOff x="4618641" y="3886347"/>
              <a:chExt cx="123171" cy="104775"/>
            </a:xfrm>
          </p:grpSpPr>
          <p:cxnSp>
            <p:nvCxnSpPr>
              <p:cNvPr id="273" name="Straight Connector 272">
                <a:extLst>
                  <a:ext uri="{FF2B5EF4-FFF2-40B4-BE49-F238E27FC236}">
                    <a16:creationId xmlns:a16="http://schemas.microsoft.com/office/drawing/2014/main" id="{CC1307A8-BA1D-4D44-5C2F-4C3E61FDED8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8A9F988B-C340-CA86-F310-53F0BB05CE16}"/>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AB165E85-B3E9-004E-2F67-79197A76B768}"/>
                </a:ext>
              </a:extLst>
            </p:cNvPr>
            <p:cNvGrpSpPr/>
            <p:nvPr/>
          </p:nvGrpSpPr>
          <p:grpSpPr>
            <a:xfrm>
              <a:off x="10190617" y="3753660"/>
              <a:ext cx="111581" cy="94916"/>
              <a:chOff x="4618641" y="3886347"/>
              <a:chExt cx="123171" cy="104775"/>
            </a:xfrm>
          </p:grpSpPr>
          <p:cxnSp>
            <p:nvCxnSpPr>
              <p:cNvPr id="271" name="Straight Connector 270">
                <a:extLst>
                  <a:ext uri="{FF2B5EF4-FFF2-40B4-BE49-F238E27FC236}">
                    <a16:creationId xmlns:a16="http://schemas.microsoft.com/office/drawing/2014/main" id="{F26F1E59-8D43-5494-5957-AB16541D74E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DDEE85C1-1AF0-6423-EAC9-6CA82F77E6B5}"/>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96E7B4F3-8EF6-4CB4-61EB-605ABB6924A4}"/>
                </a:ext>
              </a:extLst>
            </p:cNvPr>
            <p:cNvGrpSpPr/>
            <p:nvPr/>
          </p:nvGrpSpPr>
          <p:grpSpPr>
            <a:xfrm>
              <a:off x="10327071" y="3971673"/>
              <a:ext cx="111581" cy="94916"/>
              <a:chOff x="4618641" y="3886347"/>
              <a:chExt cx="123171" cy="104775"/>
            </a:xfrm>
          </p:grpSpPr>
          <p:cxnSp>
            <p:nvCxnSpPr>
              <p:cNvPr id="269" name="Straight Connector 268">
                <a:extLst>
                  <a:ext uri="{FF2B5EF4-FFF2-40B4-BE49-F238E27FC236}">
                    <a16:creationId xmlns:a16="http://schemas.microsoft.com/office/drawing/2014/main" id="{B1A3DDCF-2C3D-4D54-3892-0293B0561785}"/>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4928CF60-6E4F-B71E-3379-B79995CA6B2D}"/>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C7B19854-07EB-3957-9FE5-B6E67F6169A0}"/>
                </a:ext>
              </a:extLst>
            </p:cNvPr>
            <p:cNvGrpSpPr/>
            <p:nvPr/>
          </p:nvGrpSpPr>
          <p:grpSpPr>
            <a:xfrm>
              <a:off x="10372556" y="3971673"/>
              <a:ext cx="111581" cy="94916"/>
              <a:chOff x="4618641" y="3886347"/>
              <a:chExt cx="123171" cy="104775"/>
            </a:xfrm>
          </p:grpSpPr>
          <p:cxnSp>
            <p:nvCxnSpPr>
              <p:cNvPr id="267" name="Straight Connector 266">
                <a:extLst>
                  <a:ext uri="{FF2B5EF4-FFF2-40B4-BE49-F238E27FC236}">
                    <a16:creationId xmlns:a16="http://schemas.microsoft.com/office/drawing/2014/main" id="{0FF2800D-74DF-6C25-3389-8B0A20B73D56}"/>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F348EB5-FDE2-CBEF-1A06-FEFED077BE4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AE620252-3EA6-64C5-75AB-301D87BA1D70}"/>
                </a:ext>
              </a:extLst>
            </p:cNvPr>
            <p:cNvGrpSpPr/>
            <p:nvPr/>
          </p:nvGrpSpPr>
          <p:grpSpPr>
            <a:xfrm>
              <a:off x="10450978" y="3971673"/>
              <a:ext cx="111581" cy="94916"/>
              <a:chOff x="4618641" y="3886347"/>
              <a:chExt cx="123171" cy="104775"/>
            </a:xfrm>
          </p:grpSpPr>
          <p:cxnSp>
            <p:nvCxnSpPr>
              <p:cNvPr id="265" name="Straight Connector 264">
                <a:extLst>
                  <a:ext uri="{FF2B5EF4-FFF2-40B4-BE49-F238E27FC236}">
                    <a16:creationId xmlns:a16="http://schemas.microsoft.com/office/drawing/2014/main" id="{C0A5876E-67D2-185D-191F-0F70A1B786CF}"/>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A7587415-5769-5BDD-D2B2-DE503448839F}"/>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608859D9-1D88-E156-5E4D-226BC62EE65B}"/>
                </a:ext>
              </a:extLst>
            </p:cNvPr>
            <p:cNvGrpSpPr/>
            <p:nvPr/>
          </p:nvGrpSpPr>
          <p:grpSpPr>
            <a:xfrm>
              <a:off x="10648601" y="3971673"/>
              <a:ext cx="111581" cy="94916"/>
              <a:chOff x="4618641" y="3886347"/>
              <a:chExt cx="123171" cy="104775"/>
            </a:xfrm>
          </p:grpSpPr>
          <p:cxnSp>
            <p:nvCxnSpPr>
              <p:cNvPr id="263" name="Straight Connector 262">
                <a:extLst>
                  <a:ext uri="{FF2B5EF4-FFF2-40B4-BE49-F238E27FC236}">
                    <a16:creationId xmlns:a16="http://schemas.microsoft.com/office/drawing/2014/main" id="{929453DF-95B2-955B-1352-2DB5C30C8DE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41BFF25-CEC0-80D1-BB93-6EDAA97A64D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9FA43784-D0E4-641F-F567-EBEB5CE7B9E7}"/>
                </a:ext>
              </a:extLst>
            </p:cNvPr>
            <p:cNvGrpSpPr/>
            <p:nvPr/>
          </p:nvGrpSpPr>
          <p:grpSpPr>
            <a:xfrm>
              <a:off x="10689381" y="3971673"/>
              <a:ext cx="111581" cy="94916"/>
              <a:chOff x="4618641" y="3886347"/>
              <a:chExt cx="123171" cy="104775"/>
            </a:xfrm>
          </p:grpSpPr>
          <p:cxnSp>
            <p:nvCxnSpPr>
              <p:cNvPr id="261" name="Straight Connector 260">
                <a:extLst>
                  <a:ext uri="{FF2B5EF4-FFF2-40B4-BE49-F238E27FC236}">
                    <a16:creationId xmlns:a16="http://schemas.microsoft.com/office/drawing/2014/main" id="{AEF9A613-98E3-7985-BBBC-4CF83A25C282}"/>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B6B79701-7C60-2DFD-F5C2-54A4F42138DF}"/>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94FB925D-0306-0ED3-50DF-6082ECE7E88D}"/>
                </a:ext>
              </a:extLst>
            </p:cNvPr>
            <p:cNvGrpSpPr/>
            <p:nvPr/>
          </p:nvGrpSpPr>
          <p:grpSpPr>
            <a:xfrm>
              <a:off x="11076785" y="4848430"/>
              <a:ext cx="111581" cy="94916"/>
              <a:chOff x="4618641" y="3886347"/>
              <a:chExt cx="123171" cy="104775"/>
            </a:xfrm>
          </p:grpSpPr>
          <p:cxnSp>
            <p:nvCxnSpPr>
              <p:cNvPr id="259" name="Straight Connector 258">
                <a:extLst>
                  <a:ext uri="{FF2B5EF4-FFF2-40B4-BE49-F238E27FC236}">
                    <a16:creationId xmlns:a16="http://schemas.microsoft.com/office/drawing/2014/main" id="{16E9C13C-1999-E6AE-BCB2-DE8023ED89A2}"/>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7E07C2FB-F2F3-225A-8487-3A3721C1324A}"/>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95" name="Freeform: Shape 394">
            <a:extLst>
              <a:ext uri="{FF2B5EF4-FFF2-40B4-BE49-F238E27FC236}">
                <a16:creationId xmlns:a16="http://schemas.microsoft.com/office/drawing/2014/main" id="{2BC71BB7-8E02-59C5-5D94-EA82C5C2AD14}"/>
              </a:ext>
            </a:extLst>
          </p:cNvPr>
          <p:cNvSpPr/>
          <p:nvPr/>
        </p:nvSpPr>
        <p:spPr bwMode="auto">
          <a:xfrm>
            <a:off x="928099" y="2025714"/>
            <a:ext cx="4605867" cy="3058584"/>
          </a:xfrm>
          <a:custGeom>
            <a:avLst/>
            <a:gdLst>
              <a:gd name="connsiteX0" fmla="*/ 4605867 w 4605867"/>
              <a:gd name="connsiteY0" fmla="*/ 3058584 h 3058584"/>
              <a:gd name="connsiteX1" fmla="*/ 4459817 w 4605867"/>
              <a:gd name="connsiteY1" fmla="*/ 3058584 h 3058584"/>
              <a:gd name="connsiteX2" fmla="*/ 4459817 w 4605867"/>
              <a:gd name="connsiteY2" fmla="*/ 2897717 h 3058584"/>
              <a:gd name="connsiteX3" fmla="*/ 4347634 w 4605867"/>
              <a:gd name="connsiteY3" fmla="*/ 2897717 h 3058584"/>
              <a:gd name="connsiteX4" fmla="*/ 4347634 w 4605867"/>
              <a:gd name="connsiteY4" fmla="*/ 2781300 h 3058584"/>
              <a:gd name="connsiteX5" fmla="*/ 4182534 w 4605867"/>
              <a:gd name="connsiteY5" fmla="*/ 2781300 h 3058584"/>
              <a:gd name="connsiteX6" fmla="*/ 4182534 w 4605867"/>
              <a:gd name="connsiteY6" fmla="*/ 2694517 h 3058584"/>
              <a:gd name="connsiteX7" fmla="*/ 4169834 w 4605867"/>
              <a:gd name="connsiteY7" fmla="*/ 2694517 h 3058584"/>
              <a:gd name="connsiteX8" fmla="*/ 4169834 w 4605867"/>
              <a:gd name="connsiteY8" fmla="*/ 2590800 h 3058584"/>
              <a:gd name="connsiteX9" fmla="*/ 4152900 w 4605867"/>
              <a:gd name="connsiteY9" fmla="*/ 2590800 h 3058584"/>
              <a:gd name="connsiteX10" fmla="*/ 4152900 w 4605867"/>
              <a:gd name="connsiteY10" fmla="*/ 2497667 h 3058584"/>
              <a:gd name="connsiteX11" fmla="*/ 4089400 w 4605867"/>
              <a:gd name="connsiteY11" fmla="*/ 2497667 h 3058584"/>
              <a:gd name="connsiteX12" fmla="*/ 4089400 w 4605867"/>
              <a:gd name="connsiteY12" fmla="*/ 2446867 h 3058584"/>
              <a:gd name="connsiteX13" fmla="*/ 4061884 w 4605867"/>
              <a:gd name="connsiteY13" fmla="*/ 2446867 h 3058584"/>
              <a:gd name="connsiteX14" fmla="*/ 4061884 w 4605867"/>
              <a:gd name="connsiteY14" fmla="*/ 2400300 h 3058584"/>
              <a:gd name="connsiteX15" fmla="*/ 4042834 w 4605867"/>
              <a:gd name="connsiteY15" fmla="*/ 2400300 h 3058584"/>
              <a:gd name="connsiteX16" fmla="*/ 4042834 w 4605867"/>
              <a:gd name="connsiteY16" fmla="*/ 2351617 h 3058584"/>
              <a:gd name="connsiteX17" fmla="*/ 3814234 w 4605867"/>
              <a:gd name="connsiteY17" fmla="*/ 2351617 h 3058584"/>
              <a:gd name="connsiteX18" fmla="*/ 3814234 w 4605867"/>
              <a:gd name="connsiteY18" fmla="*/ 2328334 h 3058584"/>
              <a:gd name="connsiteX19" fmla="*/ 3687234 w 4605867"/>
              <a:gd name="connsiteY19" fmla="*/ 2328334 h 3058584"/>
              <a:gd name="connsiteX20" fmla="*/ 3687234 w 4605867"/>
              <a:gd name="connsiteY20" fmla="*/ 2254250 h 3058584"/>
              <a:gd name="connsiteX21" fmla="*/ 3657600 w 4605867"/>
              <a:gd name="connsiteY21" fmla="*/ 2254250 h 3058584"/>
              <a:gd name="connsiteX22" fmla="*/ 3657600 w 4605867"/>
              <a:gd name="connsiteY22" fmla="*/ 2237317 h 3058584"/>
              <a:gd name="connsiteX23" fmla="*/ 3581400 w 4605867"/>
              <a:gd name="connsiteY23" fmla="*/ 2237317 h 3058584"/>
              <a:gd name="connsiteX24" fmla="*/ 3581400 w 4605867"/>
              <a:gd name="connsiteY24" fmla="*/ 2180167 h 3058584"/>
              <a:gd name="connsiteX25" fmla="*/ 3325284 w 4605867"/>
              <a:gd name="connsiteY25" fmla="*/ 2180167 h 3058584"/>
              <a:gd name="connsiteX26" fmla="*/ 3325284 w 4605867"/>
              <a:gd name="connsiteY26" fmla="*/ 2159000 h 3058584"/>
              <a:gd name="connsiteX27" fmla="*/ 3251200 w 4605867"/>
              <a:gd name="connsiteY27" fmla="*/ 2159000 h 3058584"/>
              <a:gd name="connsiteX28" fmla="*/ 3251200 w 4605867"/>
              <a:gd name="connsiteY28" fmla="*/ 2093384 h 3058584"/>
              <a:gd name="connsiteX29" fmla="*/ 3200400 w 4605867"/>
              <a:gd name="connsiteY29" fmla="*/ 2093384 h 3058584"/>
              <a:gd name="connsiteX30" fmla="*/ 3200400 w 4605867"/>
              <a:gd name="connsiteY30" fmla="*/ 2051050 h 3058584"/>
              <a:gd name="connsiteX31" fmla="*/ 3177117 w 4605867"/>
              <a:gd name="connsiteY31" fmla="*/ 2051050 h 3058584"/>
              <a:gd name="connsiteX32" fmla="*/ 3177117 w 4605867"/>
              <a:gd name="connsiteY32" fmla="*/ 1976967 h 3058584"/>
              <a:gd name="connsiteX33" fmla="*/ 3158067 w 4605867"/>
              <a:gd name="connsiteY33" fmla="*/ 1976967 h 3058584"/>
              <a:gd name="connsiteX34" fmla="*/ 3158067 w 4605867"/>
              <a:gd name="connsiteY34" fmla="*/ 1902884 h 3058584"/>
              <a:gd name="connsiteX35" fmla="*/ 3083984 w 4605867"/>
              <a:gd name="connsiteY35" fmla="*/ 1902884 h 3058584"/>
              <a:gd name="connsiteX36" fmla="*/ 3083984 w 4605867"/>
              <a:gd name="connsiteY36" fmla="*/ 1877484 h 3058584"/>
              <a:gd name="connsiteX37" fmla="*/ 3016250 w 4605867"/>
              <a:gd name="connsiteY37" fmla="*/ 1877484 h 3058584"/>
              <a:gd name="connsiteX38" fmla="*/ 3016250 w 4605867"/>
              <a:gd name="connsiteY38" fmla="*/ 1862667 h 3058584"/>
              <a:gd name="connsiteX39" fmla="*/ 2990850 w 4605867"/>
              <a:gd name="connsiteY39" fmla="*/ 1862667 h 3058584"/>
              <a:gd name="connsiteX40" fmla="*/ 2990850 w 4605867"/>
              <a:gd name="connsiteY40" fmla="*/ 1835150 h 3058584"/>
              <a:gd name="connsiteX41" fmla="*/ 2952750 w 4605867"/>
              <a:gd name="connsiteY41" fmla="*/ 1835150 h 3058584"/>
              <a:gd name="connsiteX42" fmla="*/ 2952750 w 4605867"/>
              <a:gd name="connsiteY42" fmla="*/ 1801284 h 3058584"/>
              <a:gd name="connsiteX43" fmla="*/ 2942167 w 4605867"/>
              <a:gd name="connsiteY43" fmla="*/ 1801284 h 3058584"/>
              <a:gd name="connsiteX44" fmla="*/ 2942167 w 4605867"/>
              <a:gd name="connsiteY44" fmla="*/ 1775884 h 3058584"/>
              <a:gd name="connsiteX45" fmla="*/ 2827867 w 4605867"/>
              <a:gd name="connsiteY45" fmla="*/ 1775884 h 3058584"/>
              <a:gd name="connsiteX46" fmla="*/ 2827867 w 4605867"/>
              <a:gd name="connsiteY46" fmla="*/ 1746250 h 3058584"/>
              <a:gd name="connsiteX47" fmla="*/ 2770717 w 4605867"/>
              <a:gd name="connsiteY47" fmla="*/ 1746250 h 3058584"/>
              <a:gd name="connsiteX48" fmla="*/ 2770717 w 4605867"/>
              <a:gd name="connsiteY48" fmla="*/ 1697567 h 3058584"/>
              <a:gd name="connsiteX49" fmla="*/ 2751667 w 4605867"/>
              <a:gd name="connsiteY49" fmla="*/ 1697567 h 3058584"/>
              <a:gd name="connsiteX50" fmla="*/ 2751667 w 4605867"/>
              <a:gd name="connsiteY50" fmla="*/ 1634067 h 3058584"/>
              <a:gd name="connsiteX51" fmla="*/ 2738967 w 4605867"/>
              <a:gd name="connsiteY51" fmla="*/ 1634067 h 3058584"/>
              <a:gd name="connsiteX52" fmla="*/ 2738967 w 4605867"/>
              <a:gd name="connsiteY52" fmla="*/ 1604434 h 3058584"/>
              <a:gd name="connsiteX53" fmla="*/ 2690284 w 4605867"/>
              <a:gd name="connsiteY53" fmla="*/ 1604434 h 3058584"/>
              <a:gd name="connsiteX54" fmla="*/ 2690284 w 4605867"/>
              <a:gd name="connsiteY54" fmla="*/ 1579034 h 3058584"/>
              <a:gd name="connsiteX55" fmla="*/ 2669117 w 4605867"/>
              <a:gd name="connsiteY55" fmla="*/ 1579034 h 3058584"/>
              <a:gd name="connsiteX56" fmla="*/ 2669117 w 4605867"/>
              <a:gd name="connsiteY56" fmla="*/ 1496484 h 3058584"/>
              <a:gd name="connsiteX57" fmla="*/ 2647950 w 4605867"/>
              <a:gd name="connsiteY57" fmla="*/ 1496484 h 3058584"/>
              <a:gd name="connsiteX58" fmla="*/ 2647950 w 4605867"/>
              <a:gd name="connsiteY58" fmla="*/ 1475317 h 3058584"/>
              <a:gd name="connsiteX59" fmla="*/ 2620434 w 4605867"/>
              <a:gd name="connsiteY59" fmla="*/ 1475317 h 3058584"/>
              <a:gd name="connsiteX60" fmla="*/ 2620434 w 4605867"/>
              <a:gd name="connsiteY60" fmla="*/ 1449917 h 3058584"/>
              <a:gd name="connsiteX61" fmla="*/ 2508250 w 4605867"/>
              <a:gd name="connsiteY61" fmla="*/ 1449917 h 3058584"/>
              <a:gd name="connsiteX62" fmla="*/ 2508250 w 4605867"/>
              <a:gd name="connsiteY62" fmla="*/ 1441450 h 3058584"/>
              <a:gd name="connsiteX63" fmla="*/ 2457450 w 4605867"/>
              <a:gd name="connsiteY63" fmla="*/ 1441450 h 3058584"/>
              <a:gd name="connsiteX64" fmla="*/ 2457450 w 4605867"/>
              <a:gd name="connsiteY64" fmla="*/ 1420284 h 3058584"/>
              <a:gd name="connsiteX65" fmla="*/ 2398184 w 4605867"/>
              <a:gd name="connsiteY65" fmla="*/ 1420284 h 3058584"/>
              <a:gd name="connsiteX66" fmla="*/ 2398184 w 4605867"/>
              <a:gd name="connsiteY66" fmla="*/ 1394884 h 3058584"/>
              <a:gd name="connsiteX67" fmla="*/ 2290234 w 4605867"/>
              <a:gd name="connsiteY67" fmla="*/ 1394884 h 3058584"/>
              <a:gd name="connsiteX68" fmla="*/ 2290234 w 4605867"/>
              <a:gd name="connsiteY68" fmla="*/ 1375834 h 3058584"/>
              <a:gd name="connsiteX69" fmla="*/ 2271184 w 4605867"/>
              <a:gd name="connsiteY69" fmla="*/ 1375834 h 3058584"/>
              <a:gd name="connsiteX70" fmla="*/ 2271184 w 4605867"/>
              <a:gd name="connsiteY70" fmla="*/ 1344084 h 3058584"/>
              <a:gd name="connsiteX71" fmla="*/ 2192867 w 4605867"/>
              <a:gd name="connsiteY71" fmla="*/ 1344084 h 3058584"/>
              <a:gd name="connsiteX72" fmla="*/ 2192867 w 4605867"/>
              <a:gd name="connsiteY72" fmla="*/ 1316567 h 3058584"/>
              <a:gd name="connsiteX73" fmla="*/ 2169584 w 4605867"/>
              <a:gd name="connsiteY73" fmla="*/ 1316567 h 3058584"/>
              <a:gd name="connsiteX74" fmla="*/ 2169584 w 4605867"/>
              <a:gd name="connsiteY74" fmla="*/ 1301750 h 3058584"/>
              <a:gd name="connsiteX75" fmla="*/ 2116667 w 4605867"/>
              <a:gd name="connsiteY75" fmla="*/ 1301750 h 3058584"/>
              <a:gd name="connsiteX76" fmla="*/ 2116667 w 4605867"/>
              <a:gd name="connsiteY76" fmla="*/ 1263650 h 3058584"/>
              <a:gd name="connsiteX77" fmla="*/ 2093384 w 4605867"/>
              <a:gd name="connsiteY77" fmla="*/ 1263650 h 3058584"/>
              <a:gd name="connsiteX78" fmla="*/ 2093384 w 4605867"/>
              <a:gd name="connsiteY78" fmla="*/ 1236134 h 3058584"/>
              <a:gd name="connsiteX79" fmla="*/ 2076450 w 4605867"/>
              <a:gd name="connsiteY79" fmla="*/ 1236134 h 3058584"/>
              <a:gd name="connsiteX80" fmla="*/ 2076450 w 4605867"/>
              <a:gd name="connsiteY80" fmla="*/ 1217084 h 3058584"/>
              <a:gd name="connsiteX81" fmla="*/ 2032000 w 4605867"/>
              <a:gd name="connsiteY81" fmla="*/ 1217084 h 3058584"/>
              <a:gd name="connsiteX82" fmla="*/ 2032000 w 4605867"/>
              <a:gd name="connsiteY82" fmla="*/ 1200150 h 3058584"/>
              <a:gd name="connsiteX83" fmla="*/ 2010834 w 4605867"/>
              <a:gd name="connsiteY83" fmla="*/ 1200150 h 3058584"/>
              <a:gd name="connsiteX84" fmla="*/ 2010834 w 4605867"/>
              <a:gd name="connsiteY84" fmla="*/ 1168400 h 3058584"/>
              <a:gd name="connsiteX85" fmla="*/ 1972734 w 4605867"/>
              <a:gd name="connsiteY85" fmla="*/ 1168400 h 3058584"/>
              <a:gd name="connsiteX86" fmla="*/ 1972734 w 4605867"/>
              <a:gd name="connsiteY86" fmla="*/ 1157817 h 3058584"/>
              <a:gd name="connsiteX87" fmla="*/ 1794934 w 4605867"/>
              <a:gd name="connsiteY87" fmla="*/ 1157817 h 3058584"/>
              <a:gd name="connsiteX88" fmla="*/ 1794934 w 4605867"/>
              <a:gd name="connsiteY88" fmla="*/ 1096434 h 3058584"/>
              <a:gd name="connsiteX89" fmla="*/ 1786467 w 4605867"/>
              <a:gd name="connsiteY89" fmla="*/ 1096434 h 3058584"/>
              <a:gd name="connsiteX90" fmla="*/ 1786467 w 4605867"/>
              <a:gd name="connsiteY90" fmla="*/ 1049867 h 3058584"/>
              <a:gd name="connsiteX91" fmla="*/ 1756834 w 4605867"/>
              <a:gd name="connsiteY91" fmla="*/ 1049867 h 3058584"/>
              <a:gd name="connsiteX92" fmla="*/ 1756834 w 4605867"/>
              <a:gd name="connsiteY92" fmla="*/ 994834 h 3058584"/>
              <a:gd name="connsiteX93" fmla="*/ 1644650 w 4605867"/>
              <a:gd name="connsiteY93" fmla="*/ 994834 h 3058584"/>
              <a:gd name="connsiteX94" fmla="*/ 1644650 w 4605867"/>
              <a:gd name="connsiteY94" fmla="*/ 984250 h 3058584"/>
              <a:gd name="connsiteX95" fmla="*/ 1621367 w 4605867"/>
              <a:gd name="connsiteY95" fmla="*/ 984250 h 3058584"/>
              <a:gd name="connsiteX96" fmla="*/ 1621367 w 4605867"/>
              <a:gd name="connsiteY96" fmla="*/ 956734 h 3058584"/>
              <a:gd name="connsiteX97" fmla="*/ 1574800 w 4605867"/>
              <a:gd name="connsiteY97" fmla="*/ 956734 h 3058584"/>
              <a:gd name="connsiteX98" fmla="*/ 1574800 w 4605867"/>
              <a:gd name="connsiteY98" fmla="*/ 914400 h 3058584"/>
              <a:gd name="connsiteX99" fmla="*/ 1549400 w 4605867"/>
              <a:gd name="connsiteY99" fmla="*/ 914400 h 3058584"/>
              <a:gd name="connsiteX100" fmla="*/ 1549400 w 4605867"/>
              <a:gd name="connsiteY100" fmla="*/ 886884 h 3058584"/>
              <a:gd name="connsiteX101" fmla="*/ 1538817 w 4605867"/>
              <a:gd name="connsiteY101" fmla="*/ 886884 h 3058584"/>
              <a:gd name="connsiteX102" fmla="*/ 1538817 w 4605867"/>
              <a:gd name="connsiteY102" fmla="*/ 859367 h 3058584"/>
              <a:gd name="connsiteX103" fmla="*/ 1498600 w 4605867"/>
              <a:gd name="connsiteY103" fmla="*/ 859367 h 3058584"/>
              <a:gd name="connsiteX104" fmla="*/ 1498600 w 4605867"/>
              <a:gd name="connsiteY104" fmla="*/ 848784 h 3058584"/>
              <a:gd name="connsiteX105" fmla="*/ 1449917 w 4605867"/>
              <a:gd name="connsiteY105" fmla="*/ 848784 h 3058584"/>
              <a:gd name="connsiteX106" fmla="*/ 1449917 w 4605867"/>
              <a:gd name="connsiteY106" fmla="*/ 831850 h 3058584"/>
              <a:gd name="connsiteX107" fmla="*/ 1435100 w 4605867"/>
              <a:gd name="connsiteY107" fmla="*/ 831850 h 3058584"/>
              <a:gd name="connsiteX108" fmla="*/ 1435100 w 4605867"/>
              <a:gd name="connsiteY108" fmla="*/ 800100 h 3058584"/>
              <a:gd name="connsiteX109" fmla="*/ 1405467 w 4605867"/>
              <a:gd name="connsiteY109" fmla="*/ 800100 h 3058584"/>
              <a:gd name="connsiteX110" fmla="*/ 1405467 w 4605867"/>
              <a:gd name="connsiteY110" fmla="*/ 738717 h 3058584"/>
              <a:gd name="connsiteX111" fmla="*/ 1329267 w 4605867"/>
              <a:gd name="connsiteY111" fmla="*/ 738717 h 3058584"/>
              <a:gd name="connsiteX112" fmla="*/ 1329267 w 4605867"/>
              <a:gd name="connsiteY112" fmla="*/ 685800 h 3058584"/>
              <a:gd name="connsiteX113" fmla="*/ 1293284 w 4605867"/>
              <a:gd name="connsiteY113" fmla="*/ 685800 h 3058584"/>
              <a:gd name="connsiteX114" fmla="*/ 1293284 w 4605867"/>
              <a:gd name="connsiteY114" fmla="*/ 615950 h 3058584"/>
              <a:gd name="connsiteX115" fmla="*/ 1270000 w 4605867"/>
              <a:gd name="connsiteY115" fmla="*/ 615950 h 3058584"/>
              <a:gd name="connsiteX116" fmla="*/ 1270000 w 4605867"/>
              <a:gd name="connsiteY116" fmla="*/ 603250 h 3058584"/>
              <a:gd name="connsiteX117" fmla="*/ 1155700 w 4605867"/>
              <a:gd name="connsiteY117" fmla="*/ 603250 h 3058584"/>
              <a:gd name="connsiteX118" fmla="*/ 1155700 w 4605867"/>
              <a:gd name="connsiteY118" fmla="*/ 556684 h 3058584"/>
              <a:gd name="connsiteX119" fmla="*/ 1132417 w 4605867"/>
              <a:gd name="connsiteY119" fmla="*/ 556684 h 3058584"/>
              <a:gd name="connsiteX120" fmla="*/ 1132417 w 4605867"/>
              <a:gd name="connsiteY120" fmla="*/ 531284 h 3058584"/>
              <a:gd name="connsiteX121" fmla="*/ 1113367 w 4605867"/>
              <a:gd name="connsiteY121" fmla="*/ 531284 h 3058584"/>
              <a:gd name="connsiteX122" fmla="*/ 1113367 w 4605867"/>
              <a:gd name="connsiteY122" fmla="*/ 446617 h 3058584"/>
              <a:gd name="connsiteX123" fmla="*/ 1083734 w 4605867"/>
              <a:gd name="connsiteY123" fmla="*/ 446617 h 3058584"/>
              <a:gd name="connsiteX124" fmla="*/ 1083734 w 4605867"/>
              <a:gd name="connsiteY124" fmla="*/ 393700 h 3058584"/>
              <a:gd name="connsiteX125" fmla="*/ 1064684 w 4605867"/>
              <a:gd name="connsiteY125" fmla="*/ 393700 h 3058584"/>
              <a:gd name="connsiteX126" fmla="*/ 1064684 w 4605867"/>
              <a:gd name="connsiteY126" fmla="*/ 323850 h 3058584"/>
              <a:gd name="connsiteX127" fmla="*/ 1039284 w 4605867"/>
              <a:gd name="connsiteY127" fmla="*/ 323850 h 3058584"/>
              <a:gd name="connsiteX128" fmla="*/ 1039284 w 4605867"/>
              <a:gd name="connsiteY128" fmla="*/ 294217 h 3058584"/>
              <a:gd name="connsiteX129" fmla="*/ 1011767 w 4605867"/>
              <a:gd name="connsiteY129" fmla="*/ 294217 h 3058584"/>
              <a:gd name="connsiteX130" fmla="*/ 1011767 w 4605867"/>
              <a:gd name="connsiteY130" fmla="*/ 249767 h 3058584"/>
              <a:gd name="connsiteX131" fmla="*/ 958850 w 4605867"/>
              <a:gd name="connsiteY131" fmla="*/ 249767 h 3058584"/>
              <a:gd name="connsiteX132" fmla="*/ 958850 w 4605867"/>
              <a:gd name="connsiteY132" fmla="*/ 230717 h 3058584"/>
              <a:gd name="connsiteX133" fmla="*/ 937684 w 4605867"/>
              <a:gd name="connsiteY133" fmla="*/ 230717 h 3058584"/>
              <a:gd name="connsiteX134" fmla="*/ 937684 w 4605867"/>
              <a:gd name="connsiteY134" fmla="*/ 177800 h 3058584"/>
              <a:gd name="connsiteX135" fmla="*/ 855134 w 4605867"/>
              <a:gd name="connsiteY135" fmla="*/ 177800 h 3058584"/>
              <a:gd name="connsiteX136" fmla="*/ 855134 w 4605867"/>
              <a:gd name="connsiteY136" fmla="*/ 150284 h 3058584"/>
              <a:gd name="connsiteX137" fmla="*/ 827617 w 4605867"/>
              <a:gd name="connsiteY137" fmla="*/ 150284 h 3058584"/>
              <a:gd name="connsiteX138" fmla="*/ 827617 w 4605867"/>
              <a:gd name="connsiteY138" fmla="*/ 133350 h 3058584"/>
              <a:gd name="connsiteX139" fmla="*/ 740834 w 4605867"/>
              <a:gd name="connsiteY139" fmla="*/ 133350 h 3058584"/>
              <a:gd name="connsiteX140" fmla="*/ 740834 w 4605867"/>
              <a:gd name="connsiteY140" fmla="*/ 114300 h 3058584"/>
              <a:gd name="connsiteX141" fmla="*/ 643467 w 4605867"/>
              <a:gd name="connsiteY141" fmla="*/ 114300 h 3058584"/>
              <a:gd name="connsiteX142" fmla="*/ 643467 w 4605867"/>
              <a:gd name="connsiteY142" fmla="*/ 97367 h 3058584"/>
              <a:gd name="connsiteX143" fmla="*/ 495300 w 4605867"/>
              <a:gd name="connsiteY143" fmla="*/ 97367 h 3058584"/>
              <a:gd name="connsiteX144" fmla="*/ 495300 w 4605867"/>
              <a:gd name="connsiteY144" fmla="*/ 69850 h 3058584"/>
              <a:gd name="connsiteX145" fmla="*/ 463550 w 4605867"/>
              <a:gd name="connsiteY145" fmla="*/ 69850 h 3058584"/>
              <a:gd name="connsiteX146" fmla="*/ 463550 w 4605867"/>
              <a:gd name="connsiteY146" fmla="*/ 50800 h 3058584"/>
              <a:gd name="connsiteX147" fmla="*/ 414867 w 4605867"/>
              <a:gd name="connsiteY147" fmla="*/ 50800 h 3058584"/>
              <a:gd name="connsiteX148" fmla="*/ 414867 w 4605867"/>
              <a:gd name="connsiteY148" fmla="*/ 23284 h 3058584"/>
              <a:gd name="connsiteX149" fmla="*/ 309034 w 4605867"/>
              <a:gd name="connsiteY149" fmla="*/ 23284 h 3058584"/>
              <a:gd name="connsiteX150" fmla="*/ 309034 w 4605867"/>
              <a:gd name="connsiteY150" fmla="*/ 0 h 3058584"/>
              <a:gd name="connsiteX151" fmla="*/ 0 w 4605867"/>
              <a:gd name="connsiteY151" fmla="*/ 0 h 305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4605867" h="3058584">
                <a:moveTo>
                  <a:pt x="4605867" y="3058584"/>
                </a:moveTo>
                <a:lnTo>
                  <a:pt x="4459817" y="3058584"/>
                </a:lnTo>
                <a:lnTo>
                  <a:pt x="4459817" y="2897717"/>
                </a:lnTo>
                <a:lnTo>
                  <a:pt x="4347634" y="2897717"/>
                </a:lnTo>
                <a:lnTo>
                  <a:pt x="4347634" y="2781300"/>
                </a:lnTo>
                <a:lnTo>
                  <a:pt x="4182534" y="2781300"/>
                </a:lnTo>
                <a:lnTo>
                  <a:pt x="4182534" y="2694517"/>
                </a:lnTo>
                <a:lnTo>
                  <a:pt x="4169834" y="2694517"/>
                </a:lnTo>
                <a:lnTo>
                  <a:pt x="4169834" y="2590800"/>
                </a:lnTo>
                <a:lnTo>
                  <a:pt x="4152900" y="2590800"/>
                </a:lnTo>
                <a:lnTo>
                  <a:pt x="4152900" y="2497667"/>
                </a:lnTo>
                <a:lnTo>
                  <a:pt x="4089400" y="2497667"/>
                </a:lnTo>
                <a:lnTo>
                  <a:pt x="4089400" y="2446867"/>
                </a:lnTo>
                <a:lnTo>
                  <a:pt x="4061884" y="2446867"/>
                </a:lnTo>
                <a:lnTo>
                  <a:pt x="4061884" y="2400300"/>
                </a:lnTo>
                <a:lnTo>
                  <a:pt x="4042834" y="2400300"/>
                </a:lnTo>
                <a:lnTo>
                  <a:pt x="4042834" y="2351617"/>
                </a:lnTo>
                <a:lnTo>
                  <a:pt x="3814234" y="2351617"/>
                </a:lnTo>
                <a:lnTo>
                  <a:pt x="3814234" y="2328334"/>
                </a:lnTo>
                <a:lnTo>
                  <a:pt x="3687234" y="2328334"/>
                </a:lnTo>
                <a:lnTo>
                  <a:pt x="3687234" y="2254250"/>
                </a:lnTo>
                <a:lnTo>
                  <a:pt x="3657600" y="2254250"/>
                </a:lnTo>
                <a:lnTo>
                  <a:pt x="3657600" y="2237317"/>
                </a:lnTo>
                <a:lnTo>
                  <a:pt x="3581400" y="2237317"/>
                </a:lnTo>
                <a:lnTo>
                  <a:pt x="3581400" y="2180167"/>
                </a:lnTo>
                <a:lnTo>
                  <a:pt x="3325284" y="2180167"/>
                </a:lnTo>
                <a:lnTo>
                  <a:pt x="3325284" y="2159000"/>
                </a:lnTo>
                <a:lnTo>
                  <a:pt x="3251200" y="2159000"/>
                </a:lnTo>
                <a:lnTo>
                  <a:pt x="3251200" y="2093384"/>
                </a:lnTo>
                <a:lnTo>
                  <a:pt x="3200400" y="2093384"/>
                </a:lnTo>
                <a:lnTo>
                  <a:pt x="3200400" y="2051050"/>
                </a:lnTo>
                <a:lnTo>
                  <a:pt x="3177117" y="2051050"/>
                </a:lnTo>
                <a:lnTo>
                  <a:pt x="3177117" y="1976967"/>
                </a:lnTo>
                <a:lnTo>
                  <a:pt x="3158067" y="1976967"/>
                </a:lnTo>
                <a:lnTo>
                  <a:pt x="3158067" y="1902884"/>
                </a:lnTo>
                <a:lnTo>
                  <a:pt x="3083984" y="1902884"/>
                </a:lnTo>
                <a:lnTo>
                  <a:pt x="3083984" y="1877484"/>
                </a:lnTo>
                <a:lnTo>
                  <a:pt x="3016250" y="1877484"/>
                </a:lnTo>
                <a:lnTo>
                  <a:pt x="3016250" y="1862667"/>
                </a:lnTo>
                <a:lnTo>
                  <a:pt x="2990850" y="1862667"/>
                </a:lnTo>
                <a:lnTo>
                  <a:pt x="2990850" y="1835150"/>
                </a:lnTo>
                <a:lnTo>
                  <a:pt x="2952750" y="1835150"/>
                </a:lnTo>
                <a:lnTo>
                  <a:pt x="2952750" y="1801284"/>
                </a:lnTo>
                <a:lnTo>
                  <a:pt x="2942167" y="1801284"/>
                </a:lnTo>
                <a:lnTo>
                  <a:pt x="2942167" y="1775884"/>
                </a:lnTo>
                <a:lnTo>
                  <a:pt x="2827867" y="1775884"/>
                </a:lnTo>
                <a:lnTo>
                  <a:pt x="2827867" y="1746250"/>
                </a:lnTo>
                <a:lnTo>
                  <a:pt x="2770717" y="1746250"/>
                </a:lnTo>
                <a:lnTo>
                  <a:pt x="2770717" y="1697567"/>
                </a:lnTo>
                <a:lnTo>
                  <a:pt x="2751667" y="1697567"/>
                </a:lnTo>
                <a:lnTo>
                  <a:pt x="2751667" y="1634067"/>
                </a:lnTo>
                <a:lnTo>
                  <a:pt x="2738967" y="1634067"/>
                </a:lnTo>
                <a:lnTo>
                  <a:pt x="2738967" y="1604434"/>
                </a:lnTo>
                <a:lnTo>
                  <a:pt x="2690284" y="1604434"/>
                </a:lnTo>
                <a:lnTo>
                  <a:pt x="2690284" y="1579034"/>
                </a:lnTo>
                <a:lnTo>
                  <a:pt x="2669117" y="1579034"/>
                </a:lnTo>
                <a:lnTo>
                  <a:pt x="2669117" y="1496484"/>
                </a:lnTo>
                <a:lnTo>
                  <a:pt x="2647950" y="1496484"/>
                </a:lnTo>
                <a:lnTo>
                  <a:pt x="2647950" y="1475317"/>
                </a:lnTo>
                <a:lnTo>
                  <a:pt x="2620434" y="1475317"/>
                </a:lnTo>
                <a:lnTo>
                  <a:pt x="2620434" y="1449917"/>
                </a:lnTo>
                <a:lnTo>
                  <a:pt x="2508250" y="1449917"/>
                </a:lnTo>
                <a:lnTo>
                  <a:pt x="2508250" y="1441450"/>
                </a:lnTo>
                <a:lnTo>
                  <a:pt x="2457450" y="1441450"/>
                </a:lnTo>
                <a:lnTo>
                  <a:pt x="2457450" y="1420284"/>
                </a:lnTo>
                <a:lnTo>
                  <a:pt x="2398184" y="1420284"/>
                </a:lnTo>
                <a:lnTo>
                  <a:pt x="2398184" y="1394884"/>
                </a:lnTo>
                <a:lnTo>
                  <a:pt x="2290234" y="1394884"/>
                </a:lnTo>
                <a:lnTo>
                  <a:pt x="2290234" y="1375834"/>
                </a:lnTo>
                <a:lnTo>
                  <a:pt x="2271184" y="1375834"/>
                </a:lnTo>
                <a:lnTo>
                  <a:pt x="2271184" y="1344084"/>
                </a:lnTo>
                <a:lnTo>
                  <a:pt x="2192867" y="1344084"/>
                </a:lnTo>
                <a:lnTo>
                  <a:pt x="2192867" y="1316567"/>
                </a:lnTo>
                <a:lnTo>
                  <a:pt x="2169584" y="1316567"/>
                </a:lnTo>
                <a:lnTo>
                  <a:pt x="2169584" y="1301750"/>
                </a:lnTo>
                <a:lnTo>
                  <a:pt x="2116667" y="1301750"/>
                </a:lnTo>
                <a:lnTo>
                  <a:pt x="2116667" y="1263650"/>
                </a:lnTo>
                <a:lnTo>
                  <a:pt x="2093384" y="1263650"/>
                </a:lnTo>
                <a:lnTo>
                  <a:pt x="2093384" y="1236134"/>
                </a:lnTo>
                <a:lnTo>
                  <a:pt x="2076450" y="1236134"/>
                </a:lnTo>
                <a:lnTo>
                  <a:pt x="2076450" y="1217084"/>
                </a:lnTo>
                <a:lnTo>
                  <a:pt x="2032000" y="1217084"/>
                </a:lnTo>
                <a:lnTo>
                  <a:pt x="2032000" y="1200150"/>
                </a:lnTo>
                <a:lnTo>
                  <a:pt x="2010834" y="1200150"/>
                </a:lnTo>
                <a:lnTo>
                  <a:pt x="2010834" y="1168400"/>
                </a:lnTo>
                <a:lnTo>
                  <a:pt x="1972734" y="1168400"/>
                </a:lnTo>
                <a:lnTo>
                  <a:pt x="1972734" y="1157817"/>
                </a:lnTo>
                <a:lnTo>
                  <a:pt x="1794934" y="1157817"/>
                </a:lnTo>
                <a:lnTo>
                  <a:pt x="1794934" y="1096434"/>
                </a:lnTo>
                <a:lnTo>
                  <a:pt x="1786467" y="1096434"/>
                </a:lnTo>
                <a:lnTo>
                  <a:pt x="1786467" y="1049867"/>
                </a:lnTo>
                <a:lnTo>
                  <a:pt x="1756834" y="1049867"/>
                </a:lnTo>
                <a:lnTo>
                  <a:pt x="1756834" y="994834"/>
                </a:lnTo>
                <a:lnTo>
                  <a:pt x="1644650" y="994834"/>
                </a:lnTo>
                <a:lnTo>
                  <a:pt x="1644650" y="984250"/>
                </a:lnTo>
                <a:lnTo>
                  <a:pt x="1621367" y="984250"/>
                </a:lnTo>
                <a:lnTo>
                  <a:pt x="1621367" y="956734"/>
                </a:lnTo>
                <a:lnTo>
                  <a:pt x="1574800" y="956734"/>
                </a:lnTo>
                <a:lnTo>
                  <a:pt x="1574800" y="914400"/>
                </a:lnTo>
                <a:lnTo>
                  <a:pt x="1549400" y="914400"/>
                </a:lnTo>
                <a:lnTo>
                  <a:pt x="1549400" y="886884"/>
                </a:lnTo>
                <a:lnTo>
                  <a:pt x="1538817" y="886884"/>
                </a:lnTo>
                <a:lnTo>
                  <a:pt x="1538817" y="859367"/>
                </a:lnTo>
                <a:lnTo>
                  <a:pt x="1498600" y="859367"/>
                </a:lnTo>
                <a:lnTo>
                  <a:pt x="1498600" y="848784"/>
                </a:lnTo>
                <a:lnTo>
                  <a:pt x="1449917" y="848784"/>
                </a:lnTo>
                <a:lnTo>
                  <a:pt x="1449917" y="831850"/>
                </a:lnTo>
                <a:lnTo>
                  <a:pt x="1435100" y="831850"/>
                </a:lnTo>
                <a:lnTo>
                  <a:pt x="1435100" y="800100"/>
                </a:lnTo>
                <a:lnTo>
                  <a:pt x="1405467" y="800100"/>
                </a:lnTo>
                <a:lnTo>
                  <a:pt x="1405467" y="738717"/>
                </a:lnTo>
                <a:lnTo>
                  <a:pt x="1329267" y="738717"/>
                </a:lnTo>
                <a:lnTo>
                  <a:pt x="1329267" y="685800"/>
                </a:lnTo>
                <a:lnTo>
                  <a:pt x="1293284" y="685800"/>
                </a:lnTo>
                <a:lnTo>
                  <a:pt x="1293284" y="615950"/>
                </a:lnTo>
                <a:lnTo>
                  <a:pt x="1270000" y="615950"/>
                </a:lnTo>
                <a:lnTo>
                  <a:pt x="1270000" y="603250"/>
                </a:lnTo>
                <a:lnTo>
                  <a:pt x="1155700" y="603250"/>
                </a:lnTo>
                <a:lnTo>
                  <a:pt x="1155700" y="556684"/>
                </a:lnTo>
                <a:lnTo>
                  <a:pt x="1132417" y="556684"/>
                </a:lnTo>
                <a:lnTo>
                  <a:pt x="1132417" y="531284"/>
                </a:lnTo>
                <a:lnTo>
                  <a:pt x="1113367" y="531284"/>
                </a:lnTo>
                <a:lnTo>
                  <a:pt x="1113367" y="446617"/>
                </a:lnTo>
                <a:lnTo>
                  <a:pt x="1083734" y="446617"/>
                </a:lnTo>
                <a:lnTo>
                  <a:pt x="1083734" y="393700"/>
                </a:lnTo>
                <a:lnTo>
                  <a:pt x="1064684" y="393700"/>
                </a:lnTo>
                <a:lnTo>
                  <a:pt x="1064684" y="323850"/>
                </a:lnTo>
                <a:lnTo>
                  <a:pt x="1039284" y="323850"/>
                </a:lnTo>
                <a:lnTo>
                  <a:pt x="1039284" y="294217"/>
                </a:lnTo>
                <a:lnTo>
                  <a:pt x="1011767" y="294217"/>
                </a:lnTo>
                <a:lnTo>
                  <a:pt x="1011767" y="249767"/>
                </a:lnTo>
                <a:lnTo>
                  <a:pt x="958850" y="249767"/>
                </a:lnTo>
                <a:lnTo>
                  <a:pt x="958850" y="230717"/>
                </a:lnTo>
                <a:lnTo>
                  <a:pt x="937684" y="230717"/>
                </a:lnTo>
                <a:lnTo>
                  <a:pt x="937684" y="177800"/>
                </a:lnTo>
                <a:lnTo>
                  <a:pt x="855134" y="177800"/>
                </a:lnTo>
                <a:lnTo>
                  <a:pt x="855134" y="150284"/>
                </a:lnTo>
                <a:lnTo>
                  <a:pt x="827617" y="150284"/>
                </a:lnTo>
                <a:lnTo>
                  <a:pt x="827617" y="133350"/>
                </a:lnTo>
                <a:lnTo>
                  <a:pt x="740834" y="133350"/>
                </a:lnTo>
                <a:lnTo>
                  <a:pt x="740834" y="114300"/>
                </a:lnTo>
                <a:lnTo>
                  <a:pt x="643467" y="114300"/>
                </a:lnTo>
                <a:lnTo>
                  <a:pt x="643467" y="97367"/>
                </a:lnTo>
                <a:lnTo>
                  <a:pt x="495300" y="97367"/>
                </a:lnTo>
                <a:lnTo>
                  <a:pt x="495300" y="69850"/>
                </a:lnTo>
                <a:lnTo>
                  <a:pt x="463550" y="69850"/>
                </a:lnTo>
                <a:lnTo>
                  <a:pt x="463550" y="50800"/>
                </a:lnTo>
                <a:lnTo>
                  <a:pt x="414867" y="50800"/>
                </a:lnTo>
                <a:lnTo>
                  <a:pt x="414867" y="23284"/>
                </a:lnTo>
                <a:lnTo>
                  <a:pt x="309034" y="23284"/>
                </a:lnTo>
                <a:lnTo>
                  <a:pt x="309034"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396" name="Freeform: Shape 395">
            <a:extLst>
              <a:ext uri="{FF2B5EF4-FFF2-40B4-BE49-F238E27FC236}">
                <a16:creationId xmlns:a16="http://schemas.microsoft.com/office/drawing/2014/main" id="{B31A9F01-4E71-79E2-6BD6-25FBB095B045}"/>
              </a:ext>
            </a:extLst>
          </p:cNvPr>
          <p:cNvSpPr/>
          <p:nvPr/>
        </p:nvSpPr>
        <p:spPr bwMode="auto">
          <a:xfrm>
            <a:off x="934449" y="2027831"/>
            <a:ext cx="4210050" cy="2956983"/>
          </a:xfrm>
          <a:custGeom>
            <a:avLst/>
            <a:gdLst>
              <a:gd name="connsiteX0" fmla="*/ 4210050 w 4210050"/>
              <a:gd name="connsiteY0" fmla="*/ 2956983 h 2956983"/>
              <a:gd name="connsiteX1" fmla="*/ 3225800 w 4210050"/>
              <a:gd name="connsiteY1" fmla="*/ 2956983 h 2956983"/>
              <a:gd name="connsiteX2" fmla="*/ 3225800 w 4210050"/>
              <a:gd name="connsiteY2" fmla="*/ 2804583 h 2956983"/>
              <a:gd name="connsiteX3" fmla="*/ 3202517 w 4210050"/>
              <a:gd name="connsiteY3" fmla="*/ 2804583 h 2956983"/>
              <a:gd name="connsiteX4" fmla="*/ 3202517 w 4210050"/>
              <a:gd name="connsiteY4" fmla="*/ 2639483 h 2956983"/>
              <a:gd name="connsiteX5" fmla="*/ 3158067 w 4210050"/>
              <a:gd name="connsiteY5" fmla="*/ 2639483 h 2956983"/>
              <a:gd name="connsiteX6" fmla="*/ 3158067 w 4210050"/>
              <a:gd name="connsiteY6" fmla="*/ 2491317 h 2956983"/>
              <a:gd name="connsiteX7" fmla="*/ 3058584 w 4210050"/>
              <a:gd name="connsiteY7" fmla="*/ 2491317 h 2956983"/>
              <a:gd name="connsiteX8" fmla="*/ 3058584 w 4210050"/>
              <a:gd name="connsiteY8" fmla="*/ 2330450 h 2956983"/>
              <a:gd name="connsiteX9" fmla="*/ 1890184 w 4210050"/>
              <a:gd name="connsiteY9" fmla="*/ 2330450 h 2956983"/>
              <a:gd name="connsiteX10" fmla="*/ 1890184 w 4210050"/>
              <a:gd name="connsiteY10" fmla="*/ 2175933 h 2956983"/>
              <a:gd name="connsiteX11" fmla="*/ 1803400 w 4210050"/>
              <a:gd name="connsiteY11" fmla="*/ 2175933 h 2956983"/>
              <a:gd name="connsiteX12" fmla="*/ 1803400 w 4210050"/>
              <a:gd name="connsiteY12" fmla="*/ 2015067 h 2956983"/>
              <a:gd name="connsiteX13" fmla="*/ 1680634 w 4210050"/>
              <a:gd name="connsiteY13" fmla="*/ 2015067 h 2956983"/>
              <a:gd name="connsiteX14" fmla="*/ 1680634 w 4210050"/>
              <a:gd name="connsiteY14" fmla="*/ 1866900 h 2956983"/>
              <a:gd name="connsiteX15" fmla="*/ 1528234 w 4210050"/>
              <a:gd name="connsiteY15" fmla="*/ 1866900 h 2956983"/>
              <a:gd name="connsiteX16" fmla="*/ 1528234 w 4210050"/>
              <a:gd name="connsiteY16" fmla="*/ 1720850 h 2956983"/>
              <a:gd name="connsiteX17" fmla="*/ 1293284 w 4210050"/>
              <a:gd name="connsiteY17" fmla="*/ 1720850 h 2956983"/>
              <a:gd name="connsiteX18" fmla="*/ 1293284 w 4210050"/>
              <a:gd name="connsiteY18" fmla="*/ 1557867 h 2956983"/>
              <a:gd name="connsiteX19" fmla="*/ 1272117 w 4210050"/>
              <a:gd name="connsiteY19" fmla="*/ 1557867 h 2956983"/>
              <a:gd name="connsiteX20" fmla="*/ 1272117 w 4210050"/>
              <a:gd name="connsiteY20" fmla="*/ 1405467 h 2956983"/>
              <a:gd name="connsiteX21" fmla="*/ 1212850 w 4210050"/>
              <a:gd name="connsiteY21" fmla="*/ 1405467 h 2956983"/>
              <a:gd name="connsiteX22" fmla="*/ 1212850 w 4210050"/>
              <a:gd name="connsiteY22" fmla="*/ 1250950 h 2956983"/>
              <a:gd name="connsiteX23" fmla="*/ 1170517 w 4210050"/>
              <a:gd name="connsiteY23" fmla="*/ 1250950 h 2956983"/>
              <a:gd name="connsiteX24" fmla="*/ 1170517 w 4210050"/>
              <a:gd name="connsiteY24" fmla="*/ 1092200 h 2956983"/>
              <a:gd name="connsiteX25" fmla="*/ 1164167 w 4210050"/>
              <a:gd name="connsiteY25" fmla="*/ 1092200 h 2956983"/>
              <a:gd name="connsiteX26" fmla="*/ 1164167 w 4210050"/>
              <a:gd name="connsiteY26" fmla="*/ 939800 h 2956983"/>
              <a:gd name="connsiteX27" fmla="*/ 1121834 w 4210050"/>
              <a:gd name="connsiteY27" fmla="*/ 939800 h 2956983"/>
              <a:gd name="connsiteX28" fmla="*/ 1121834 w 4210050"/>
              <a:gd name="connsiteY28" fmla="*/ 785283 h 2956983"/>
              <a:gd name="connsiteX29" fmla="*/ 537634 w 4210050"/>
              <a:gd name="connsiteY29" fmla="*/ 785283 h 2956983"/>
              <a:gd name="connsiteX30" fmla="*/ 537634 w 4210050"/>
              <a:gd name="connsiteY30" fmla="*/ 626533 h 2956983"/>
              <a:gd name="connsiteX31" fmla="*/ 442384 w 4210050"/>
              <a:gd name="connsiteY31" fmla="*/ 626533 h 2956983"/>
              <a:gd name="connsiteX32" fmla="*/ 442384 w 4210050"/>
              <a:gd name="connsiteY32" fmla="*/ 321733 h 2956983"/>
              <a:gd name="connsiteX33" fmla="*/ 222250 w 4210050"/>
              <a:gd name="connsiteY33" fmla="*/ 321733 h 2956983"/>
              <a:gd name="connsiteX34" fmla="*/ 222250 w 4210050"/>
              <a:gd name="connsiteY34" fmla="*/ 165100 h 2956983"/>
              <a:gd name="connsiteX35" fmla="*/ 38100 w 4210050"/>
              <a:gd name="connsiteY35" fmla="*/ 165100 h 2956983"/>
              <a:gd name="connsiteX36" fmla="*/ 38100 w 4210050"/>
              <a:gd name="connsiteY36" fmla="*/ 0 h 2956983"/>
              <a:gd name="connsiteX37" fmla="*/ 0 w 4210050"/>
              <a:gd name="connsiteY37" fmla="*/ 0 h 295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10050" h="2956983">
                <a:moveTo>
                  <a:pt x="4210050" y="2956983"/>
                </a:moveTo>
                <a:lnTo>
                  <a:pt x="3225800" y="2956983"/>
                </a:lnTo>
                <a:lnTo>
                  <a:pt x="3225800" y="2804583"/>
                </a:lnTo>
                <a:lnTo>
                  <a:pt x="3202517" y="2804583"/>
                </a:lnTo>
                <a:lnTo>
                  <a:pt x="3202517" y="2639483"/>
                </a:lnTo>
                <a:lnTo>
                  <a:pt x="3158067" y="2639483"/>
                </a:lnTo>
                <a:lnTo>
                  <a:pt x="3158067" y="2491317"/>
                </a:lnTo>
                <a:lnTo>
                  <a:pt x="3058584" y="2491317"/>
                </a:lnTo>
                <a:lnTo>
                  <a:pt x="3058584" y="2330450"/>
                </a:lnTo>
                <a:lnTo>
                  <a:pt x="1890184" y="2330450"/>
                </a:lnTo>
                <a:lnTo>
                  <a:pt x="1890184" y="2175933"/>
                </a:lnTo>
                <a:lnTo>
                  <a:pt x="1803400" y="2175933"/>
                </a:lnTo>
                <a:lnTo>
                  <a:pt x="1803400" y="2015067"/>
                </a:lnTo>
                <a:lnTo>
                  <a:pt x="1680634" y="2015067"/>
                </a:lnTo>
                <a:lnTo>
                  <a:pt x="1680634" y="1866900"/>
                </a:lnTo>
                <a:lnTo>
                  <a:pt x="1528234" y="1866900"/>
                </a:lnTo>
                <a:lnTo>
                  <a:pt x="1528234" y="1720850"/>
                </a:lnTo>
                <a:lnTo>
                  <a:pt x="1293284" y="1720850"/>
                </a:lnTo>
                <a:lnTo>
                  <a:pt x="1293284" y="1557867"/>
                </a:lnTo>
                <a:lnTo>
                  <a:pt x="1272117" y="1557867"/>
                </a:lnTo>
                <a:lnTo>
                  <a:pt x="1272117" y="1405467"/>
                </a:lnTo>
                <a:lnTo>
                  <a:pt x="1212850" y="1405467"/>
                </a:lnTo>
                <a:lnTo>
                  <a:pt x="1212850" y="1250950"/>
                </a:lnTo>
                <a:lnTo>
                  <a:pt x="1170517" y="1250950"/>
                </a:lnTo>
                <a:lnTo>
                  <a:pt x="1170517" y="1092200"/>
                </a:lnTo>
                <a:lnTo>
                  <a:pt x="1164167" y="1092200"/>
                </a:lnTo>
                <a:lnTo>
                  <a:pt x="1164167" y="939800"/>
                </a:lnTo>
                <a:lnTo>
                  <a:pt x="1121834" y="939800"/>
                </a:lnTo>
                <a:lnTo>
                  <a:pt x="1121834" y="785283"/>
                </a:lnTo>
                <a:lnTo>
                  <a:pt x="537634" y="785283"/>
                </a:lnTo>
                <a:lnTo>
                  <a:pt x="537634" y="626533"/>
                </a:lnTo>
                <a:lnTo>
                  <a:pt x="442384" y="626533"/>
                </a:lnTo>
                <a:lnTo>
                  <a:pt x="442384" y="321733"/>
                </a:lnTo>
                <a:lnTo>
                  <a:pt x="222250" y="321733"/>
                </a:lnTo>
                <a:lnTo>
                  <a:pt x="222250" y="165100"/>
                </a:lnTo>
                <a:lnTo>
                  <a:pt x="38100" y="165100"/>
                </a:lnTo>
                <a:lnTo>
                  <a:pt x="38100" y="0"/>
                </a:lnTo>
                <a:lnTo>
                  <a:pt x="0" y="0"/>
                </a:lnTo>
              </a:path>
            </a:pathLst>
          </a:custGeom>
          <a:noFill/>
          <a:ln w="28575">
            <a:solidFill>
              <a:schemeClr val="accent3"/>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397" name="Group 396">
            <a:extLst>
              <a:ext uri="{FF2B5EF4-FFF2-40B4-BE49-F238E27FC236}">
                <a16:creationId xmlns:a16="http://schemas.microsoft.com/office/drawing/2014/main" id="{5D62B6B2-081E-9A33-B351-D77A22C6906F}"/>
              </a:ext>
            </a:extLst>
          </p:cNvPr>
          <p:cNvGrpSpPr/>
          <p:nvPr/>
        </p:nvGrpSpPr>
        <p:grpSpPr>
          <a:xfrm>
            <a:off x="949062" y="1982209"/>
            <a:ext cx="4641235" cy="3147100"/>
            <a:chOff x="6584746" y="1999078"/>
            <a:chExt cx="4641235" cy="3147100"/>
          </a:xfrm>
        </p:grpSpPr>
        <p:grpSp>
          <p:nvGrpSpPr>
            <p:cNvPr id="398" name="Group 397">
              <a:extLst>
                <a:ext uri="{FF2B5EF4-FFF2-40B4-BE49-F238E27FC236}">
                  <a16:creationId xmlns:a16="http://schemas.microsoft.com/office/drawing/2014/main" id="{211C9252-08D5-4675-7D67-03B3DF634FAF}"/>
                </a:ext>
              </a:extLst>
            </p:cNvPr>
            <p:cNvGrpSpPr/>
            <p:nvPr/>
          </p:nvGrpSpPr>
          <p:grpSpPr>
            <a:xfrm>
              <a:off x="10730134" y="4952451"/>
              <a:ext cx="111581" cy="94916"/>
              <a:chOff x="4618641" y="3886347"/>
              <a:chExt cx="123171" cy="104775"/>
            </a:xfrm>
          </p:grpSpPr>
          <p:cxnSp>
            <p:nvCxnSpPr>
              <p:cNvPr id="540" name="Straight Connector 539">
                <a:extLst>
                  <a:ext uri="{FF2B5EF4-FFF2-40B4-BE49-F238E27FC236}">
                    <a16:creationId xmlns:a16="http://schemas.microsoft.com/office/drawing/2014/main" id="{C78E8A62-848C-776B-7980-D9682C6A6952}"/>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88561AC1-B820-5744-B7F9-65F3BB6D9A06}"/>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9" name="Group 398">
              <a:extLst>
                <a:ext uri="{FF2B5EF4-FFF2-40B4-BE49-F238E27FC236}">
                  <a16:creationId xmlns:a16="http://schemas.microsoft.com/office/drawing/2014/main" id="{D128E32E-0545-B864-CF74-EDB855C5A37D}"/>
                </a:ext>
              </a:extLst>
            </p:cNvPr>
            <p:cNvGrpSpPr/>
            <p:nvPr/>
          </p:nvGrpSpPr>
          <p:grpSpPr>
            <a:xfrm>
              <a:off x="10668965" y="4952451"/>
              <a:ext cx="111581" cy="94916"/>
              <a:chOff x="4618641" y="3886347"/>
              <a:chExt cx="123171" cy="104775"/>
            </a:xfrm>
          </p:grpSpPr>
          <p:cxnSp>
            <p:nvCxnSpPr>
              <p:cNvPr id="538" name="Straight Connector 537">
                <a:extLst>
                  <a:ext uri="{FF2B5EF4-FFF2-40B4-BE49-F238E27FC236}">
                    <a16:creationId xmlns:a16="http://schemas.microsoft.com/office/drawing/2014/main" id="{0394C180-C10E-CC8A-2918-EE0248ED3E6F}"/>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212F30AF-B273-2DB6-048C-B8B537F86D2C}"/>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DF83739F-8408-5BFA-83AD-21FC6A2BA150}"/>
                </a:ext>
              </a:extLst>
            </p:cNvPr>
            <p:cNvGrpSpPr/>
            <p:nvPr/>
          </p:nvGrpSpPr>
          <p:grpSpPr>
            <a:xfrm>
              <a:off x="10254897" y="4952451"/>
              <a:ext cx="111581" cy="94916"/>
              <a:chOff x="4618641" y="3886347"/>
              <a:chExt cx="123171" cy="104775"/>
            </a:xfrm>
          </p:grpSpPr>
          <p:cxnSp>
            <p:nvCxnSpPr>
              <p:cNvPr id="536" name="Straight Connector 535">
                <a:extLst>
                  <a:ext uri="{FF2B5EF4-FFF2-40B4-BE49-F238E27FC236}">
                    <a16:creationId xmlns:a16="http://schemas.microsoft.com/office/drawing/2014/main" id="{8C68C0E2-5DC5-D144-E84D-3F88EAC5177E}"/>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699C0E5A-D266-DCAF-B8FA-135750933497}"/>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99B7B83E-0D9F-A3C6-3010-42BA2177A66D}"/>
                </a:ext>
              </a:extLst>
            </p:cNvPr>
            <p:cNvGrpSpPr/>
            <p:nvPr/>
          </p:nvGrpSpPr>
          <p:grpSpPr>
            <a:xfrm>
              <a:off x="10206275" y="4952451"/>
              <a:ext cx="111581" cy="94916"/>
              <a:chOff x="4618641" y="3886347"/>
              <a:chExt cx="123171" cy="104775"/>
            </a:xfrm>
          </p:grpSpPr>
          <p:cxnSp>
            <p:nvCxnSpPr>
              <p:cNvPr id="534" name="Straight Connector 533">
                <a:extLst>
                  <a:ext uri="{FF2B5EF4-FFF2-40B4-BE49-F238E27FC236}">
                    <a16:creationId xmlns:a16="http://schemas.microsoft.com/office/drawing/2014/main" id="{AE7946E5-B3CA-5672-F00B-D3DF0B2F561C}"/>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42F16685-9A92-9F49-2A46-2A308771DD5A}"/>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5168F144-5CC2-CC51-8567-C77D0B8EAFA4}"/>
                </a:ext>
              </a:extLst>
            </p:cNvPr>
            <p:cNvGrpSpPr/>
            <p:nvPr/>
          </p:nvGrpSpPr>
          <p:grpSpPr>
            <a:xfrm>
              <a:off x="10132558" y="4952451"/>
              <a:ext cx="111581" cy="94916"/>
              <a:chOff x="4618641" y="3886347"/>
              <a:chExt cx="123171" cy="104775"/>
            </a:xfrm>
          </p:grpSpPr>
          <p:cxnSp>
            <p:nvCxnSpPr>
              <p:cNvPr id="532" name="Straight Connector 531">
                <a:extLst>
                  <a:ext uri="{FF2B5EF4-FFF2-40B4-BE49-F238E27FC236}">
                    <a16:creationId xmlns:a16="http://schemas.microsoft.com/office/drawing/2014/main" id="{EE652BB5-F413-2557-65EC-6707FF398AF3}"/>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7F05A8FF-4A9D-6813-3813-636883FCCB3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4945CC38-112F-D4AD-BBE3-E5E57E5A2E3C}"/>
                </a:ext>
              </a:extLst>
            </p:cNvPr>
            <p:cNvGrpSpPr/>
            <p:nvPr/>
          </p:nvGrpSpPr>
          <p:grpSpPr>
            <a:xfrm>
              <a:off x="11114400" y="5051262"/>
              <a:ext cx="111581" cy="94916"/>
              <a:chOff x="4618641" y="3886347"/>
              <a:chExt cx="123171" cy="104775"/>
            </a:xfrm>
          </p:grpSpPr>
          <p:cxnSp>
            <p:nvCxnSpPr>
              <p:cNvPr id="530" name="Straight Connector 529">
                <a:extLst>
                  <a:ext uri="{FF2B5EF4-FFF2-40B4-BE49-F238E27FC236}">
                    <a16:creationId xmlns:a16="http://schemas.microsoft.com/office/drawing/2014/main" id="{2A707DED-1F74-725C-FC49-C5B11453E88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1B93906A-BD49-0ED3-68B2-020E4C5A65B7}"/>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ABFCEACC-60F2-7FBB-28F8-F93C7C4B0AE5}"/>
                </a:ext>
              </a:extLst>
            </p:cNvPr>
            <p:cNvGrpSpPr/>
            <p:nvPr/>
          </p:nvGrpSpPr>
          <p:grpSpPr>
            <a:xfrm>
              <a:off x="11065778" y="5051262"/>
              <a:ext cx="111581" cy="94916"/>
              <a:chOff x="4618641" y="3886347"/>
              <a:chExt cx="123171" cy="104775"/>
            </a:xfrm>
          </p:grpSpPr>
          <p:cxnSp>
            <p:nvCxnSpPr>
              <p:cNvPr id="528" name="Straight Connector 527">
                <a:extLst>
                  <a:ext uri="{FF2B5EF4-FFF2-40B4-BE49-F238E27FC236}">
                    <a16:creationId xmlns:a16="http://schemas.microsoft.com/office/drawing/2014/main" id="{BCB957DC-A68C-6DC9-426B-F0D17659A10C}"/>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39813C96-9815-BD04-ED4F-1F30F4EE1D79}"/>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5" name="Group 404">
              <a:extLst>
                <a:ext uri="{FF2B5EF4-FFF2-40B4-BE49-F238E27FC236}">
                  <a16:creationId xmlns:a16="http://schemas.microsoft.com/office/drawing/2014/main" id="{BBFFBC2D-E55C-3344-BE15-D54551262752}"/>
                </a:ext>
              </a:extLst>
            </p:cNvPr>
            <p:cNvGrpSpPr/>
            <p:nvPr/>
          </p:nvGrpSpPr>
          <p:grpSpPr>
            <a:xfrm>
              <a:off x="11035978" y="5051262"/>
              <a:ext cx="111581" cy="94916"/>
              <a:chOff x="4618641" y="3886347"/>
              <a:chExt cx="123171" cy="104775"/>
            </a:xfrm>
          </p:grpSpPr>
          <p:cxnSp>
            <p:nvCxnSpPr>
              <p:cNvPr id="526" name="Straight Connector 525">
                <a:extLst>
                  <a:ext uri="{FF2B5EF4-FFF2-40B4-BE49-F238E27FC236}">
                    <a16:creationId xmlns:a16="http://schemas.microsoft.com/office/drawing/2014/main" id="{1B6E2AE3-A56B-5D51-9E95-2C87B6DFE04A}"/>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B343D75D-9B45-D8EF-C0D3-1BA8B8C9EEA7}"/>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E700F270-489F-A128-2FF8-04E8F0AE2040}"/>
                </a:ext>
              </a:extLst>
            </p:cNvPr>
            <p:cNvGrpSpPr/>
            <p:nvPr/>
          </p:nvGrpSpPr>
          <p:grpSpPr>
            <a:xfrm>
              <a:off x="10952851" y="4888144"/>
              <a:ext cx="111581" cy="94916"/>
              <a:chOff x="4618641" y="3886347"/>
              <a:chExt cx="123171" cy="104775"/>
            </a:xfrm>
          </p:grpSpPr>
          <p:cxnSp>
            <p:nvCxnSpPr>
              <p:cNvPr id="524" name="Straight Connector 523">
                <a:extLst>
                  <a:ext uri="{FF2B5EF4-FFF2-40B4-BE49-F238E27FC236}">
                    <a16:creationId xmlns:a16="http://schemas.microsoft.com/office/drawing/2014/main" id="{53F652EE-6161-6A98-9CF3-C795D87B6BB9}"/>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9C6B0608-D965-6105-047A-5A53AB6359F2}"/>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AFC39DDB-CE93-F94C-1716-922C22B1EFEB}"/>
                </a:ext>
              </a:extLst>
            </p:cNvPr>
            <p:cNvGrpSpPr/>
            <p:nvPr/>
          </p:nvGrpSpPr>
          <p:grpSpPr>
            <a:xfrm>
              <a:off x="10897956" y="4888144"/>
              <a:ext cx="111581" cy="94916"/>
              <a:chOff x="4618641" y="3886347"/>
              <a:chExt cx="123171" cy="104775"/>
            </a:xfrm>
          </p:grpSpPr>
          <p:cxnSp>
            <p:nvCxnSpPr>
              <p:cNvPr id="522" name="Straight Connector 521">
                <a:extLst>
                  <a:ext uri="{FF2B5EF4-FFF2-40B4-BE49-F238E27FC236}">
                    <a16:creationId xmlns:a16="http://schemas.microsoft.com/office/drawing/2014/main" id="{C69F7B16-B2B1-7812-2A61-75E05A63460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19EF6FA0-64FD-4CA6-16DA-8D34AB226BF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1C726910-4561-5F1F-66C1-8CFCC2BE062C}"/>
                </a:ext>
              </a:extLst>
            </p:cNvPr>
            <p:cNvGrpSpPr/>
            <p:nvPr/>
          </p:nvGrpSpPr>
          <p:grpSpPr>
            <a:xfrm>
              <a:off x="10860313" y="4888144"/>
              <a:ext cx="111581" cy="94916"/>
              <a:chOff x="4618641" y="3886347"/>
              <a:chExt cx="123171" cy="104775"/>
            </a:xfrm>
          </p:grpSpPr>
          <p:cxnSp>
            <p:nvCxnSpPr>
              <p:cNvPr id="520" name="Straight Connector 519">
                <a:extLst>
                  <a:ext uri="{FF2B5EF4-FFF2-40B4-BE49-F238E27FC236}">
                    <a16:creationId xmlns:a16="http://schemas.microsoft.com/office/drawing/2014/main" id="{2983EF9D-1224-4B08-C980-B034A0D42CC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AEB13CA7-B0D3-6244-0AA3-25DAE131FA92}"/>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81B1FF7D-ABF2-2525-19F7-FBD9493BA67D}"/>
                </a:ext>
              </a:extLst>
            </p:cNvPr>
            <p:cNvGrpSpPr/>
            <p:nvPr/>
          </p:nvGrpSpPr>
          <p:grpSpPr>
            <a:xfrm>
              <a:off x="10719153" y="4783059"/>
              <a:ext cx="111581" cy="94916"/>
              <a:chOff x="4618641" y="3886347"/>
              <a:chExt cx="123171" cy="104775"/>
            </a:xfrm>
          </p:grpSpPr>
          <p:cxnSp>
            <p:nvCxnSpPr>
              <p:cNvPr id="518" name="Straight Connector 517">
                <a:extLst>
                  <a:ext uri="{FF2B5EF4-FFF2-40B4-BE49-F238E27FC236}">
                    <a16:creationId xmlns:a16="http://schemas.microsoft.com/office/drawing/2014/main" id="{07BD6BBF-C7BE-A218-484C-0B94607A19B5}"/>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FDE26652-85DB-3E1F-C357-3B3E9F41884D}"/>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488F7141-B4C8-E399-4FA3-469C73E337D5}"/>
                </a:ext>
              </a:extLst>
            </p:cNvPr>
            <p:cNvGrpSpPr/>
            <p:nvPr/>
          </p:nvGrpSpPr>
          <p:grpSpPr>
            <a:xfrm>
              <a:off x="10647005" y="4494466"/>
              <a:ext cx="111581" cy="94916"/>
              <a:chOff x="4618641" y="3886347"/>
              <a:chExt cx="123171" cy="104775"/>
            </a:xfrm>
          </p:grpSpPr>
          <p:cxnSp>
            <p:nvCxnSpPr>
              <p:cNvPr id="516" name="Straight Connector 515">
                <a:extLst>
                  <a:ext uri="{FF2B5EF4-FFF2-40B4-BE49-F238E27FC236}">
                    <a16:creationId xmlns:a16="http://schemas.microsoft.com/office/drawing/2014/main" id="{B4370B8C-47BC-C626-CAF7-BFC404FF4228}"/>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B8089B82-9D83-C181-82B6-A97D99F3FA5A}"/>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92B4214E-EFCF-7F49-EC26-A314B055AA6E}"/>
                </a:ext>
              </a:extLst>
            </p:cNvPr>
            <p:cNvGrpSpPr/>
            <p:nvPr/>
          </p:nvGrpSpPr>
          <p:grpSpPr>
            <a:xfrm>
              <a:off x="10643868" y="4494466"/>
              <a:ext cx="111581" cy="94916"/>
              <a:chOff x="4618641" y="3886347"/>
              <a:chExt cx="123171" cy="104775"/>
            </a:xfrm>
          </p:grpSpPr>
          <p:cxnSp>
            <p:nvCxnSpPr>
              <p:cNvPr id="514" name="Straight Connector 513">
                <a:extLst>
                  <a:ext uri="{FF2B5EF4-FFF2-40B4-BE49-F238E27FC236}">
                    <a16:creationId xmlns:a16="http://schemas.microsoft.com/office/drawing/2014/main" id="{35692864-CA9C-7401-BE64-0F72A03B919D}"/>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F1A22E92-0870-26B0-2A4A-15D04AE66E2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7AECA448-0FF3-5BD1-3096-66F62BB804D4}"/>
                </a:ext>
              </a:extLst>
            </p:cNvPr>
            <p:cNvGrpSpPr/>
            <p:nvPr/>
          </p:nvGrpSpPr>
          <p:grpSpPr>
            <a:xfrm>
              <a:off x="10615636" y="4494466"/>
              <a:ext cx="111581" cy="94916"/>
              <a:chOff x="4618641" y="3886347"/>
              <a:chExt cx="123171" cy="104775"/>
            </a:xfrm>
          </p:grpSpPr>
          <p:cxnSp>
            <p:nvCxnSpPr>
              <p:cNvPr id="512" name="Straight Connector 511">
                <a:extLst>
                  <a:ext uri="{FF2B5EF4-FFF2-40B4-BE49-F238E27FC236}">
                    <a16:creationId xmlns:a16="http://schemas.microsoft.com/office/drawing/2014/main" id="{D64C2530-F23E-D6B1-FC7F-4A0C048CBDD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80DA990C-D029-3F54-69D1-6EF0B994492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3" name="Group 412">
              <a:extLst>
                <a:ext uri="{FF2B5EF4-FFF2-40B4-BE49-F238E27FC236}">
                  <a16:creationId xmlns:a16="http://schemas.microsoft.com/office/drawing/2014/main" id="{F1A364C4-5C94-5163-5EA5-CF438D452665}"/>
                </a:ext>
              </a:extLst>
            </p:cNvPr>
            <p:cNvGrpSpPr/>
            <p:nvPr/>
          </p:nvGrpSpPr>
          <p:grpSpPr>
            <a:xfrm>
              <a:off x="10585835" y="4433297"/>
              <a:ext cx="111581" cy="94916"/>
              <a:chOff x="4618641" y="3886347"/>
              <a:chExt cx="123171" cy="104775"/>
            </a:xfrm>
          </p:grpSpPr>
          <p:cxnSp>
            <p:nvCxnSpPr>
              <p:cNvPr id="510" name="Straight Connector 509">
                <a:extLst>
                  <a:ext uri="{FF2B5EF4-FFF2-40B4-BE49-F238E27FC236}">
                    <a16:creationId xmlns:a16="http://schemas.microsoft.com/office/drawing/2014/main" id="{4C9D92FB-DBEA-E9A3-1087-06F3C5749A54}"/>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86CFEB16-3676-0EF1-605C-62869C626778}"/>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81EF59E3-64E2-FAA6-C8A2-7B04810E2BE6}"/>
                </a:ext>
              </a:extLst>
            </p:cNvPr>
            <p:cNvGrpSpPr/>
            <p:nvPr/>
          </p:nvGrpSpPr>
          <p:grpSpPr>
            <a:xfrm>
              <a:off x="10571719" y="4433297"/>
              <a:ext cx="111581" cy="94916"/>
              <a:chOff x="4618641" y="3886347"/>
              <a:chExt cx="123171" cy="104775"/>
            </a:xfrm>
          </p:grpSpPr>
          <p:cxnSp>
            <p:nvCxnSpPr>
              <p:cNvPr id="508" name="Straight Connector 507">
                <a:extLst>
                  <a:ext uri="{FF2B5EF4-FFF2-40B4-BE49-F238E27FC236}">
                    <a16:creationId xmlns:a16="http://schemas.microsoft.com/office/drawing/2014/main" id="{26572B0B-A54C-33EA-70FC-6A6533E2B92D}"/>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73C8469E-E028-7817-7FB8-118B05515DB3}"/>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418A38AD-5646-AACB-15D8-E525A75B1C32}"/>
                </a:ext>
              </a:extLst>
            </p:cNvPr>
            <p:cNvGrpSpPr/>
            <p:nvPr/>
          </p:nvGrpSpPr>
          <p:grpSpPr>
            <a:xfrm>
              <a:off x="10538782" y="4345464"/>
              <a:ext cx="111581" cy="94916"/>
              <a:chOff x="4618641" y="3886347"/>
              <a:chExt cx="123171" cy="104775"/>
            </a:xfrm>
          </p:grpSpPr>
          <p:cxnSp>
            <p:nvCxnSpPr>
              <p:cNvPr id="506" name="Straight Connector 505">
                <a:extLst>
                  <a:ext uri="{FF2B5EF4-FFF2-40B4-BE49-F238E27FC236}">
                    <a16:creationId xmlns:a16="http://schemas.microsoft.com/office/drawing/2014/main" id="{F473E8CC-AB0D-6BB2-BD14-9463A7224BDF}"/>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AE8539E9-1E2E-DEA1-7243-FC3161FA5DCA}"/>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6" name="Group 415">
              <a:extLst>
                <a:ext uri="{FF2B5EF4-FFF2-40B4-BE49-F238E27FC236}">
                  <a16:creationId xmlns:a16="http://schemas.microsoft.com/office/drawing/2014/main" id="{7DFF4754-68DB-E784-9609-052F437AC71C}"/>
                </a:ext>
              </a:extLst>
            </p:cNvPr>
            <p:cNvGrpSpPr/>
            <p:nvPr/>
          </p:nvGrpSpPr>
          <p:grpSpPr>
            <a:xfrm>
              <a:off x="10532508" y="4345464"/>
              <a:ext cx="111581" cy="94916"/>
              <a:chOff x="4618641" y="3886347"/>
              <a:chExt cx="123171" cy="104775"/>
            </a:xfrm>
          </p:grpSpPr>
          <p:cxnSp>
            <p:nvCxnSpPr>
              <p:cNvPr id="504" name="Straight Connector 503">
                <a:extLst>
                  <a:ext uri="{FF2B5EF4-FFF2-40B4-BE49-F238E27FC236}">
                    <a16:creationId xmlns:a16="http://schemas.microsoft.com/office/drawing/2014/main" id="{374CB6BD-6C13-6348-37CC-12530DED7A99}"/>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C3265951-02B4-60D8-F21C-46FBC333D3E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CF0B34B0-D59E-8345-48EE-34D111AC0679}"/>
                </a:ext>
              </a:extLst>
            </p:cNvPr>
            <p:cNvGrpSpPr/>
            <p:nvPr/>
          </p:nvGrpSpPr>
          <p:grpSpPr>
            <a:xfrm>
              <a:off x="10468202" y="4345464"/>
              <a:ext cx="111581" cy="94916"/>
              <a:chOff x="4618641" y="3886347"/>
              <a:chExt cx="123171" cy="104775"/>
            </a:xfrm>
          </p:grpSpPr>
          <p:cxnSp>
            <p:nvCxnSpPr>
              <p:cNvPr id="502" name="Straight Connector 501">
                <a:extLst>
                  <a:ext uri="{FF2B5EF4-FFF2-40B4-BE49-F238E27FC236}">
                    <a16:creationId xmlns:a16="http://schemas.microsoft.com/office/drawing/2014/main" id="{1ABBE5E9-9E07-FCDB-FA94-0879A0EAEDF3}"/>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CBFC7950-F020-E74A-0052-46CC6739C7AA}"/>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AB07476C-7BE0-FD12-849B-DFE8987FE20B}"/>
                </a:ext>
              </a:extLst>
            </p:cNvPr>
            <p:cNvGrpSpPr/>
            <p:nvPr/>
          </p:nvGrpSpPr>
          <p:grpSpPr>
            <a:xfrm>
              <a:off x="10450949" y="4345464"/>
              <a:ext cx="111581" cy="94916"/>
              <a:chOff x="4618641" y="3886347"/>
              <a:chExt cx="123171" cy="104775"/>
            </a:xfrm>
          </p:grpSpPr>
          <p:cxnSp>
            <p:nvCxnSpPr>
              <p:cNvPr id="500" name="Straight Connector 499">
                <a:extLst>
                  <a:ext uri="{FF2B5EF4-FFF2-40B4-BE49-F238E27FC236}">
                    <a16:creationId xmlns:a16="http://schemas.microsoft.com/office/drawing/2014/main" id="{5C3D61B8-6CD0-F1F0-9DD9-37A31A9E9793}"/>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CF53EDD7-71AB-C239-CDF0-550CEC36170D}"/>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9" name="Group 418">
              <a:extLst>
                <a:ext uri="{FF2B5EF4-FFF2-40B4-BE49-F238E27FC236}">
                  <a16:creationId xmlns:a16="http://schemas.microsoft.com/office/drawing/2014/main" id="{6D9C5CE0-782E-B86D-EC1C-C68ED73BD3A8}"/>
                </a:ext>
              </a:extLst>
            </p:cNvPr>
            <p:cNvGrpSpPr/>
            <p:nvPr/>
          </p:nvGrpSpPr>
          <p:grpSpPr>
            <a:xfrm>
              <a:off x="10435265" y="4345464"/>
              <a:ext cx="111581" cy="94916"/>
              <a:chOff x="4618641" y="3886347"/>
              <a:chExt cx="123171" cy="104775"/>
            </a:xfrm>
          </p:grpSpPr>
          <p:cxnSp>
            <p:nvCxnSpPr>
              <p:cNvPr id="498" name="Straight Connector 497">
                <a:extLst>
                  <a:ext uri="{FF2B5EF4-FFF2-40B4-BE49-F238E27FC236}">
                    <a16:creationId xmlns:a16="http://schemas.microsoft.com/office/drawing/2014/main" id="{0669502C-E0DC-CFE7-80F6-659125E01B1B}"/>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D9721087-13C1-E694-B64C-485308414EA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D02F76C5-01E0-F566-280A-3B899B2D77FB}"/>
                </a:ext>
              </a:extLst>
            </p:cNvPr>
            <p:cNvGrpSpPr/>
            <p:nvPr/>
          </p:nvGrpSpPr>
          <p:grpSpPr>
            <a:xfrm>
              <a:off x="10370959" y="4345464"/>
              <a:ext cx="111581" cy="94916"/>
              <a:chOff x="4618641" y="3886347"/>
              <a:chExt cx="123171" cy="104775"/>
            </a:xfrm>
          </p:grpSpPr>
          <p:cxnSp>
            <p:nvCxnSpPr>
              <p:cNvPr id="496" name="Straight Connector 495">
                <a:extLst>
                  <a:ext uri="{FF2B5EF4-FFF2-40B4-BE49-F238E27FC236}">
                    <a16:creationId xmlns:a16="http://schemas.microsoft.com/office/drawing/2014/main" id="{DC3C79A7-130C-9C80-2A8A-BCEFC96AFAD6}"/>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4D86C0E4-2B9B-DBB8-9123-5BE21E6284CC}"/>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91FE4553-655F-BAF3-9A6C-83E3CC1916D0}"/>
                </a:ext>
              </a:extLst>
            </p:cNvPr>
            <p:cNvGrpSpPr/>
            <p:nvPr/>
          </p:nvGrpSpPr>
          <p:grpSpPr>
            <a:xfrm>
              <a:off x="10350569" y="4345464"/>
              <a:ext cx="111581" cy="94916"/>
              <a:chOff x="4618641" y="3886347"/>
              <a:chExt cx="123171" cy="104775"/>
            </a:xfrm>
          </p:grpSpPr>
          <p:cxnSp>
            <p:nvCxnSpPr>
              <p:cNvPr id="494" name="Straight Connector 493">
                <a:extLst>
                  <a:ext uri="{FF2B5EF4-FFF2-40B4-BE49-F238E27FC236}">
                    <a16:creationId xmlns:a16="http://schemas.microsoft.com/office/drawing/2014/main" id="{4CF2E03E-8247-8A0F-B928-134CA74358A6}"/>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E880F38E-603B-86EC-7791-C58A58FD2E0D}"/>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2" name="Group 421">
              <a:extLst>
                <a:ext uri="{FF2B5EF4-FFF2-40B4-BE49-F238E27FC236}">
                  <a16:creationId xmlns:a16="http://schemas.microsoft.com/office/drawing/2014/main" id="{234B4D0F-43EB-08B1-9FA0-18602FF76699}"/>
                </a:ext>
              </a:extLst>
            </p:cNvPr>
            <p:cNvGrpSpPr/>
            <p:nvPr/>
          </p:nvGrpSpPr>
          <p:grpSpPr>
            <a:xfrm>
              <a:off x="10345864" y="4345464"/>
              <a:ext cx="111581" cy="94916"/>
              <a:chOff x="4618641" y="3886347"/>
              <a:chExt cx="123171" cy="104775"/>
            </a:xfrm>
          </p:grpSpPr>
          <p:cxnSp>
            <p:nvCxnSpPr>
              <p:cNvPr id="492" name="Straight Connector 491">
                <a:extLst>
                  <a:ext uri="{FF2B5EF4-FFF2-40B4-BE49-F238E27FC236}">
                    <a16:creationId xmlns:a16="http://schemas.microsoft.com/office/drawing/2014/main" id="{0E47A5FF-33A4-EB16-0113-F1B20C172164}"/>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C3CC2CA0-CCA9-32D3-D1E8-D8B8DA160E60}"/>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6E7365AE-6274-919D-DDFA-061192EF560E}"/>
                </a:ext>
              </a:extLst>
            </p:cNvPr>
            <p:cNvGrpSpPr/>
            <p:nvPr/>
          </p:nvGrpSpPr>
          <p:grpSpPr>
            <a:xfrm>
              <a:off x="10278421" y="4321937"/>
              <a:ext cx="111581" cy="94916"/>
              <a:chOff x="4618641" y="3886347"/>
              <a:chExt cx="123171" cy="104775"/>
            </a:xfrm>
          </p:grpSpPr>
          <p:cxnSp>
            <p:nvCxnSpPr>
              <p:cNvPr id="490" name="Straight Connector 489">
                <a:extLst>
                  <a:ext uri="{FF2B5EF4-FFF2-40B4-BE49-F238E27FC236}">
                    <a16:creationId xmlns:a16="http://schemas.microsoft.com/office/drawing/2014/main" id="{9C25EDE7-F7F4-5204-5D22-C19F4EABD8A2}"/>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513AAFAB-5B69-2295-57B8-5F9A6656F6C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4" name="Group 423">
              <a:extLst>
                <a:ext uri="{FF2B5EF4-FFF2-40B4-BE49-F238E27FC236}">
                  <a16:creationId xmlns:a16="http://schemas.microsoft.com/office/drawing/2014/main" id="{22328B84-19E6-D313-B130-A4F75C553B68}"/>
                </a:ext>
              </a:extLst>
            </p:cNvPr>
            <p:cNvGrpSpPr/>
            <p:nvPr/>
          </p:nvGrpSpPr>
          <p:grpSpPr>
            <a:xfrm>
              <a:off x="10229799" y="4321937"/>
              <a:ext cx="111581" cy="94916"/>
              <a:chOff x="4618641" y="3886347"/>
              <a:chExt cx="123171" cy="104775"/>
            </a:xfrm>
          </p:grpSpPr>
          <p:cxnSp>
            <p:nvCxnSpPr>
              <p:cNvPr id="488" name="Straight Connector 487">
                <a:extLst>
                  <a:ext uri="{FF2B5EF4-FFF2-40B4-BE49-F238E27FC236}">
                    <a16:creationId xmlns:a16="http://schemas.microsoft.com/office/drawing/2014/main" id="{DBC59151-73B0-B97B-A4D6-009CEF5EDCE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4748C85F-3E91-6E93-F938-58698CF734E4}"/>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ADF8F14D-E624-DDCE-AB5D-4751BFF1EA76}"/>
                </a:ext>
              </a:extLst>
            </p:cNvPr>
            <p:cNvGrpSpPr/>
            <p:nvPr/>
          </p:nvGrpSpPr>
          <p:grpSpPr>
            <a:xfrm>
              <a:off x="10207841" y="4321937"/>
              <a:ext cx="111581" cy="94916"/>
              <a:chOff x="4618641" y="3886347"/>
              <a:chExt cx="123171" cy="104775"/>
            </a:xfrm>
          </p:grpSpPr>
          <p:cxnSp>
            <p:nvCxnSpPr>
              <p:cNvPr id="486" name="Straight Connector 485">
                <a:extLst>
                  <a:ext uri="{FF2B5EF4-FFF2-40B4-BE49-F238E27FC236}">
                    <a16:creationId xmlns:a16="http://schemas.microsoft.com/office/drawing/2014/main" id="{93F3D294-67BE-21BD-9C66-05FFE345900C}"/>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4A4416AA-06B7-5C7F-CB12-C7F1D64887C0}"/>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D91D3754-B251-1B93-39FB-49AF3060B7B7}"/>
                </a:ext>
              </a:extLst>
            </p:cNvPr>
            <p:cNvGrpSpPr/>
            <p:nvPr/>
          </p:nvGrpSpPr>
          <p:grpSpPr>
            <a:xfrm>
              <a:off x="10206272" y="4282726"/>
              <a:ext cx="111581" cy="94916"/>
              <a:chOff x="4618641" y="3886347"/>
              <a:chExt cx="123171" cy="104775"/>
            </a:xfrm>
          </p:grpSpPr>
          <p:cxnSp>
            <p:nvCxnSpPr>
              <p:cNvPr id="484" name="Straight Connector 483">
                <a:extLst>
                  <a:ext uri="{FF2B5EF4-FFF2-40B4-BE49-F238E27FC236}">
                    <a16:creationId xmlns:a16="http://schemas.microsoft.com/office/drawing/2014/main" id="{BC65094E-09F2-0566-CC7B-0726503956C8}"/>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C07CB2F3-3895-BB66-B414-6F8AF0951C25}"/>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7" name="Group 426">
              <a:extLst>
                <a:ext uri="{FF2B5EF4-FFF2-40B4-BE49-F238E27FC236}">
                  <a16:creationId xmlns:a16="http://schemas.microsoft.com/office/drawing/2014/main" id="{77C4D9EF-8D77-BC6C-057C-1AAB4FE08C10}"/>
                </a:ext>
              </a:extLst>
            </p:cNvPr>
            <p:cNvGrpSpPr/>
            <p:nvPr/>
          </p:nvGrpSpPr>
          <p:grpSpPr>
            <a:xfrm>
              <a:off x="10156082" y="4232536"/>
              <a:ext cx="111581" cy="94916"/>
              <a:chOff x="4618641" y="3886347"/>
              <a:chExt cx="123171" cy="104775"/>
            </a:xfrm>
          </p:grpSpPr>
          <p:cxnSp>
            <p:nvCxnSpPr>
              <p:cNvPr id="482" name="Straight Connector 481">
                <a:extLst>
                  <a:ext uri="{FF2B5EF4-FFF2-40B4-BE49-F238E27FC236}">
                    <a16:creationId xmlns:a16="http://schemas.microsoft.com/office/drawing/2014/main" id="{14AA8D43-F399-5AF1-56B9-18D16FF091CF}"/>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0C098E45-CB5E-E355-7F28-7529F0F7A367}"/>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83F0269A-1C2E-4C12-34CC-94DF5C173E0E}"/>
                </a:ext>
              </a:extLst>
            </p:cNvPr>
            <p:cNvGrpSpPr/>
            <p:nvPr/>
          </p:nvGrpSpPr>
          <p:grpSpPr>
            <a:xfrm>
              <a:off x="10124714" y="4232536"/>
              <a:ext cx="111581" cy="94916"/>
              <a:chOff x="4618641" y="3886347"/>
              <a:chExt cx="123171" cy="104775"/>
            </a:xfrm>
          </p:grpSpPr>
          <p:cxnSp>
            <p:nvCxnSpPr>
              <p:cNvPr id="480" name="Straight Connector 479">
                <a:extLst>
                  <a:ext uri="{FF2B5EF4-FFF2-40B4-BE49-F238E27FC236}">
                    <a16:creationId xmlns:a16="http://schemas.microsoft.com/office/drawing/2014/main" id="{7F95FF8C-A07A-EA56-B1A7-05771E2CAF18}"/>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09538B58-7218-92F8-D116-02F79768EE24}"/>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49270028-41B7-A9B0-3CF0-CEFC263EB07C}"/>
                </a:ext>
              </a:extLst>
            </p:cNvPr>
            <p:cNvGrpSpPr/>
            <p:nvPr/>
          </p:nvGrpSpPr>
          <p:grpSpPr>
            <a:xfrm>
              <a:off x="10087071" y="4193325"/>
              <a:ext cx="111581" cy="94916"/>
              <a:chOff x="4618641" y="3886347"/>
              <a:chExt cx="123171" cy="104775"/>
            </a:xfrm>
          </p:grpSpPr>
          <p:cxnSp>
            <p:nvCxnSpPr>
              <p:cNvPr id="478" name="Straight Connector 477">
                <a:extLst>
                  <a:ext uri="{FF2B5EF4-FFF2-40B4-BE49-F238E27FC236}">
                    <a16:creationId xmlns:a16="http://schemas.microsoft.com/office/drawing/2014/main" id="{9022EAA2-582D-75EF-803B-DD78D36112D0}"/>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9CC546F7-80A3-927D-C7DE-1096C27D61C3}"/>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0" name="Group 429">
              <a:extLst>
                <a:ext uri="{FF2B5EF4-FFF2-40B4-BE49-F238E27FC236}">
                  <a16:creationId xmlns:a16="http://schemas.microsoft.com/office/drawing/2014/main" id="{6BC0EDB7-AE62-70F7-6034-0AE076AC6A90}"/>
                </a:ext>
              </a:extLst>
            </p:cNvPr>
            <p:cNvGrpSpPr/>
            <p:nvPr/>
          </p:nvGrpSpPr>
          <p:grpSpPr>
            <a:xfrm>
              <a:off x="10061976" y="4179209"/>
              <a:ext cx="111581" cy="94916"/>
              <a:chOff x="4618641" y="3886347"/>
              <a:chExt cx="123171" cy="104775"/>
            </a:xfrm>
          </p:grpSpPr>
          <p:cxnSp>
            <p:nvCxnSpPr>
              <p:cNvPr id="476" name="Straight Connector 475">
                <a:extLst>
                  <a:ext uri="{FF2B5EF4-FFF2-40B4-BE49-F238E27FC236}">
                    <a16:creationId xmlns:a16="http://schemas.microsoft.com/office/drawing/2014/main" id="{EE21E1A3-7BD6-350D-0FA9-A032547FB621}"/>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9DF2DC58-3DBC-FEFA-CAF0-76F7266D64B5}"/>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1" name="Group 430">
              <a:extLst>
                <a:ext uri="{FF2B5EF4-FFF2-40B4-BE49-F238E27FC236}">
                  <a16:creationId xmlns:a16="http://schemas.microsoft.com/office/drawing/2014/main" id="{195A46B9-F7C1-5EA2-B969-F1449FA3855E}"/>
                </a:ext>
              </a:extLst>
            </p:cNvPr>
            <p:cNvGrpSpPr/>
            <p:nvPr/>
          </p:nvGrpSpPr>
          <p:grpSpPr>
            <a:xfrm>
              <a:off x="9853374" y="4179209"/>
              <a:ext cx="111581" cy="94916"/>
              <a:chOff x="4618641" y="3886347"/>
              <a:chExt cx="123171" cy="104775"/>
            </a:xfrm>
          </p:grpSpPr>
          <p:cxnSp>
            <p:nvCxnSpPr>
              <p:cNvPr id="474" name="Straight Connector 473">
                <a:extLst>
                  <a:ext uri="{FF2B5EF4-FFF2-40B4-BE49-F238E27FC236}">
                    <a16:creationId xmlns:a16="http://schemas.microsoft.com/office/drawing/2014/main" id="{02649D51-1EBE-53F7-A904-5C4F4488E32A}"/>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509A86A8-B777-81AF-1A1A-03FBA56C2776}"/>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0E37FD7C-BE2C-7D80-EC30-5B9360199680}"/>
                </a:ext>
              </a:extLst>
            </p:cNvPr>
            <p:cNvGrpSpPr/>
            <p:nvPr/>
          </p:nvGrpSpPr>
          <p:grpSpPr>
            <a:xfrm>
              <a:off x="9812595" y="4160387"/>
              <a:ext cx="111581" cy="94916"/>
              <a:chOff x="4618641" y="3886347"/>
              <a:chExt cx="123171" cy="104775"/>
            </a:xfrm>
          </p:grpSpPr>
          <p:cxnSp>
            <p:nvCxnSpPr>
              <p:cNvPr id="472" name="Straight Connector 471">
                <a:extLst>
                  <a:ext uri="{FF2B5EF4-FFF2-40B4-BE49-F238E27FC236}">
                    <a16:creationId xmlns:a16="http://schemas.microsoft.com/office/drawing/2014/main" id="{798D97AB-5AD9-B89B-9243-B87252A61A28}"/>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87F3CFA8-3124-0B0D-5E4D-F4A5B1961B3C}"/>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3" name="Group 432">
              <a:extLst>
                <a:ext uri="{FF2B5EF4-FFF2-40B4-BE49-F238E27FC236}">
                  <a16:creationId xmlns:a16="http://schemas.microsoft.com/office/drawing/2014/main" id="{EFB8FF1D-1E3C-4D35-3340-113D008577BD}"/>
                </a:ext>
              </a:extLst>
            </p:cNvPr>
            <p:cNvGrpSpPr/>
            <p:nvPr/>
          </p:nvGrpSpPr>
          <p:grpSpPr>
            <a:xfrm>
              <a:off x="9792205" y="4160387"/>
              <a:ext cx="111581" cy="94916"/>
              <a:chOff x="4618641" y="3886347"/>
              <a:chExt cx="123171" cy="104775"/>
            </a:xfrm>
          </p:grpSpPr>
          <p:cxnSp>
            <p:nvCxnSpPr>
              <p:cNvPr id="470" name="Straight Connector 469">
                <a:extLst>
                  <a:ext uri="{FF2B5EF4-FFF2-40B4-BE49-F238E27FC236}">
                    <a16:creationId xmlns:a16="http://schemas.microsoft.com/office/drawing/2014/main" id="{957F2AA0-FE38-F5F1-0361-182B7528E50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1B162C41-B0D8-58B3-2CDE-D2E309CD84EC}"/>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8DA95BFE-70D7-F315-0328-441CEF4AB072}"/>
                </a:ext>
              </a:extLst>
            </p:cNvPr>
            <p:cNvGrpSpPr/>
            <p:nvPr/>
          </p:nvGrpSpPr>
          <p:grpSpPr>
            <a:xfrm>
              <a:off x="9737309" y="4080396"/>
              <a:ext cx="111581" cy="94916"/>
              <a:chOff x="4618641" y="3886347"/>
              <a:chExt cx="123171" cy="104775"/>
            </a:xfrm>
          </p:grpSpPr>
          <p:cxnSp>
            <p:nvCxnSpPr>
              <p:cNvPr id="468" name="Straight Connector 467">
                <a:extLst>
                  <a:ext uri="{FF2B5EF4-FFF2-40B4-BE49-F238E27FC236}">
                    <a16:creationId xmlns:a16="http://schemas.microsoft.com/office/drawing/2014/main" id="{BE3BF7EF-9DE1-6C2D-F79F-36450183BC2F}"/>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B313C2CF-DD09-0CB7-9723-34042FAF0C7C}"/>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78E6A957-7FDA-AB28-4361-FD95A86C28A3}"/>
                </a:ext>
              </a:extLst>
            </p:cNvPr>
            <p:cNvGrpSpPr/>
            <p:nvPr/>
          </p:nvGrpSpPr>
          <p:grpSpPr>
            <a:xfrm>
              <a:off x="9666729" y="3950215"/>
              <a:ext cx="111581" cy="94916"/>
              <a:chOff x="4618641" y="3886347"/>
              <a:chExt cx="123171" cy="104775"/>
            </a:xfrm>
          </p:grpSpPr>
          <p:cxnSp>
            <p:nvCxnSpPr>
              <p:cNvPr id="466" name="Straight Connector 465">
                <a:extLst>
                  <a:ext uri="{FF2B5EF4-FFF2-40B4-BE49-F238E27FC236}">
                    <a16:creationId xmlns:a16="http://schemas.microsoft.com/office/drawing/2014/main" id="{2EBB8FE0-1177-58DF-BD5C-C0D2F62C10C4}"/>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E544424E-E06E-724B-EC77-52F2338139BD}"/>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6" name="Group 435">
              <a:extLst>
                <a:ext uri="{FF2B5EF4-FFF2-40B4-BE49-F238E27FC236}">
                  <a16:creationId xmlns:a16="http://schemas.microsoft.com/office/drawing/2014/main" id="{169A3E63-D466-CCE4-544D-BD5C4E503EC3}"/>
                </a:ext>
              </a:extLst>
            </p:cNvPr>
            <p:cNvGrpSpPr/>
            <p:nvPr/>
          </p:nvGrpSpPr>
          <p:grpSpPr>
            <a:xfrm>
              <a:off x="9596149" y="3882772"/>
              <a:ext cx="111581" cy="94916"/>
              <a:chOff x="4618641" y="3886347"/>
              <a:chExt cx="123171" cy="104775"/>
            </a:xfrm>
          </p:grpSpPr>
          <p:cxnSp>
            <p:nvCxnSpPr>
              <p:cNvPr id="464" name="Straight Connector 463">
                <a:extLst>
                  <a:ext uri="{FF2B5EF4-FFF2-40B4-BE49-F238E27FC236}">
                    <a16:creationId xmlns:a16="http://schemas.microsoft.com/office/drawing/2014/main" id="{EC23C40A-DC17-4413-592C-CA7994A8CEF5}"/>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D035698E-691E-01F4-C230-EDB043C43AA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6D41CAF7-57F3-070F-A482-B28179531E1E}"/>
                </a:ext>
              </a:extLst>
            </p:cNvPr>
            <p:cNvGrpSpPr/>
            <p:nvPr/>
          </p:nvGrpSpPr>
          <p:grpSpPr>
            <a:xfrm>
              <a:off x="9213450" y="3603591"/>
              <a:ext cx="111581" cy="94916"/>
              <a:chOff x="4618641" y="3886347"/>
              <a:chExt cx="123171" cy="104775"/>
            </a:xfrm>
          </p:grpSpPr>
          <p:cxnSp>
            <p:nvCxnSpPr>
              <p:cNvPr id="462" name="Straight Connector 461">
                <a:extLst>
                  <a:ext uri="{FF2B5EF4-FFF2-40B4-BE49-F238E27FC236}">
                    <a16:creationId xmlns:a16="http://schemas.microsoft.com/office/drawing/2014/main" id="{BE1DCE06-E212-DC92-64CF-AA49A63A8699}"/>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FBC1DA70-3486-7471-7E4D-8A94B1F6050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8F36DC59-8F8A-C412-9461-73368831853E}"/>
                </a:ext>
              </a:extLst>
            </p:cNvPr>
            <p:cNvGrpSpPr/>
            <p:nvPr/>
          </p:nvGrpSpPr>
          <p:grpSpPr>
            <a:xfrm>
              <a:off x="7317207" y="2132395"/>
              <a:ext cx="111581" cy="94916"/>
              <a:chOff x="4618641" y="3886347"/>
              <a:chExt cx="123171" cy="104775"/>
            </a:xfrm>
          </p:grpSpPr>
          <p:cxnSp>
            <p:nvCxnSpPr>
              <p:cNvPr id="460" name="Straight Connector 459">
                <a:extLst>
                  <a:ext uri="{FF2B5EF4-FFF2-40B4-BE49-F238E27FC236}">
                    <a16:creationId xmlns:a16="http://schemas.microsoft.com/office/drawing/2014/main" id="{9A3EA60C-40BF-C368-09DF-F77E599E1176}"/>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1AC34F3E-71FD-3DFE-F360-17683661E070}"/>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9" name="Group 438">
              <a:extLst>
                <a:ext uri="{FF2B5EF4-FFF2-40B4-BE49-F238E27FC236}">
                  <a16:creationId xmlns:a16="http://schemas.microsoft.com/office/drawing/2014/main" id="{31225075-39F6-F0E6-2C02-CF0DCC99AA12}"/>
                </a:ext>
              </a:extLst>
            </p:cNvPr>
            <p:cNvGrpSpPr/>
            <p:nvPr/>
          </p:nvGrpSpPr>
          <p:grpSpPr>
            <a:xfrm>
              <a:off x="7226238" y="2116711"/>
              <a:ext cx="111581" cy="94916"/>
              <a:chOff x="4618641" y="3886347"/>
              <a:chExt cx="123171" cy="104775"/>
            </a:xfrm>
          </p:grpSpPr>
          <p:cxnSp>
            <p:nvCxnSpPr>
              <p:cNvPr id="458" name="Straight Connector 457">
                <a:extLst>
                  <a:ext uri="{FF2B5EF4-FFF2-40B4-BE49-F238E27FC236}">
                    <a16:creationId xmlns:a16="http://schemas.microsoft.com/office/drawing/2014/main" id="{417856FF-7084-BF6A-F0DE-FD91401E7B1A}"/>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098E8124-2720-516C-6EFF-7FE0EFF97A4F}"/>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FC903B45-5507-CAFE-145B-B960A3A5DEF8}"/>
                </a:ext>
              </a:extLst>
            </p:cNvPr>
            <p:cNvGrpSpPr/>
            <p:nvPr/>
          </p:nvGrpSpPr>
          <p:grpSpPr>
            <a:xfrm>
              <a:off x="7169774" y="2116711"/>
              <a:ext cx="111581" cy="94916"/>
              <a:chOff x="4618641" y="3886347"/>
              <a:chExt cx="123171" cy="104775"/>
            </a:xfrm>
          </p:grpSpPr>
          <p:cxnSp>
            <p:nvCxnSpPr>
              <p:cNvPr id="456" name="Straight Connector 455">
                <a:extLst>
                  <a:ext uri="{FF2B5EF4-FFF2-40B4-BE49-F238E27FC236}">
                    <a16:creationId xmlns:a16="http://schemas.microsoft.com/office/drawing/2014/main" id="{BE22AEAC-1A64-DDDF-9619-3964780BE5CE}"/>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B15FCD83-0165-7691-10EE-7331755183E3}"/>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2306B88E-C168-4F14-6E03-1FC78B6E8D42}"/>
                </a:ext>
              </a:extLst>
            </p:cNvPr>
            <p:cNvGrpSpPr/>
            <p:nvPr/>
          </p:nvGrpSpPr>
          <p:grpSpPr>
            <a:xfrm>
              <a:off x="6780801" y="1999078"/>
              <a:ext cx="111581" cy="94916"/>
              <a:chOff x="4618641" y="3886347"/>
              <a:chExt cx="123171" cy="104775"/>
            </a:xfrm>
          </p:grpSpPr>
          <p:cxnSp>
            <p:nvCxnSpPr>
              <p:cNvPr id="454" name="Straight Connector 453">
                <a:extLst>
                  <a:ext uri="{FF2B5EF4-FFF2-40B4-BE49-F238E27FC236}">
                    <a16:creationId xmlns:a16="http://schemas.microsoft.com/office/drawing/2014/main" id="{56FBDF4A-1C9F-C522-7E4D-9781C4E5A494}"/>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0C3238AD-30A3-EE6E-B126-670AE8A7B28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2" name="Group 441">
              <a:extLst>
                <a:ext uri="{FF2B5EF4-FFF2-40B4-BE49-F238E27FC236}">
                  <a16:creationId xmlns:a16="http://schemas.microsoft.com/office/drawing/2014/main" id="{17ACA6B4-58D2-BD87-9003-7C5A8F2DCA7E}"/>
                </a:ext>
              </a:extLst>
            </p:cNvPr>
            <p:cNvGrpSpPr/>
            <p:nvPr/>
          </p:nvGrpSpPr>
          <p:grpSpPr>
            <a:xfrm>
              <a:off x="6724337" y="1999078"/>
              <a:ext cx="111581" cy="94916"/>
              <a:chOff x="4618641" y="3886347"/>
              <a:chExt cx="123171" cy="104775"/>
            </a:xfrm>
          </p:grpSpPr>
          <p:cxnSp>
            <p:nvCxnSpPr>
              <p:cNvPr id="452" name="Straight Connector 451">
                <a:extLst>
                  <a:ext uri="{FF2B5EF4-FFF2-40B4-BE49-F238E27FC236}">
                    <a16:creationId xmlns:a16="http://schemas.microsoft.com/office/drawing/2014/main" id="{9429B6CF-53E6-58F1-8FE4-B8E77DB1351A}"/>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CA99194F-CA65-4678-650C-BD8EE856F9A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8940304F-C6F0-A901-DF35-A09D1092B674}"/>
                </a:ext>
              </a:extLst>
            </p:cNvPr>
            <p:cNvGrpSpPr/>
            <p:nvPr/>
          </p:nvGrpSpPr>
          <p:grpSpPr>
            <a:xfrm>
              <a:off x="6644346" y="1999078"/>
              <a:ext cx="111581" cy="94916"/>
              <a:chOff x="4618641" y="3886347"/>
              <a:chExt cx="123171" cy="104775"/>
            </a:xfrm>
          </p:grpSpPr>
          <p:cxnSp>
            <p:nvCxnSpPr>
              <p:cNvPr id="450" name="Straight Connector 449">
                <a:extLst>
                  <a:ext uri="{FF2B5EF4-FFF2-40B4-BE49-F238E27FC236}">
                    <a16:creationId xmlns:a16="http://schemas.microsoft.com/office/drawing/2014/main" id="{7EEA8507-B8F5-A7FF-99C3-36E9F539FE91}"/>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37A26C3E-573E-0C6B-BD81-6D131D039AC4}"/>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1AE5A8BD-063A-CED4-4AAA-CFBC11BE82E1}"/>
                </a:ext>
              </a:extLst>
            </p:cNvPr>
            <p:cNvGrpSpPr/>
            <p:nvPr/>
          </p:nvGrpSpPr>
          <p:grpSpPr>
            <a:xfrm>
              <a:off x="6603567" y="1999078"/>
              <a:ext cx="111581" cy="94916"/>
              <a:chOff x="4618641" y="3886347"/>
              <a:chExt cx="123171" cy="104775"/>
            </a:xfrm>
          </p:grpSpPr>
          <p:cxnSp>
            <p:nvCxnSpPr>
              <p:cNvPr id="448" name="Straight Connector 447">
                <a:extLst>
                  <a:ext uri="{FF2B5EF4-FFF2-40B4-BE49-F238E27FC236}">
                    <a16:creationId xmlns:a16="http://schemas.microsoft.com/office/drawing/2014/main" id="{A5A5710C-2B6A-E937-7902-8461F3C06C6A}"/>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60DDD17B-DC1F-27D5-9A38-EA14D96DD988}"/>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5" name="Group 444">
              <a:extLst>
                <a:ext uri="{FF2B5EF4-FFF2-40B4-BE49-F238E27FC236}">
                  <a16:creationId xmlns:a16="http://schemas.microsoft.com/office/drawing/2014/main" id="{E2C523C9-3E93-A652-BFF2-C9CE7AFE51F2}"/>
                </a:ext>
              </a:extLst>
            </p:cNvPr>
            <p:cNvGrpSpPr/>
            <p:nvPr/>
          </p:nvGrpSpPr>
          <p:grpSpPr>
            <a:xfrm>
              <a:off x="6584746" y="1999078"/>
              <a:ext cx="111581" cy="94916"/>
              <a:chOff x="4618641" y="3886347"/>
              <a:chExt cx="123171" cy="104775"/>
            </a:xfrm>
          </p:grpSpPr>
          <p:cxnSp>
            <p:nvCxnSpPr>
              <p:cNvPr id="446" name="Straight Connector 445">
                <a:extLst>
                  <a:ext uri="{FF2B5EF4-FFF2-40B4-BE49-F238E27FC236}">
                    <a16:creationId xmlns:a16="http://schemas.microsoft.com/office/drawing/2014/main" id="{AE387C96-A049-DC2B-E3C5-7ABFDFBCDBCE}"/>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0C695ED9-D6D3-8CF2-379A-E10BE5D0CE9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1293779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40C4-F5ED-9303-CA6D-00823FE8D958}"/>
              </a:ext>
            </a:extLst>
          </p:cNvPr>
          <p:cNvSpPr>
            <a:spLocks noGrp="1"/>
          </p:cNvSpPr>
          <p:nvPr>
            <p:ph type="title"/>
          </p:nvPr>
        </p:nvSpPr>
        <p:spPr/>
        <p:txBody>
          <a:bodyPr/>
          <a:lstStyle/>
          <a:p>
            <a:r>
              <a:rPr lang="en-US" dirty="0"/>
              <a:t>SEQUOIA: Next-Generation Covalent BTK Inhibitor Zanubrutinib</a:t>
            </a:r>
          </a:p>
        </p:txBody>
      </p:sp>
      <p:sp>
        <p:nvSpPr>
          <p:cNvPr id="3" name="Content Placeholder 2">
            <a:extLst>
              <a:ext uri="{FF2B5EF4-FFF2-40B4-BE49-F238E27FC236}">
                <a16:creationId xmlns:a16="http://schemas.microsoft.com/office/drawing/2014/main" id="{316D1306-7C87-91A7-7585-2AB26A7A49B3}"/>
              </a:ext>
            </a:extLst>
          </p:cNvPr>
          <p:cNvSpPr>
            <a:spLocks noGrp="1"/>
          </p:cNvSpPr>
          <p:nvPr>
            <p:ph idx="1"/>
          </p:nvPr>
        </p:nvSpPr>
        <p:spPr/>
        <p:txBody>
          <a:bodyPr/>
          <a:lstStyle/>
          <a:p>
            <a:r>
              <a:rPr lang="en-US" sz="2000" dirty="0"/>
              <a:t>Multicohort, part-randomized phase III trial; cohort 1 randomized patients with untreated CLL/SLL aged ≥65 yr or unsuitable for FCR treatment without del(17p) to zanubrutinib or BR (N = 479)</a:t>
            </a:r>
          </a:p>
        </p:txBody>
      </p:sp>
      <p:sp>
        <p:nvSpPr>
          <p:cNvPr id="5" name="Text Box 11">
            <a:extLst>
              <a:ext uri="{FF2B5EF4-FFF2-40B4-BE49-F238E27FC236}">
                <a16:creationId xmlns:a16="http://schemas.microsoft.com/office/drawing/2014/main" id="{C3BC09FD-254E-F717-FCD7-FA1C80D1AE61}"/>
              </a:ext>
            </a:extLst>
          </p:cNvPr>
          <p:cNvSpPr txBox="1">
            <a:spLocks noChangeArrowheads="1"/>
          </p:cNvSpPr>
          <p:nvPr/>
        </p:nvSpPr>
        <p:spPr bwMode="auto">
          <a:xfrm>
            <a:off x="44586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Tam. Lancet Oncol. 2022;23:1031.</a:t>
            </a:r>
          </a:p>
        </p:txBody>
      </p:sp>
      <p:sp>
        <p:nvSpPr>
          <p:cNvPr id="4" name="TextBox 3">
            <a:extLst>
              <a:ext uri="{FF2B5EF4-FFF2-40B4-BE49-F238E27FC236}">
                <a16:creationId xmlns:a16="http://schemas.microsoft.com/office/drawing/2014/main" id="{A23EE63A-4558-CB9E-2C4F-2ED0E65188CF}"/>
              </a:ext>
            </a:extLst>
          </p:cNvPr>
          <p:cNvSpPr txBox="1"/>
          <p:nvPr/>
        </p:nvSpPr>
        <p:spPr bwMode="auto">
          <a:xfrm>
            <a:off x="2515701" y="5290966"/>
            <a:ext cx="3736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 0.42 (95% CI: 0.27-0.63;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&lt;.0001)</a:t>
            </a:r>
          </a:p>
        </p:txBody>
      </p:sp>
      <p:sp>
        <p:nvSpPr>
          <p:cNvPr id="221" name="Freeform: Shape 220">
            <a:extLst>
              <a:ext uri="{FF2B5EF4-FFF2-40B4-BE49-F238E27FC236}">
                <a16:creationId xmlns:a16="http://schemas.microsoft.com/office/drawing/2014/main" id="{FE80B486-4D62-0C8E-97CC-E869E938517C}"/>
              </a:ext>
            </a:extLst>
          </p:cNvPr>
          <p:cNvSpPr/>
          <p:nvPr/>
        </p:nvSpPr>
        <p:spPr bwMode="auto">
          <a:xfrm>
            <a:off x="2466535" y="2520429"/>
            <a:ext cx="7258929" cy="3186333"/>
          </a:xfrm>
          <a:custGeom>
            <a:avLst/>
            <a:gdLst>
              <a:gd name="connsiteX0" fmla="*/ 0 w 7258929"/>
              <a:gd name="connsiteY0" fmla="*/ 0 h 3186333"/>
              <a:gd name="connsiteX1" fmla="*/ 0 w 7258929"/>
              <a:gd name="connsiteY1" fmla="*/ 3186333 h 3186333"/>
              <a:gd name="connsiteX2" fmla="*/ 7258929 w 7258929"/>
              <a:gd name="connsiteY2" fmla="*/ 3186333 h 3186333"/>
            </a:gdLst>
            <a:ahLst/>
            <a:cxnLst>
              <a:cxn ang="0">
                <a:pos x="connsiteX0" y="connsiteY0"/>
              </a:cxn>
              <a:cxn ang="0">
                <a:pos x="connsiteX1" y="connsiteY1"/>
              </a:cxn>
              <a:cxn ang="0">
                <a:pos x="connsiteX2" y="connsiteY2"/>
              </a:cxn>
            </a:cxnLst>
            <a:rect l="l" t="t" r="r" b="b"/>
            <a:pathLst>
              <a:path w="7258929" h="3186333">
                <a:moveTo>
                  <a:pt x="0" y="0"/>
                </a:moveTo>
                <a:lnTo>
                  <a:pt x="0" y="3186333"/>
                </a:lnTo>
                <a:lnTo>
                  <a:pt x="7258929" y="3186333"/>
                </a:lnTo>
              </a:path>
            </a:pathLst>
          </a:custGeom>
          <a:noFill/>
          <a:ln w="28575">
            <a:solidFill>
              <a:schemeClr val="bg1"/>
            </a:solidFill>
            <a:miter lim="800000"/>
            <a:headEnd/>
            <a:tailEnd/>
          </a:ln>
        </p:spPr>
        <p:txBody>
          <a:bodyPr rtlCol="0" anchor="ctr"/>
          <a:lstStyle/>
          <a:p>
            <a:pPr algn="ctr"/>
            <a:endParaRPr lang="en-US" dirty="0"/>
          </a:p>
        </p:txBody>
      </p:sp>
      <p:grpSp>
        <p:nvGrpSpPr>
          <p:cNvPr id="222" name="Group 221">
            <a:extLst>
              <a:ext uri="{FF2B5EF4-FFF2-40B4-BE49-F238E27FC236}">
                <a16:creationId xmlns:a16="http://schemas.microsoft.com/office/drawing/2014/main" id="{DC1D2E44-12FE-0D2E-AF85-8DF7DD2498C4}"/>
              </a:ext>
            </a:extLst>
          </p:cNvPr>
          <p:cNvGrpSpPr/>
          <p:nvPr/>
        </p:nvGrpSpPr>
        <p:grpSpPr>
          <a:xfrm>
            <a:off x="2382129" y="2534497"/>
            <a:ext cx="84406" cy="3172265"/>
            <a:chOff x="2597386" y="1695157"/>
            <a:chExt cx="103611" cy="3172265"/>
          </a:xfrm>
        </p:grpSpPr>
        <p:cxnSp>
          <p:nvCxnSpPr>
            <p:cNvPr id="223" name="Straight Connector 222">
              <a:extLst>
                <a:ext uri="{FF2B5EF4-FFF2-40B4-BE49-F238E27FC236}">
                  <a16:creationId xmlns:a16="http://schemas.microsoft.com/office/drawing/2014/main" id="{2735FF99-E81A-AD7A-2746-9E5978EC6756}"/>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FE14655-1B6B-3331-D06B-8084C1F8B371}"/>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AAF2F3D-FCBF-E3CB-D929-3E46C0B0CED5}"/>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725419A9-AEA9-FEBE-CADD-44FC6C257100}"/>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B28412D-2661-DB9F-F0E7-C9CFE0986291}"/>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66D273DB-9301-7258-4EAD-64FDB8FC3E33}"/>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3F5A9C63-7390-AC58-63C2-EB327FD969EC}"/>
              </a:ext>
            </a:extLst>
          </p:cNvPr>
          <p:cNvGrpSpPr/>
          <p:nvPr/>
        </p:nvGrpSpPr>
        <p:grpSpPr>
          <a:xfrm>
            <a:off x="2466534" y="5707363"/>
            <a:ext cx="7258932" cy="93036"/>
            <a:chOff x="2700996" y="4868023"/>
            <a:chExt cx="7258932" cy="93036"/>
          </a:xfrm>
        </p:grpSpPr>
        <p:grpSp>
          <p:nvGrpSpPr>
            <p:cNvPr id="230" name="Group 229">
              <a:extLst>
                <a:ext uri="{FF2B5EF4-FFF2-40B4-BE49-F238E27FC236}">
                  <a16:creationId xmlns:a16="http://schemas.microsoft.com/office/drawing/2014/main" id="{7E0788A9-29E8-C1AF-B384-97FC7E53D4F8}"/>
                </a:ext>
              </a:extLst>
            </p:cNvPr>
            <p:cNvGrpSpPr/>
            <p:nvPr/>
          </p:nvGrpSpPr>
          <p:grpSpPr>
            <a:xfrm rot="5400000">
              <a:off x="3954779" y="3619352"/>
              <a:ext cx="87924" cy="2595489"/>
              <a:chOff x="2597386" y="1695157"/>
              <a:chExt cx="103611" cy="3172265"/>
            </a:xfrm>
          </p:grpSpPr>
          <p:cxnSp>
            <p:nvCxnSpPr>
              <p:cNvPr id="242" name="Straight Connector 241">
                <a:extLst>
                  <a:ext uri="{FF2B5EF4-FFF2-40B4-BE49-F238E27FC236}">
                    <a16:creationId xmlns:a16="http://schemas.microsoft.com/office/drawing/2014/main" id="{F145B9BE-F444-1078-6012-D8E6E5A95DA4}"/>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D46947AD-F2E9-DB2D-BB4A-EC4DFAFF5F7E}"/>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4243B6B9-8BF0-D657-73AE-DE86E77B244E}"/>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9226D39-8FDF-CAB1-FE9C-78E12B039DB2}"/>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69525B3-67CA-4799-0EEA-26E2152AF224}"/>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5E88FE81-B8B3-1F97-994C-EBB62F0A7898}"/>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35D40162-206F-3D8D-C777-E5901CE98DAB}"/>
                </a:ext>
              </a:extLst>
            </p:cNvPr>
            <p:cNvGrpSpPr/>
            <p:nvPr/>
          </p:nvGrpSpPr>
          <p:grpSpPr>
            <a:xfrm rot="5400000">
              <a:off x="7065146" y="3617801"/>
              <a:ext cx="87924" cy="2595489"/>
              <a:chOff x="2597386" y="1695157"/>
              <a:chExt cx="103611" cy="3172265"/>
            </a:xfrm>
          </p:grpSpPr>
          <p:cxnSp>
            <p:nvCxnSpPr>
              <p:cNvPr id="236" name="Straight Connector 235">
                <a:extLst>
                  <a:ext uri="{FF2B5EF4-FFF2-40B4-BE49-F238E27FC236}">
                    <a16:creationId xmlns:a16="http://schemas.microsoft.com/office/drawing/2014/main" id="{26890059-328E-A9FD-1F40-A94F1ED059D7}"/>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51D4176F-B699-DB36-AE26-2EE70C45D764}"/>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9CDA808-D57A-0024-B4CD-4CE65775B6B0}"/>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DEE500F2-DE78-7AB6-1B9D-629E76AD12B2}"/>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7F6B75E-AAC1-7E1E-FE33-BD0B30308608}"/>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D76B8C7E-6525-BD86-29E0-703B905EB7EF}"/>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9CC78D6F-CDCB-9AEC-FB35-CB84B781003C}"/>
                </a:ext>
              </a:extLst>
            </p:cNvPr>
            <p:cNvGrpSpPr/>
            <p:nvPr/>
          </p:nvGrpSpPr>
          <p:grpSpPr>
            <a:xfrm rot="5400000">
              <a:off x="9396868" y="4392887"/>
              <a:ext cx="87924" cy="1038196"/>
              <a:chOff x="2597386" y="3598516"/>
              <a:chExt cx="103611" cy="1268906"/>
            </a:xfrm>
          </p:grpSpPr>
          <p:cxnSp>
            <p:nvCxnSpPr>
              <p:cNvPr id="233" name="Straight Connector 232">
                <a:extLst>
                  <a:ext uri="{FF2B5EF4-FFF2-40B4-BE49-F238E27FC236}">
                    <a16:creationId xmlns:a16="http://schemas.microsoft.com/office/drawing/2014/main" id="{8CBECF2A-A672-AD67-80A7-4393C2C2C0B6}"/>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050CB09-4755-87EB-4336-9CB3C26B957A}"/>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01F1EA56-0928-5EDB-1A26-CDAD787EB05C}"/>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48" name="TextBox 247">
            <a:extLst>
              <a:ext uri="{FF2B5EF4-FFF2-40B4-BE49-F238E27FC236}">
                <a16:creationId xmlns:a16="http://schemas.microsoft.com/office/drawing/2014/main" id="{61CDCA21-904C-C14E-2ABF-07CF96469FED}"/>
              </a:ext>
            </a:extLst>
          </p:cNvPr>
          <p:cNvSpPr txBox="1"/>
          <p:nvPr/>
        </p:nvSpPr>
        <p:spPr bwMode="auto">
          <a:xfrm>
            <a:off x="1888608" y="234496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49" name="TextBox 248">
            <a:extLst>
              <a:ext uri="{FF2B5EF4-FFF2-40B4-BE49-F238E27FC236}">
                <a16:creationId xmlns:a16="http://schemas.microsoft.com/office/drawing/2014/main" id="{C99166F4-767B-FBEE-AE14-407CA234C78A}"/>
              </a:ext>
            </a:extLst>
          </p:cNvPr>
          <p:cNvSpPr txBox="1"/>
          <p:nvPr/>
        </p:nvSpPr>
        <p:spPr bwMode="auto">
          <a:xfrm>
            <a:off x="2005628" y="29794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50" name="TextBox 249">
            <a:extLst>
              <a:ext uri="{FF2B5EF4-FFF2-40B4-BE49-F238E27FC236}">
                <a16:creationId xmlns:a16="http://schemas.microsoft.com/office/drawing/2014/main" id="{AF0C9235-DA6B-64CC-B70E-C981570F795F}"/>
              </a:ext>
            </a:extLst>
          </p:cNvPr>
          <p:cNvSpPr txBox="1"/>
          <p:nvPr/>
        </p:nvSpPr>
        <p:spPr bwMode="auto">
          <a:xfrm>
            <a:off x="2005628" y="3618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51" name="TextBox 250">
            <a:extLst>
              <a:ext uri="{FF2B5EF4-FFF2-40B4-BE49-F238E27FC236}">
                <a16:creationId xmlns:a16="http://schemas.microsoft.com/office/drawing/2014/main" id="{D0F107C0-4F4B-F6EC-1B44-38E8263B9EBC}"/>
              </a:ext>
            </a:extLst>
          </p:cNvPr>
          <p:cNvSpPr txBox="1"/>
          <p:nvPr/>
        </p:nvSpPr>
        <p:spPr bwMode="auto">
          <a:xfrm>
            <a:off x="2005628" y="42531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52" name="TextBox 251">
            <a:extLst>
              <a:ext uri="{FF2B5EF4-FFF2-40B4-BE49-F238E27FC236}">
                <a16:creationId xmlns:a16="http://schemas.microsoft.com/office/drawing/2014/main" id="{F0183F80-16A2-4648-7484-4AC232C1BA69}"/>
              </a:ext>
            </a:extLst>
          </p:cNvPr>
          <p:cNvSpPr txBox="1"/>
          <p:nvPr/>
        </p:nvSpPr>
        <p:spPr bwMode="auto">
          <a:xfrm>
            <a:off x="2019696" y="48876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53" name="TextBox 252">
            <a:extLst>
              <a:ext uri="{FF2B5EF4-FFF2-40B4-BE49-F238E27FC236}">
                <a16:creationId xmlns:a16="http://schemas.microsoft.com/office/drawing/2014/main" id="{61BEB8A8-B83E-73C5-738B-EE1CF42482DD}"/>
              </a:ext>
            </a:extLst>
          </p:cNvPr>
          <p:cNvSpPr txBox="1"/>
          <p:nvPr/>
        </p:nvSpPr>
        <p:spPr bwMode="auto">
          <a:xfrm>
            <a:off x="2136715" y="552209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54" name="TextBox 253">
            <a:extLst>
              <a:ext uri="{FF2B5EF4-FFF2-40B4-BE49-F238E27FC236}">
                <a16:creationId xmlns:a16="http://schemas.microsoft.com/office/drawing/2014/main" id="{0442BCF6-B012-2062-69DF-5271FE9795C4}"/>
              </a:ext>
            </a:extLst>
          </p:cNvPr>
          <p:cNvSpPr txBox="1"/>
          <p:nvPr/>
        </p:nvSpPr>
        <p:spPr bwMode="auto">
          <a:xfrm rot="16200000">
            <a:off x="790580" y="3928929"/>
            <a:ext cx="1982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 (%)</a:t>
            </a:r>
          </a:p>
        </p:txBody>
      </p:sp>
      <p:sp>
        <p:nvSpPr>
          <p:cNvPr id="255" name="TextBox 254">
            <a:extLst>
              <a:ext uri="{FF2B5EF4-FFF2-40B4-BE49-F238E27FC236}">
                <a16:creationId xmlns:a16="http://schemas.microsoft.com/office/drawing/2014/main" id="{35AC64FA-8376-769C-2DB4-2103C19F6474}"/>
              </a:ext>
            </a:extLst>
          </p:cNvPr>
          <p:cNvSpPr txBox="1"/>
          <p:nvPr/>
        </p:nvSpPr>
        <p:spPr bwMode="auto">
          <a:xfrm>
            <a:off x="5811519" y="607609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256" name="TextBox 255">
            <a:extLst>
              <a:ext uri="{FF2B5EF4-FFF2-40B4-BE49-F238E27FC236}">
                <a16:creationId xmlns:a16="http://schemas.microsoft.com/office/drawing/2014/main" id="{3A11EB07-25B6-2486-599E-5518F42813EE}"/>
              </a:ext>
            </a:extLst>
          </p:cNvPr>
          <p:cNvSpPr txBox="1"/>
          <p:nvPr/>
        </p:nvSpPr>
        <p:spPr bwMode="auto">
          <a:xfrm>
            <a:off x="2315691" y="57761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57" name="TextBox 256">
            <a:extLst>
              <a:ext uri="{FF2B5EF4-FFF2-40B4-BE49-F238E27FC236}">
                <a16:creationId xmlns:a16="http://schemas.microsoft.com/office/drawing/2014/main" id="{21C29BE3-1793-5A12-9A2B-D9C453F4825E}"/>
              </a:ext>
            </a:extLst>
          </p:cNvPr>
          <p:cNvSpPr txBox="1"/>
          <p:nvPr/>
        </p:nvSpPr>
        <p:spPr bwMode="auto">
          <a:xfrm>
            <a:off x="2845973" y="57761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58" name="TextBox 257">
            <a:extLst>
              <a:ext uri="{FF2B5EF4-FFF2-40B4-BE49-F238E27FC236}">
                <a16:creationId xmlns:a16="http://schemas.microsoft.com/office/drawing/2014/main" id="{6E74F9AA-4A15-E72C-E349-E37220C6FA6B}"/>
              </a:ext>
            </a:extLst>
          </p:cNvPr>
          <p:cNvSpPr txBox="1"/>
          <p:nvPr/>
        </p:nvSpPr>
        <p:spPr bwMode="auto">
          <a:xfrm>
            <a:off x="3346960" y="57761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59" name="TextBox 258">
            <a:extLst>
              <a:ext uri="{FF2B5EF4-FFF2-40B4-BE49-F238E27FC236}">
                <a16:creationId xmlns:a16="http://schemas.microsoft.com/office/drawing/2014/main" id="{6EC2D964-5BD7-4C8A-03D0-89DB2EA37329}"/>
              </a:ext>
            </a:extLst>
          </p:cNvPr>
          <p:cNvSpPr txBox="1"/>
          <p:nvPr/>
        </p:nvSpPr>
        <p:spPr bwMode="auto">
          <a:xfrm>
            <a:off x="3877242" y="57761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60" name="TextBox 259">
            <a:extLst>
              <a:ext uri="{FF2B5EF4-FFF2-40B4-BE49-F238E27FC236}">
                <a16:creationId xmlns:a16="http://schemas.microsoft.com/office/drawing/2014/main" id="{0CE671E4-93AA-AA6C-38D0-22AE04487B3E}"/>
              </a:ext>
            </a:extLst>
          </p:cNvPr>
          <p:cNvSpPr txBox="1"/>
          <p:nvPr/>
        </p:nvSpPr>
        <p:spPr bwMode="auto">
          <a:xfrm>
            <a:off x="4330619"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61" name="TextBox 260">
            <a:extLst>
              <a:ext uri="{FF2B5EF4-FFF2-40B4-BE49-F238E27FC236}">
                <a16:creationId xmlns:a16="http://schemas.microsoft.com/office/drawing/2014/main" id="{0162332E-E209-03F7-F7B6-4A7DC6455772}"/>
              </a:ext>
            </a:extLst>
          </p:cNvPr>
          <p:cNvSpPr txBox="1"/>
          <p:nvPr/>
        </p:nvSpPr>
        <p:spPr bwMode="auto">
          <a:xfrm>
            <a:off x="4860901"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62" name="TextBox 261">
            <a:extLst>
              <a:ext uri="{FF2B5EF4-FFF2-40B4-BE49-F238E27FC236}">
                <a16:creationId xmlns:a16="http://schemas.microsoft.com/office/drawing/2014/main" id="{8D733D94-09FC-EBB5-18A0-D12D47ED4DA0}"/>
              </a:ext>
            </a:extLst>
          </p:cNvPr>
          <p:cNvSpPr txBox="1"/>
          <p:nvPr/>
        </p:nvSpPr>
        <p:spPr bwMode="auto">
          <a:xfrm>
            <a:off x="5361888"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63" name="TextBox 262">
            <a:extLst>
              <a:ext uri="{FF2B5EF4-FFF2-40B4-BE49-F238E27FC236}">
                <a16:creationId xmlns:a16="http://schemas.microsoft.com/office/drawing/2014/main" id="{EE47287E-198B-32E1-9A5E-B4345DB901DA}"/>
              </a:ext>
            </a:extLst>
          </p:cNvPr>
          <p:cNvSpPr txBox="1"/>
          <p:nvPr/>
        </p:nvSpPr>
        <p:spPr bwMode="auto">
          <a:xfrm>
            <a:off x="5892170"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64" name="TextBox 263">
            <a:extLst>
              <a:ext uri="{FF2B5EF4-FFF2-40B4-BE49-F238E27FC236}">
                <a16:creationId xmlns:a16="http://schemas.microsoft.com/office/drawing/2014/main" id="{24F20429-7C31-1235-9338-7821F3D35357}"/>
              </a:ext>
            </a:extLst>
          </p:cNvPr>
          <p:cNvSpPr txBox="1"/>
          <p:nvPr/>
        </p:nvSpPr>
        <p:spPr bwMode="auto">
          <a:xfrm>
            <a:off x="6413063"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65" name="TextBox 264">
            <a:extLst>
              <a:ext uri="{FF2B5EF4-FFF2-40B4-BE49-F238E27FC236}">
                <a16:creationId xmlns:a16="http://schemas.microsoft.com/office/drawing/2014/main" id="{C81BD1D9-7CEC-A435-E312-7583FB40FB6B}"/>
              </a:ext>
            </a:extLst>
          </p:cNvPr>
          <p:cNvSpPr txBox="1"/>
          <p:nvPr/>
        </p:nvSpPr>
        <p:spPr bwMode="auto">
          <a:xfrm>
            <a:off x="6914050"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66" name="TextBox 265">
            <a:extLst>
              <a:ext uri="{FF2B5EF4-FFF2-40B4-BE49-F238E27FC236}">
                <a16:creationId xmlns:a16="http://schemas.microsoft.com/office/drawing/2014/main" id="{20B9E12B-85E9-0B8A-4C27-D56B181C5194}"/>
              </a:ext>
            </a:extLst>
          </p:cNvPr>
          <p:cNvSpPr txBox="1"/>
          <p:nvPr/>
        </p:nvSpPr>
        <p:spPr bwMode="auto">
          <a:xfrm>
            <a:off x="7444332"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67" name="TextBox 266">
            <a:extLst>
              <a:ext uri="{FF2B5EF4-FFF2-40B4-BE49-F238E27FC236}">
                <a16:creationId xmlns:a16="http://schemas.microsoft.com/office/drawing/2014/main" id="{E2EF5571-79FE-3298-DF4E-56B54DEC2084}"/>
              </a:ext>
            </a:extLst>
          </p:cNvPr>
          <p:cNvSpPr txBox="1"/>
          <p:nvPr/>
        </p:nvSpPr>
        <p:spPr bwMode="auto">
          <a:xfrm>
            <a:off x="7956218"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68" name="TextBox 267">
            <a:extLst>
              <a:ext uri="{FF2B5EF4-FFF2-40B4-BE49-F238E27FC236}">
                <a16:creationId xmlns:a16="http://schemas.microsoft.com/office/drawing/2014/main" id="{89EEE1D2-A55D-95C2-CAC6-CEC5A75FE140}"/>
              </a:ext>
            </a:extLst>
          </p:cNvPr>
          <p:cNvSpPr txBox="1"/>
          <p:nvPr/>
        </p:nvSpPr>
        <p:spPr bwMode="auto">
          <a:xfrm>
            <a:off x="8486500"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69" name="TextBox 268">
            <a:extLst>
              <a:ext uri="{FF2B5EF4-FFF2-40B4-BE49-F238E27FC236}">
                <a16:creationId xmlns:a16="http://schemas.microsoft.com/office/drawing/2014/main" id="{70B0DA04-7121-D352-965C-BD387A6D5997}"/>
              </a:ext>
            </a:extLst>
          </p:cNvPr>
          <p:cNvSpPr txBox="1"/>
          <p:nvPr/>
        </p:nvSpPr>
        <p:spPr bwMode="auto">
          <a:xfrm>
            <a:off x="8987487"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270" name="TextBox 269">
            <a:extLst>
              <a:ext uri="{FF2B5EF4-FFF2-40B4-BE49-F238E27FC236}">
                <a16:creationId xmlns:a16="http://schemas.microsoft.com/office/drawing/2014/main" id="{2B07EA68-B303-202B-2B79-4585251FF8FC}"/>
              </a:ext>
            </a:extLst>
          </p:cNvPr>
          <p:cNvSpPr txBox="1"/>
          <p:nvPr/>
        </p:nvSpPr>
        <p:spPr bwMode="auto">
          <a:xfrm>
            <a:off x="9517769"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71" name="TextBox 270">
            <a:extLst>
              <a:ext uri="{FF2B5EF4-FFF2-40B4-BE49-F238E27FC236}">
                <a16:creationId xmlns:a16="http://schemas.microsoft.com/office/drawing/2014/main" id="{FCC8A16E-1F51-7E04-155C-90B5BCC45FC3}"/>
              </a:ext>
            </a:extLst>
          </p:cNvPr>
          <p:cNvSpPr txBox="1"/>
          <p:nvPr/>
        </p:nvSpPr>
        <p:spPr bwMode="auto">
          <a:xfrm>
            <a:off x="3072826" y="4510928"/>
            <a:ext cx="13953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Zanubrutinib</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BR</a:t>
            </a:r>
          </a:p>
        </p:txBody>
      </p:sp>
      <p:sp>
        <p:nvSpPr>
          <p:cNvPr id="272" name="TextBox 271">
            <a:extLst>
              <a:ext uri="{FF2B5EF4-FFF2-40B4-BE49-F238E27FC236}">
                <a16:creationId xmlns:a16="http://schemas.microsoft.com/office/drawing/2014/main" id="{0932EED8-A45D-1C8D-31D8-894C0B019554}"/>
              </a:ext>
            </a:extLst>
          </p:cNvPr>
          <p:cNvSpPr txBox="1"/>
          <p:nvPr/>
        </p:nvSpPr>
        <p:spPr bwMode="auto">
          <a:xfrm>
            <a:off x="4469967" y="4235884"/>
            <a:ext cx="23184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24-Mo PFS, % (95% CI)</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85.5 (80.1-89.6)</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69.5 (62.4-75.5)</a:t>
            </a:r>
          </a:p>
        </p:txBody>
      </p:sp>
      <p:cxnSp>
        <p:nvCxnSpPr>
          <p:cNvPr id="273" name="Straight Connector 272">
            <a:extLst>
              <a:ext uri="{FF2B5EF4-FFF2-40B4-BE49-F238E27FC236}">
                <a16:creationId xmlns:a16="http://schemas.microsoft.com/office/drawing/2014/main" id="{A638C055-3D3F-C537-1D02-FDECB886A97B}"/>
              </a:ext>
            </a:extLst>
          </p:cNvPr>
          <p:cNvCxnSpPr/>
          <p:nvPr/>
        </p:nvCxnSpPr>
        <p:spPr bwMode="auto">
          <a:xfrm>
            <a:off x="2849168" y="4697549"/>
            <a:ext cx="272928" cy="0"/>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68DD62D7-0683-37D3-60FF-EE2C8D78C5CD}"/>
              </a:ext>
            </a:extLst>
          </p:cNvPr>
          <p:cNvCxnSpPr/>
          <p:nvPr/>
        </p:nvCxnSpPr>
        <p:spPr bwMode="auto">
          <a:xfrm>
            <a:off x="2845973" y="4972593"/>
            <a:ext cx="272928" cy="0"/>
          </a:xfrm>
          <a:prstGeom prst="line">
            <a:avLst/>
          </a:prstGeom>
          <a:noFill/>
          <a:ln w="28575" cap="flat" cmpd="sng" algn="ctr">
            <a:solidFill>
              <a:schemeClr val="accent3"/>
            </a:solidFill>
            <a:prstDash val="solid"/>
            <a:round/>
            <a:headEnd type="none" w="med" len="med"/>
            <a:tailEnd type="none" w="med" len="med"/>
          </a:ln>
          <a:effectLst/>
        </p:spPr>
      </p:cxnSp>
      <p:sp>
        <p:nvSpPr>
          <p:cNvPr id="275" name="Freeform: Shape 274">
            <a:extLst>
              <a:ext uri="{FF2B5EF4-FFF2-40B4-BE49-F238E27FC236}">
                <a16:creationId xmlns:a16="http://schemas.microsoft.com/office/drawing/2014/main" id="{608F7622-E8D4-3902-92B7-2302FEDE544E}"/>
              </a:ext>
            </a:extLst>
          </p:cNvPr>
          <p:cNvSpPr/>
          <p:nvPr/>
        </p:nvSpPr>
        <p:spPr bwMode="auto">
          <a:xfrm>
            <a:off x="2450372" y="2527089"/>
            <a:ext cx="7169285" cy="578796"/>
          </a:xfrm>
          <a:custGeom>
            <a:avLst/>
            <a:gdLst>
              <a:gd name="connsiteX0" fmla="*/ 0 w 7169285"/>
              <a:gd name="connsiteY0" fmla="*/ 0 h 578796"/>
              <a:gd name="connsiteX1" fmla="*/ 179962 w 7169285"/>
              <a:gd name="connsiteY1" fmla="*/ 0 h 578796"/>
              <a:gd name="connsiteX2" fmla="*/ 179962 w 7169285"/>
              <a:gd name="connsiteY2" fmla="*/ 14591 h 578796"/>
              <a:gd name="connsiteX3" fmla="*/ 277238 w 7169285"/>
              <a:gd name="connsiteY3" fmla="*/ 14591 h 578796"/>
              <a:gd name="connsiteX4" fmla="*/ 277238 w 7169285"/>
              <a:gd name="connsiteY4" fmla="*/ 29183 h 578796"/>
              <a:gd name="connsiteX5" fmla="*/ 535021 w 7169285"/>
              <a:gd name="connsiteY5" fmla="*/ 29183 h 578796"/>
              <a:gd name="connsiteX6" fmla="*/ 535021 w 7169285"/>
              <a:gd name="connsiteY6" fmla="*/ 43774 h 578796"/>
              <a:gd name="connsiteX7" fmla="*/ 617706 w 7169285"/>
              <a:gd name="connsiteY7" fmla="*/ 43774 h 578796"/>
              <a:gd name="connsiteX8" fmla="*/ 617706 w 7169285"/>
              <a:gd name="connsiteY8" fmla="*/ 48638 h 578796"/>
              <a:gd name="connsiteX9" fmla="*/ 958175 w 7169285"/>
              <a:gd name="connsiteY9" fmla="*/ 48638 h 578796"/>
              <a:gd name="connsiteX10" fmla="*/ 958175 w 7169285"/>
              <a:gd name="connsiteY10" fmla="*/ 82685 h 578796"/>
              <a:gd name="connsiteX11" fmla="*/ 1045723 w 7169285"/>
              <a:gd name="connsiteY11" fmla="*/ 82685 h 578796"/>
              <a:gd name="connsiteX12" fmla="*/ 1045723 w 7169285"/>
              <a:gd name="connsiteY12" fmla="*/ 102140 h 578796"/>
              <a:gd name="connsiteX13" fmla="*/ 1337553 w 7169285"/>
              <a:gd name="connsiteY13" fmla="*/ 102140 h 578796"/>
              <a:gd name="connsiteX14" fmla="*/ 1337553 w 7169285"/>
              <a:gd name="connsiteY14" fmla="*/ 116732 h 578796"/>
              <a:gd name="connsiteX15" fmla="*/ 1454285 w 7169285"/>
              <a:gd name="connsiteY15" fmla="*/ 116732 h 578796"/>
              <a:gd name="connsiteX16" fmla="*/ 1454285 w 7169285"/>
              <a:gd name="connsiteY16" fmla="*/ 141051 h 578796"/>
              <a:gd name="connsiteX17" fmla="*/ 1887166 w 7169285"/>
              <a:gd name="connsiteY17" fmla="*/ 141051 h 578796"/>
              <a:gd name="connsiteX18" fmla="*/ 1887166 w 7169285"/>
              <a:gd name="connsiteY18" fmla="*/ 160506 h 578796"/>
              <a:gd name="connsiteX19" fmla="*/ 2057400 w 7169285"/>
              <a:gd name="connsiteY19" fmla="*/ 160506 h 578796"/>
              <a:gd name="connsiteX20" fmla="*/ 2057400 w 7169285"/>
              <a:gd name="connsiteY20" fmla="*/ 179962 h 578796"/>
              <a:gd name="connsiteX21" fmla="*/ 2198451 w 7169285"/>
              <a:gd name="connsiteY21" fmla="*/ 179962 h 578796"/>
              <a:gd name="connsiteX22" fmla="*/ 2198451 w 7169285"/>
              <a:gd name="connsiteY22" fmla="*/ 204281 h 578796"/>
              <a:gd name="connsiteX23" fmla="*/ 2388140 w 7169285"/>
              <a:gd name="connsiteY23" fmla="*/ 204281 h 578796"/>
              <a:gd name="connsiteX24" fmla="*/ 2388140 w 7169285"/>
              <a:gd name="connsiteY24" fmla="*/ 209145 h 578796"/>
              <a:gd name="connsiteX25" fmla="*/ 2699426 w 7169285"/>
              <a:gd name="connsiteY25" fmla="*/ 209145 h 578796"/>
              <a:gd name="connsiteX26" fmla="*/ 2699426 w 7169285"/>
              <a:gd name="connsiteY26" fmla="*/ 223736 h 578796"/>
              <a:gd name="connsiteX27" fmla="*/ 2903706 w 7169285"/>
              <a:gd name="connsiteY27" fmla="*/ 223736 h 578796"/>
              <a:gd name="connsiteX28" fmla="*/ 2918298 w 7169285"/>
              <a:gd name="connsiteY28" fmla="*/ 238328 h 578796"/>
              <a:gd name="connsiteX29" fmla="*/ 2957209 w 7169285"/>
              <a:gd name="connsiteY29" fmla="*/ 238328 h 578796"/>
              <a:gd name="connsiteX30" fmla="*/ 2957209 w 7169285"/>
              <a:gd name="connsiteY30" fmla="*/ 252919 h 578796"/>
              <a:gd name="connsiteX31" fmla="*/ 3331723 w 7169285"/>
              <a:gd name="connsiteY31" fmla="*/ 252919 h 578796"/>
              <a:gd name="connsiteX32" fmla="*/ 3331723 w 7169285"/>
              <a:gd name="connsiteY32" fmla="*/ 277238 h 578796"/>
              <a:gd name="connsiteX33" fmla="*/ 3390089 w 7169285"/>
              <a:gd name="connsiteY33" fmla="*/ 277238 h 578796"/>
              <a:gd name="connsiteX34" fmla="*/ 3390089 w 7169285"/>
              <a:gd name="connsiteY34" fmla="*/ 321013 h 578796"/>
              <a:gd name="connsiteX35" fmla="*/ 3511685 w 7169285"/>
              <a:gd name="connsiteY35" fmla="*/ 321013 h 578796"/>
              <a:gd name="connsiteX36" fmla="*/ 3511685 w 7169285"/>
              <a:gd name="connsiteY36" fmla="*/ 335604 h 578796"/>
              <a:gd name="connsiteX37" fmla="*/ 3574915 w 7169285"/>
              <a:gd name="connsiteY37" fmla="*/ 335604 h 578796"/>
              <a:gd name="connsiteX38" fmla="*/ 3574915 w 7169285"/>
              <a:gd name="connsiteY38" fmla="*/ 345332 h 578796"/>
              <a:gd name="connsiteX39" fmla="*/ 3574915 w 7169285"/>
              <a:gd name="connsiteY39" fmla="*/ 345332 h 578796"/>
              <a:gd name="connsiteX40" fmla="*/ 3604098 w 7169285"/>
              <a:gd name="connsiteY40" fmla="*/ 374515 h 578796"/>
              <a:gd name="connsiteX41" fmla="*/ 3847289 w 7169285"/>
              <a:gd name="connsiteY41" fmla="*/ 374515 h 578796"/>
              <a:gd name="connsiteX42" fmla="*/ 3847289 w 7169285"/>
              <a:gd name="connsiteY42" fmla="*/ 413425 h 578796"/>
              <a:gd name="connsiteX43" fmla="*/ 3934838 w 7169285"/>
              <a:gd name="connsiteY43" fmla="*/ 413425 h 578796"/>
              <a:gd name="connsiteX44" fmla="*/ 3934838 w 7169285"/>
              <a:gd name="connsiteY44" fmla="*/ 432881 h 578796"/>
              <a:gd name="connsiteX45" fmla="*/ 4066162 w 7169285"/>
              <a:gd name="connsiteY45" fmla="*/ 432881 h 578796"/>
              <a:gd name="connsiteX46" fmla="*/ 4066162 w 7169285"/>
              <a:gd name="connsiteY46" fmla="*/ 452336 h 578796"/>
              <a:gd name="connsiteX47" fmla="*/ 4372583 w 7169285"/>
              <a:gd name="connsiteY47" fmla="*/ 452336 h 578796"/>
              <a:gd name="connsiteX48" fmla="*/ 4372583 w 7169285"/>
              <a:gd name="connsiteY48" fmla="*/ 520430 h 578796"/>
              <a:gd name="connsiteX49" fmla="*/ 4756826 w 7169285"/>
              <a:gd name="connsiteY49" fmla="*/ 520430 h 578796"/>
              <a:gd name="connsiteX50" fmla="*/ 4756826 w 7169285"/>
              <a:gd name="connsiteY50" fmla="*/ 578796 h 578796"/>
              <a:gd name="connsiteX51" fmla="*/ 7169285 w 7169285"/>
              <a:gd name="connsiteY51" fmla="*/ 578796 h 57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169285" h="578796">
                <a:moveTo>
                  <a:pt x="0" y="0"/>
                </a:moveTo>
                <a:lnTo>
                  <a:pt x="179962" y="0"/>
                </a:lnTo>
                <a:lnTo>
                  <a:pt x="179962" y="14591"/>
                </a:lnTo>
                <a:lnTo>
                  <a:pt x="277238" y="14591"/>
                </a:lnTo>
                <a:lnTo>
                  <a:pt x="277238" y="29183"/>
                </a:lnTo>
                <a:lnTo>
                  <a:pt x="535021" y="29183"/>
                </a:lnTo>
                <a:lnTo>
                  <a:pt x="535021" y="43774"/>
                </a:lnTo>
                <a:lnTo>
                  <a:pt x="617706" y="43774"/>
                </a:lnTo>
                <a:lnTo>
                  <a:pt x="617706" y="48638"/>
                </a:lnTo>
                <a:lnTo>
                  <a:pt x="958175" y="48638"/>
                </a:lnTo>
                <a:lnTo>
                  <a:pt x="958175" y="82685"/>
                </a:lnTo>
                <a:lnTo>
                  <a:pt x="1045723" y="82685"/>
                </a:lnTo>
                <a:lnTo>
                  <a:pt x="1045723" y="102140"/>
                </a:lnTo>
                <a:lnTo>
                  <a:pt x="1337553" y="102140"/>
                </a:lnTo>
                <a:lnTo>
                  <a:pt x="1337553" y="116732"/>
                </a:lnTo>
                <a:lnTo>
                  <a:pt x="1454285" y="116732"/>
                </a:lnTo>
                <a:lnTo>
                  <a:pt x="1454285" y="141051"/>
                </a:lnTo>
                <a:lnTo>
                  <a:pt x="1887166" y="141051"/>
                </a:lnTo>
                <a:lnTo>
                  <a:pt x="1887166" y="160506"/>
                </a:lnTo>
                <a:lnTo>
                  <a:pt x="2057400" y="160506"/>
                </a:lnTo>
                <a:lnTo>
                  <a:pt x="2057400" y="179962"/>
                </a:lnTo>
                <a:lnTo>
                  <a:pt x="2198451" y="179962"/>
                </a:lnTo>
                <a:lnTo>
                  <a:pt x="2198451" y="204281"/>
                </a:lnTo>
                <a:lnTo>
                  <a:pt x="2388140" y="204281"/>
                </a:lnTo>
                <a:lnTo>
                  <a:pt x="2388140" y="209145"/>
                </a:lnTo>
                <a:lnTo>
                  <a:pt x="2699426" y="209145"/>
                </a:lnTo>
                <a:lnTo>
                  <a:pt x="2699426" y="223736"/>
                </a:lnTo>
                <a:lnTo>
                  <a:pt x="2903706" y="223736"/>
                </a:lnTo>
                <a:lnTo>
                  <a:pt x="2918298" y="238328"/>
                </a:lnTo>
                <a:lnTo>
                  <a:pt x="2957209" y="238328"/>
                </a:lnTo>
                <a:lnTo>
                  <a:pt x="2957209" y="252919"/>
                </a:lnTo>
                <a:lnTo>
                  <a:pt x="3331723" y="252919"/>
                </a:lnTo>
                <a:lnTo>
                  <a:pt x="3331723" y="277238"/>
                </a:lnTo>
                <a:lnTo>
                  <a:pt x="3390089" y="277238"/>
                </a:lnTo>
                <a:lnTo>
                  <a:pt x="3390089" y="321013"/>
                </a:lnTo>
                <a:lnTo>
                  <a:pt x="3511685" y="321013"/>
                </a:lnTo>
                <a:lnTo>
                  <a:pt x="3511685" y="335604"/>
                </a:lnTo>
                <a:lnTo>
                  <a:pt x="3574915" y="335604"/>
                </a:lnTo>
                <a:lnTo>
                  <a:pt x="3574915" y="345332"/>
                </a:lnTo>
                <a:lnTo>
                  <a:pt x="3574915" y="345332"/>
                </a:lnTo>
                <a:lnTo>
                  <a:pt x="3604098" y="374515"/>
                </a:lnTo>
                <a:lnTo>
                  <a:pt x="3847289" y="374515"/>
                </a:lnTo>
                <a:lnTo>
                  <a:pt x="3847289" y="413425"/>
                </a:lnTo>
                <a:lnTo>
                  <a:pt x="3934838" y="413425"/>
                </a:lnTo>
                <a:lnTo>
                  <a:pt x="3934838" y="432881"/>
                </a:lnTo>
                <a:lnTo>
                  <a:pt x="4066162" y="432881"/>
                </a:lnTo>
                <a:lnTo>
                  <a:pt x="4066162" y="452336"/>
                </a:lnTo>
                <a:lnTo>
                  <a:pt x="4372583" y="452336"/>
                </a:lnTo>
                <a:lnTo>
                  <a:pt x="4372583" y="520430"/>
                </a:lnTo>
                <a:lnTo>
                  <a:pt x="4756826" y="520430"/>
                </a:lnTo>
                <a:lnTo>
                  <a:pt x="4756826" y="578796"/>
                </a:lnTo>
                <a:lnTo>
                  <a:pt x="7169285" y="578796"/>
                </a:lnTo>
              </a:path>
            </a:pathLst>
          </a:custGeom>
          <a:noFill/>
          <a:ln w="28575">
            <a:solidFill>
              <a:schemeClr val="accent1"/>
            </a:solidFill>
            <a:miter lim="800000"/>
            <a:headEnd/>
            <a:tailEnd/>
          </a:ln>
        </p:spPr>
        <p:txBody>
          <a:bodyPr rtlCol="0" anchor="ctr"/>
          <a:lstStyle/>
          <a:p>
            <a:pPr algn="ctr"/>
            <a:endParaRPr lang="en-US" dirty="0"/>
          </a:p>
        </p:txBody>
      </p:sp>
      <p:sp>
        <p:nvSpPr>
          <p:cNvPr id="276" name="Freeform: Shape 275">
            <a:extLst>
              <a:ext uri="{FF2B5EF4-FFF2-40B4-BE49-F238E27FC236}">
                <a16:creationId xmlns:a16="http://schemas.microsoft.com/office/drawing/2014/main" id="{0E94C654-0940-30E1-630E-D2210A174A1C}"/>
              </a:ext>
            </a:extLst>
          </p:cNvPr>
          <p:cNvSpPr/>
          <p:nvPr/>
        </p:nvSpPr>
        <p:spPr bwMode="auto">
          <a:xfrm>
            <a:off x="2479555" y="2536817"/>
            <a:ext cx="6269477" cy="1867710"/>
          </a:xfrm>
          <a:custGeom>
            <a:avLst/>
            <a:gdLst>
              <a:gd name="connsiteX0" fmla="*/ 0 w 6269477"/>
              <a:gd name="connsiteY0" fmla="*/ 0 h 1867710"/>
              <a:gd name="connsiteX1" fmla="*/ 97277 w 6269477"/>
              <a:gd name="connsiteY1" fmla="*/ 0 h 1867710"/>
              <a:gd name="connsiteX2" fmla="*/ 87549 w 6269477"/>
              <a:gd name="connsiteY2" fmla="*/ 9728 h 1867710"/>
              <a:gd name="connsiteX3" fmla="*/ 316149 w 6269477"/>
              <a:gd name="connsiteY3" fmla="*/ 9728 h 1867710"/>
              <a:gd name="connsiteX4" fmla="*/ 408562 w 6269477"/>
              <a:gd name="connsiteY4" fmla="*/ 9728 h 1867710"/>
              <a:gd name="connsiteX5" fmla="*/ 408562 w 6269477"/>
              <a:gd name="connsiteY5" fmla="*/ 38910 h 1867710"/>
              <a:gd name="connsiteX6" fmla="*/ 578796 w 6269477"/>
              <a:gd name="connsiteY6" fmla="*/ 38910 h 1867710"/>
              <a:gd name="connsiteX7" fmla="*/ 578796 w 6269477"/>
              <a:gd name="connsiteY7" fmla="*/ 63229 h 1867710"/>
              <a:gd name="connsiteX8" fmla="*/ 967902 w 6269477"/>
              <a:gd name="connsiteY8" fmla="*/ 63229 h 1867710"/>
              <a:gd name="connsiteX9" fmla="*/ 953311 w 6269477"/>
              <a:gd name="connsiteY9" fmla="*/ 77820 h 1867710"/>
              <a:gd name="connsiteX10" fmla="*/ 1035996 w 6269477"/>
              <a:gd name="connsiteY10" fmla="*/ 77820 h 1867710"/>
              <a:gd name="connsiteX11" fmla="*/ 1035996 w 6269477"/>
              <a:gd name="connsiteY11" fmla="*/ 102140 h 1867710"/>
              <a:gd name="connsiteX12" fmla="*/ 1138136 w 6269477"/>
              <a:gd name="connsiteY12" fmla="*/ 102140 h 1867710"/>
              <a:gd name="connsiteX13" fmla="*/ 1138136 w 6269477"/>
              <a:gd name="connsiteY13" fmla="*/ 126459 h 1867710"/>
              <a:gd name="connsiteX14" fmla="*/ 1138136 w 6269477"/>
              <a:gd name="connsiteY14" fmla="*/ 126459 h 1867710"/>
              <a:gd name="connsiteX15" fmla="*/ 1152728 w 6269477"/>
              <a:gd name="connsiteY15" fmla="*/ 141051 h 1867710"/>
              <a:gd name="connsiteX16" fmla="*/ 1313234 w 6269477"/>
              <a:gd name="connsiteY16" fmla="*/ 141051 h 1867710"/>
              <a:gd name="connsiteX17" fmla="*/ 1298643 w 6269477"/>
              <a:gd name="connsiteY17" fmla="*/ 141051 h 1867710"/>
              <a:gd name="connsiteX18" fmla="*/ 1327826 w 6269477"/>
              <a:gd name="connsiteY18" fmla="*/ 141051 h 1867710"/>
              <a:gd name="connsiteX19" fmla="*/ 1327826 w 6269477"/>
              <a:gd name="connsiteY19" fmla="*/ 160506 h 1867710"/>
              <a:gd name="connsiteX20" fmla="*/ 1444557 w 6269477"/>
              <a:gd name="connsiteY20" fmla="*/ 160506 h 1867710"/>
              <a:gd name="connsiteX21" fmla="*/ 1444557 w 6269477"/>
              <a:gd name="connsiteY21" fmla="*/ 194553 h 1867710"/>
              <a:gd name="connsiteX22" fmla="*/ 1760706 w 6269477"/>
              <a:gd name="connsiteY22" fmla="*/ 194553 h 1867710"/>
              <a:gd name="connsiteX23" fmla="*/ 1760706 w 6269477"/>
              <a:gd name="connsiteY23" fmla="*/ 204280 h 1867710"/>
              <a:gd name="connsiteX24" fmla="*/ 1950396 w 6269477"/>
              <a:gd name="connsiteY24" fmla="*/ 204280 h 1867710"/>
              <a:gd name="connsiteX25" fmla="*/ 1950396 w 6269477"/>
              <a:gd name="connsiteY25" fmla="*/ 267510 h 1867710"/>
              <a:gd name="connsiteX26" fmla="*/ 2023353 w 6269477"/>
              <a:gd name="connsiteY26" fmla="*/ 267510 h 1867710"/>
              <a:gd name="connsiteX27" fmla="*/ 2023353 w 6269477"/>
              <a:gd name="connsiteY27" fmla="*/ 286966 h 1867710"/>
              <a:gd name="connsiteX28" fmla="*/ 2067128 w 6269477"/>
              <a:gd name="connsiteY28" fmla="*/ 286966 h 1867710"/>
              <a:gd name="connsiteX29" fmla="*/ 2057400 w 6269477"/>
              <a:gd name="connsiteY29" fmla="*/ 296694 h 1867710"/>
              <a:gd name="connsiteX30" fmla="*/ 2363821 w 6269477"/>
              <a:gd name="connsiteY30" fmla="*/ 296694 h 1867710"/>
              <a:gd name="connsiteX31" fmla="*/ 2363821 w 6269477"/>
              <a:gd name="connsiteY31" fmla="*/ 325876 h 1867710"/>
              <a:gd name="connsiteX32" fmla="*/ 2412460 w 6269477"/>
              <a:gd name="connsiteY32" fmla="*/ 325876 h 1867710"/>
              <a:gd name="connsiteX33" fmla="*/ 2412460 w 6269477"/>
              <a:gd name="connsiteY33" fmla="*/ 374514 h 1867710"/>
              <a:gd name="connsiteX34" fmla="*/ 2470826 w 6269477"/>
              <a:gd name="connsiteY34" fmla="*/ 374514 h 1867710"/>
              <a:gd name="connsiteX35" fmla="*/ 2470826 w 6269477"/>
              <a:gd name="connsiteY35" fmla="*/ 398834 h 1867710"/>
              <a:gd name="connsiteX36" fmla="*/ 2529192 w 6269477"/>
              <a:gd name="connsiteY36" fmla="*/ 398834 h 1867710"/>
              <a:gd name="connsiteX37" fmla="*/ 2529192 w 6269477"/>
              <a:gd name="connsiteY37" fmla="*/ 437744 h 1867710"/>
              <a:gd name="connsiteX38" fmla="*/ 2840477 w 6269477"/>
              <a:gd name="connsiteY38" fmla="*/ 437744 h 1867710"/>
              <a:gd name="connsiteX39" fmla="*/ 2840477 w 6269477"/>
              <a:gd name="connsiteY39" fmla="*/ 462063 h 1867710"/>
              <a:gd name="connsiteX40" fmla="*/ 2889115 w 6269477"/>
              <a:gd name="connsiteY40" fmla="*/ 462063 h 1867710"/>
              <a:gd name="connsiteX41" fmla="*/ 2889115 w 6269477"/>
              <a:gd name="connsiteY41" fmla="*/ 549612 h 1867710"/>
              <a:gd name="connsiteX42" fmla="*/ 2937753 w 6269477"/>
              <a:gd name="connsiteY42" fmla="*/ 549612 h 1867710"/>
              <a:gd name="connsiteX43" fmla="*/ 2937753 w 6269477"/>
              <a:gd name="connsiteY43" fmla="*/ 588523 h 1867710"/>
              <a:gd name="connsiteX44" fmla="*/ 3000983 w 6269477"/>
              <a:gd name="connsiteY44" fmla="*/ 588523 h 1867710"/>
              <a:gd name="connsiteX45" fmla="*/ 3000983 w 6269477"/>
              <a:gd name="connsiteY45" fmla="*/ 593387 h 1867710"/>
              <a:gd name="connsiteX46" fmla="*/ 3073940 w 6269477"/>
              <a:gd name="connsiteY46" fmla="*/ 593387 h 1867710"/>
              <a:gd name="connsiteX47" fmla="*/ 3073940 w 6269477"/>
              <a:gd name="connsiteY47" fmla="*/ 607978 h 1867710"/>
              <a:gd name="connsiteX48" fmla="*/ 3263630 w 6269477"/>
              <a:gd name="connsiteY48" fmla="*/ 607978 h 1867710"/>
              <a:gd name="connsiteX49" fmla="*/ 3263630 w 6269477"/>
              <a:gd name="connsiteY49" fmla="*/ 632297 h 1867710"/>
              <a:gd name="connsiteX50" fmla="*/ 3336587 w 6269477"/>
              <a:gd name="connsiteY50" fmla="*/ 632297 h 1867710"/>
              <a:gd name="connsiteX51" fmla="*/ 3336587 w 6269477"/>
              <a:gd name="connsiteY51" fmla="*/ 651753 h 1867710"/>
              <a:gd name="connsiteX52" fmla="*/ 3394953 w 6269477"/>
              <a:gd name="connsiteY52" fmla="*/ 651753 h 1867710"/>
              <a:gd name="connsiteX53" fmla="*/ 3394953 w 6269477"/>
              <a:gd name="connsiteY53" fmla="*/ 705255 h 1867710"/>
              <a:gd name="connsiteX54" fmla="*/ 3487366 w 6269477"/>
              <a:gd name="connsiteY54" fmla="*/ 705255 h 1867710"/>
              <a:gd name="connsiteX55" fmla="*/ 3487366 w 6269477"/>
              <a:gd name="connsiteY55" fmla="*/ 729574 h 1867710"/>
              <a:gd name="connsiteX56" fmla="*/ 3798651 w 6269477"/>
              <a:gd name="connsiteY56" fmla="*/ 729574 h 1867710"/>
              <a:gd name="connsiteX57" fmla="*/ 3798651 w 6269477"/>
              <a:gd name="connsiteY57" fmla="*/ 773349 h 1867710"/>
              <a:gd name="connsiteX58" fmla="*/ 3798651 w 6269477"/>
              <a:gd name="connsiteY58" fmla="*/ 773349 h 1867710"/>
              <a:gd name="connsiteX59" fmla="*/ 3818106 w 6269477"/>
              <a:gd name="connsiteY59" fmla="*/ 773349 h 1867710"/>
              <a:gd name="connsiteX60" fmla="*/ 3818106 w 6269477"/>
              <a:gd name="connsiteY60" fmla="*/ 851170 h 1867710"/>
              <a:gd name="connsiteX61" fmla="*/ 3891064 w 6269477"/>
              <a:gd name="connsiteY61" fmla="*/ 851170 h 1867710"/>
              <a:gd name="connsiteX62" fmla="*/ 3891064 w 6269477"/>
              <a:gd name="connsiteY62" fmla="*/ 885217 h 1867710"/>
              <a:gd name="connsiteX63" fmla="*/ 3973749 w 6269477"/>
              <a:gd name="connsiteY63" fmla="*/ 885217 h 1867710"/>
              <a:gd name="connsiteX64" fmla="*/ 3973749 w 6269477"/>
              <a:gd name="connsiteY64" fmla="*/ 938719 h 1867710"/>
              <a:gd name="connsiteX65" fmla="*/ 4007796 w 6269477"/>
              <a:gd name="connsiteY65" fmla="*/ 938719 h 1867710"/>
              <a:gd name="connsiteX66" fmla="*/ 4007796 w 6269477"/>
              <a:gd name="connsiteY66" fmla="*/ 948446 h 1867710"/>
              <a:gd name="connsiteX67" fmla="*/ 4343400 w 6269477"/>
              <a:gd name="connsiteY67" fmla="*/ 948446 h 1867710"/>
              <a:gd name="connsiteX68" fmla="*/ 4343400 w 6269477"/>
              <a:gd name="connsiteY68" fmla="*/ 1016540 h 1867710"/>
              <a:gd name="connsiteX69" fmla="*/ 4464996 w 6269477"/>
              <a:gd name="connsiteY69" fmla="*/ 1016540 h 1867710"/>
              <a:gd name="connsiteX70" fmla="*/ 4464996 w 6269477"/>
              <a:gd name="connsiteY70" fmla="*/ 1065178 h 1867710"/>
              <a:gd name="connsiteX71" fmla="*/ 4698460 w 6269477"/>
              <a:gd name="connsiteY71" fmla="*/ 1065178 h 1867710"/>
              <a:gd name="connsiteX72" fmla="*/ 4698460 w 6269477"/>
              <a:gd name="connsiteY72" fmla="*/ 1113817 h 1867710"/>
              <a:gd name="connsiteX73" fmla="*/ 4800600 w 6269477"/>
              <a:gd name="connsiteY73" fmla="*/ 1113817 h 1867710"/>
              <a:gd name="connsiteX74" fmla="*/ 4800600 w 6269477"/>
              <a:gd name="connsiteY74" fmla="*/ 1206229 h 1867710"/>
              <a:gd name="connsiteX75" fmla="*/ 4834647 w 6269477"/>
              <a:gd name="connsiteY75" fmla="*/ 1206229 h 1867710"/>
              <a:gd name="connsiteX76" fmla="*/ 4834647 w 6269477"/>
              <a:gd name="connsiteY76" fmla="*/ 1298642 h 1867710"/>
              <a:gd name="connsiteX77" fmla="*/ 4893013 w 6269477"/>
              <a:gd name="connsiteY77" fmla="*/ 1298642 h 1867710"/>
              <a:gd name="connsiteX78" fmla="*/ 4893013 w 6269477"/>
              <a:gd name="connsiteY78" fmla="*/ 1376463 h 1867710"/>
              <a:gd name="connsiteX79" fmla="*/ 4927060 w 6269477"/>
              <a:gd name="connsiteY79" fmla="*/ 1376463 h 1867710"/>
              <a:gd name="connsiteX80" fmla="*/ 4927060 w 6269477"/>
              <a:gd name="connsiteY80" fmla="*/ 1425102 h 1867710"/>
              <a:gd name="connsiteX81" fmla="*/ 4975698 w 6269477"/>
              <a:gd name="connsiteY81" fmla="*/ 1425102 h 1867710"/>
              <a:gd name="connsiteX82" fmla="*/ 5817140 w 6269477"/>
              <a:gd name="connsiteY82" fmla="*/ 1425102 h 1867710"/>
              <a:gd name="connsiteX83" fmla="*/ 5817140 w 6269477"/>
              <a:gd name="connsiteY83" fmla="*/ 1867710 h 1867710"/>
              <a:gd name="connsiteX84" fmla="*/ 6269477 w 6269477"/>
              <a:gd name="connsiteY84" fmla="*/ 1867710 h 186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269477" h="1867710">
                <a:moveTo>
                  <a:pt x="0" y="0"/>
                </a:moveTo>
                <a:lnTo>
                  <a:pt x="97277" y="0"/>
                </a:lnTo>
                <a:lnTo>
                  <a:pt x="87549" y="9728"/>
                </a:lnTo>
                <a:lnTo>
                  <a:pt x="316149" y="9728"/>
                </a:lnTo>
                <a:lnTo>
                  <a:pt x="408562" y="9728"/>
                </a:lnTo>
                <a:lnTo>
                  <a:pt x="408562" y="38910"/>
                </a:lnTo>
                <a:lnTo>
                  <a:pt x="578796" y="38910"/>
                </a:lnTo>
                <a:lnTo>
                  <a:pt x="578796" y="63229"/>
                </a:lnTo>
                <a:lnTo>
                  <a:pt x="967902" y="63229"/>
                </a:lnTo>
                <a:lnTo>
                  <a:pt x="953311" y="77820"/>
                </a:lnTo>
                <a:lnTo>
                  <a:pt x="1035996" y="77820"/>
                </a:lnTo>
                <a:lnTo>
                  <a:pt x="1035996" y="102140"/>
                </a:lnTo>
                <a:lnTo>
                  <a:pt x="1138136" y="102140"/>
                </a:lnTo>
                <a:lnTo>
                  <a:pt x="1138136" y="126459"/>
                </a:lnTo>
                <a:lnTo>
                  <a:pt x="1138136" y="126459"/>
                </a:lnTo>
                <a:lnTo>
                  <a:pt x="1152728" y="141051"/>
                </a:lnTo>
                <a:lnTo>
                  <a:pt x="1313234" y="141051"/>
                </a:lnTo>
                <a:lnTo>
                  <a:pt x="1298643" y="141051"/>
                </a:lnTo>
                <a:lnTo>
                  <a:pt x="1327826" y="141051"/>
                </a:lnTo>
                <a:lnTo>
                  <a:pt x="1327826" y="160506"/>
                </a:lnTo>
                <a:lnTo>
                  <a:pt x="1444557" y="160506"/>
                </a:lnTo>
                <a:lnTo>
                  <a:pt x="1444557" y="194553"/>
                </a:lnTo>
                <a:lnTo>
                  <a:pt x="1760706" y="194553"/>
                </a:lnTo>
                <a:lnTo>
                  <a:pt x="1760706" y="204280"/>
                </a:lnTo>
                <a:lnTo>
                  <a:pt x="1950396" y="204280"/>
                </a:lnTo>
                <a:lnTo>
                  <a:pt x="1950396" y="267510"/>
                </a:lnTo>
                <a:lnTo>
                  <a:pt x="2023353" y="267510"/>
                </a:lnTo>
                <a:lnTo>
                  <a:pt x="2023353" y="286966"/>
                </a:lnTo>
                <a:lnTo>
                  <a:pt x="2067128" y="286966"/>
                </a:lnTo>
                <a:lnTo>
                  <a:pt x="2057400" y="296694"/>
                </a:lnTo>
                <a:lnTo>
                  <a:pt x="2363821" y="296694"/>
                </a:lnTo>
                <a:lnTo>
                  <a:pt x="2363821" y="325876"/>
                </a:lnTo>
                <a:lnTo>
                  <a:pt x="2412460" y="325876"/>
                </a:lnTo>
                <a:lnTo>
                  <a:pt x="2412460" y="374514"/>
                </a:lnTo>
                <a:lnTo>
                  <a:pt x="2470826" y="374514"/>
                </a:lnTo>
                <a:lnTo>
                  <a:pt x="2470826" y="398834"/>
                </a:lnTo>
                <a:lnTo>
                  <a:pt x="2529192" y="398834"/>
                </a:lnTo>
                <a:lnTo>
                  <a:pt x="2529192" y="437744"/>
                </a:lnTo>
                <a:lnTo>
                  <a:pt x="2840477" y="437744"/>
                </a:lnTo>
                <a:lnTo>
                  <a:pt x="2840477" y="462063"/>
                </a:lnTo>
                <a:lnTo>
                  <a:pt x="2889115" y="462063"/>
                </a:lnTo>
                <a:lnTo>
                  <a:pt x="2889115" y="549612"/>
                </a:lnTo>
                <a:lnTo>
                  <a:pt x="2937753" y="549612"/>
                </a:lnTo>
                <a:lnTo>
                  <a:pt x="2937753" y="588523"/>
                </a:lnTo>
                <a:lnTo>
                  <a:pt x="3000983" y="588523"/>
                </a:lnTo>
                <a:lnTo>
                  <a:pt x="3000983" y="593387"/>
                </a:lnTo>
                <a:lnTo>
                  <a:pt x="3073940" y="593387"/>
                </a:lnTo>
                <a:lnTo>
                  <a:pt x="3073940" y="607978"/>
                </a:lnTo>
                <a:lnTo>
                  <a:pt x="3263630" y="607978"/>
                </a:lnTo>
                <a:lnTo>
                  <a:pt x="3263630" y="632297"/>
                </a:lnTo>
                <a:lnTo>
                  <a:pt x="3336587" y="632297"/>
                </a:lnTo>
                <a:lnTo>
                  <a:pt x="3336587" y="651753"/>
                </a:lnTo>
                <a:lnTo>
                  <a:pt x="3394953" y="651753"/>
                </a:lnTo>
                <a:lnTo>
                  <a:pt x="3394953" y="705255"/>
                </a:lnTo>
                <a:lnTo>
                  <a:pt x="3487366" y="705255"/>
                </a:lnTo>
                <a:lnTo>
                  <a:pt x="3487366" y="729574"/>
                </a:lnTo>
                <a:lnTo>
                  <a:pt x="3798651" y="729574"/>
                </a:lnTo>
                <a:lnTo>
                  <a:pt x="3798651" y="773349"/>
                </a:lnTo>
                <a:lnTo>
                  <a:pt x="3798651" y="773349"/>
                </a:lnTo>
                <a:lnTo>
                  <a:pt x="3818106" y="773349"/>
                </a:lnTo>
                <a:lnTo>
                  <a:pt x="3818106" y="851170"/>
                </a:lnTo>
                <a:lnTo>
                  <a:pt x="3891064" y="851170"/>
                </a:lnTo>
                <a:lnTo>
                  <a:pt x="3891064" y="885217"/>
                </a:lnTo>
                <a:lnTo>
                  <a:pt x="3973749" y="885217"/>
                </a:lnTo>
                <a:lnTo>
                  <a:pt x="3973749" y="938719"/>
                </a:lnTo>
                <a:lnTo>
                  <a:pt x="4007796" y="938719"/>
                </a:lnTo>
                <a:lnTo>
                  <a:pt x="4007796" y="948446"/>
                </a:lnTo>
                <a:lnTo>
                  <a:pt x="4343400" y="948446"/>
                </a:lnTo>
                <a:lnTo>
                  <a:pt x="4343400" y="1016540"/>
                </a:lnTo>
                <a:lnTo>
                  <a:pt x="4464996" y="1016540"/>
                </a:lnTo>
                <a:lnTo>
                  <a:pt x="4464996" y="1065178"/>
                </a:lnTo>
                <a:lnTo>
                  <a:pt x="4698460" y="1065178"/>
                </a:lnTo>
                <a:lnTo>
                  <a:pt x="4698460" y="1113817"/>
                </a:lnTo>
                <a:lnTo>
                  <a:pt x="4800600" y="1113817"/>
                </a:lnTo>
                <a:lnTo>
                  <a:pt x="4800600" y="1206229"/>
                </a:lnTo>
                <a:lnTo>
                  <a:pt x="4834647" y="1206229"/>
                </a:lnTo>
                <a:lnTo>
                  <a:pt x="4834647" y="1298642"/>
                </a:lnTo>
                <a:lnTo>
                  <a:pt x="4893013" y="1298642"/>
                </a:lnTo>
                <a:lnTo>
                  <a:pt x="4893013" y="1376463"/>
                </a:lnTo>
                <a:lnTo>
                  <a:pt x="4927060" y="1376463"/>
                </a:lnTo>
                <a:lnTo>
                  <a:pt x="4927060" y="1425102"/>
                </a:lnTo>
                <a:lnTo>
                  <a:pt x="4975698" y="1425102"/>
                </a:lnTo>
                <a:lnTo>
                  <a:pt x="5817140" y="1425102"/>
                </a:lnTo>
                <a:lnTo>
                  <a:pt x="5817140" y="1867710"/>
                </a:lnTo>
                <a:lnTo>
                  <a:pt x="6269477" y="1867710"/>
                </a:lnTo>
              </a:path>
            </a:pathLst>
          </a:custGeom>
          <a:noFill/>
          <a:ln w="28575">
            <a:solidFill>
              <a:schemeClr val="accent3"/>
            </a:solidFill>
            <a:miter lim="800000"/>
            <a:headEnd/>
            <a:tailEnd/>
          </a:ln>
        </p:spPr>
        <p:txBody>
          <a:bodyPr rtlCol="0" anchor="ctr"/>
          <a:lstStyle/>
          <a:p>
            <a:pPr algn="ctr"/>
            <a:endParaRPr lang="en-US" dirty="0"/>
          </a:p>
        </p:txBody>
      </p:sp>
      <p:grpSp>
        <p:nvGrpSpPr>
          <p:cNvPr id="277" name="Group 276">
            <a:extLst>
              <a:ext uri="{FF2B5EF4-FFF2-40B4-BE49-F238E27FC236}">
                <a16:creationId xmlns:a16="http://schemas.microsoft.com/office/drawing/2014/main" id="{0678B7EA-478B-1F38-645A-3A84B7B85B52}"/>
              </a:ext>
            </a:extLst>
          </p:cNvPr>
          <p:cNvGrpSpPr/>
          <p:nvPr/>
        </p:nvGrpSpPr>
        <p:grpSpPr>
          <a:xfrm>
            <a:off x="2477500" y="2467925"/>
            <a:ext cx="7138771" cy="715952"/>
            <a:chOff x="2711962" y="1628585"/>
            <a:chExt cx="7138771" cy="715952"/>
          </a:xfrm>
        </p:grpSpPr>
        <p:cxnSp>
          <p:nvCxnSpPr>
            <p:cNvPr id="278" name="Straight Connector 277">
              <a:extLst>
                <a:ext uri="{FF2B5EF4-FFF2-40B4-BE49-F238E27FC236}">
                  <a16:creationId xmlns:a16="http://schemas.microsoft.com/office/drawing/2014/main" id="{F8F16B1F-8EA6-7AFB-F959-DFAA5B0F2176}"/>
                </a:ext>
              </a:extLst>
            </p:cNvPr>
            <p:cNvCxnSpPr/>
            <p:nvPr/>
          </p:nvCxnSpPr>
          <p:spPr bwMode="auto">
            <a:xfrm>
              <a:off x="2711962" y="162858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0DDE48D3-017C-3D55-EB60-3DA33DD01F12}"/>
                </a:ext>
              </a:extLst>
            </p:cNvPr>
            <p:cNvCxnSpPr/>
            <p:nvPr/>
          </p:nvCxnSpPr>
          <p:spPr bwMode="auto">
            <a:xfrm>
              <a:off x="3665274" y="1700021"/>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58C36E32-4070-A20C-CC04-C466549BCE11}"/>
                </a:ext>
              </a:extLst>
            </p:cNvPr>
            <p:cNvCxnSpPr/>
            <p:nvPr/>
          </p:nvCxnSpPr>
          <p:spPr bwMode="auto">
            <a:xfrm>
              <a:off x="4216594" y="17665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AF211DCD-2CE5-3F81-A784-25E6B1224D2F}"/>
                </a:ext>
              </a:extLst>
            </p:cNvPr>
            <p:cNvCxnSpPr/>
            <p:nvPr/>
          </p:nvCxnSpPr>
          <p:spPr bwMode="auto">
            <a:xfrm>
              <a:off x="4161036" y="17665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04C9B4D-8DDF-3BCA-1620-52CE5B24F1C0}"/>
                </a:ext>
              </a:extLst>
            </p:cNvPr>
            <p:cNvCxnSpPr/>
            <p:nvPr/>
          </p:nvCxnSpPr>
          <p:spPr bwMode="auto">
            <a:xfrm>
              <a:off x="5047646" y="1828301"/>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828739C-3E1E-C957-A634-54F7E1D5268E}"/>
                </a:ext>
              </a:extLst>
            </p:cNvPr>
            <p:cNvCxnSpPr/>
            <p:nvPr/>
          </p:nvCxnSpPr>
          <p:spPr bwMode="auto">
            <a:xfrm>
              <a:off x="5105091" y="182876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CC54085-A41F-7006-ACB0-79860696983E}"/>
                </a:ext>
              </a:extLst>
            </p:cNvPr>
            <p:cNvCxnSpPr/>
            <p:nvPr/>
          </p:nvCxnSpPr>
          <p:spPr bwMode="auto">
            <a:xfrm>
              <a:off x="5161403" y="1828301"/>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8750E9CC-C395-1C28-BC2A-333DDBB13180}"/>
                </a:ext>
              </a:extLst>
            </p:cNvPr>
            <p:cNvCxnSpPr/>
            <p:nvPr/>
          </p:nvCxnSpPr>
          <p:spPr bwMode="auto">
            <a:xfrm>
              <a:off x="5533088" y="184886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F8D9E4E8-5A8D-9DE7-9BDD-D34BC5F02485}"/>
                </a:ext>
              </a:extLst>
            </p:cNvPr>
            <p:cNvCxnSpPr/>
            <p:nvPr/>
          </p:nvCxnSpPr>
          <p:spPr bwMode="auto">
            <a:xfrm>
              <a:off x="5581758" y="184886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AEA41CA4-37F3-E8D0-1D82-348BF8EE6BFD}"/>
                </a:ext>
              </a:extLst>
            </p:cNvPr>
            <p:cNvCxnSpPr/>
            <p:nvPr/>
          </p:nvCxnSpPr>
          <p:spPr bwMode="auto">
            <a:xfrm>
              <a:off x="5620670" y="187086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239CCFF3-80E3-8AEC-F473-9E4D43E38B40}"/>
                </a:ext>
              </a:extLst>
            </p:cNvPr>
            <p:cNvCxnSpPr/>
            <p:nvPr/>
          </p:nvCxnSpPr>
          <p:spPr bwMode="auto">
            <a:xfrm>
              <a:off x="6069318" y="1920303"/>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DD189F97-A7CF-D8F9-B193-98205EC66D2B}"/>
                </a:ext>
              </a:extLst>
            </p:cNvPr>
            <p:cNvCxnSpPr/>
            <p:nvPr/>
          </p:nvCxnSpPr>
          <p:spPr bwMode="auto">
            <a:xfrm>
              <a:off x="6125890" y="1942302"/>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87122B2F-4D33-030C-4328-4F8D2578BF57}"/>
                </a:ext>
              </a:extLst>
            </p:cNvPr>
            <p:cNvCxnSpPr/>
            <p:nvPr/>
          </p:nvCxnSpPr>
          <p:spPr bwMode="auto">
            <a:xfrm>
              <a:off x="6491294" y="1994282"/>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DEB798B2-FF08-F317-8DC0-BBA5D442030F}"/>
                </a:ext>
              </a:extLst>
            </p:cNvPr>
            <p:cNvCxnSpPr/>
            <p:nvPr/>
          </p:nvCxnSpPr>
          <p:spPr bwMode="auto">
            <a:xfrm>
              <a:off x="6530206" y="2008874"/>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C970BB40-ABBE-CD7E-59BC-FB2BAECAF149}"/>
                </a:ext>
              </a:extLst>
            </p:cNvPr>
            <p:cNvCxnSpPr/>
            <p:nvPr/>
          </p:nvCxnSpPr>
          <p:spPr bwMode="auto">
            <a:xfrm>
              <a:off x="6569907" y="2038855"/>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3E7EC8D1-93EF-02B0-6485-B49CA3AE877E}"/>
                </a:ext>
              </a:extLst>
            </p:cNvPr>
            <p:cNvCxnSpPr/>
            <p:nvPr/>
          </p:nvCxnSpPr>
          <p:spPr bwMode="auto">
            <a:xfrm>
              <a:off x="6181632" y="194230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80414CC2-97AF-8DE1-5C19-9809D6BE4CBF}"/>
                </a:ext>
              </a:extLst>
            </p:cNvPr>
            <p:cNvCxnSpPr/>
            <p:nvPr/>
          </p:nvCxnSpPr>
          <p:spPr bwMode="auto">
            <a:xfrm>
              <a:off x="6241323" y="196255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CF7005E1-643E-C343-D8C5-B31E80CCEE66}"/>
                </a:ext>
              </a:extLst>
            </p:cNvPr>
            <p:cNvCxnSpPr/>
            <p:nvPr/>
          </p:nvCxnSpPr>
          <p:spPr bwMode="auto">
            <a:xfrm>
              <a:off x="6710167" y="2060854"/>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933A611D-79F1-EFC3-45B5-27D9C25C538A}"/>
                </a:ext>
              </a:extLst>
            </p:cNvPr>
            <p:cNvCxnSpPr/>
            <p:nvPr/>
          </p:nvCxnSpPr>
          <p:spPr bwMode="auto">
            <a:xfrm>
              <a:off x="6657253" y="203885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520D81F1-EC5C-E9AC-5C8F-CF752EBDC589}"/>
                </a:ext>
              </a:extLst>
            </p:cNvPr>
            <p:cNvCxnSpPr/>
            <p:nvPr/>
          </p:nvCxnSpPr>
          <p:spPr bwMode="auto">
            <a:xfrm>
              <a:off x="6682606" y="203885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0EAF7824-1C3D-455A-D4F5-04BCEAA04E62}"/>
                </a:ext>
              </a:extLst>
            </p:cNvPr>
            <p:cNvCxnSpPr/>
            <p:nvPr/>
          </p:nvCxnSpPr>
          <p:spPr bwMode="auto">
            <a:xfrm>
              <a:off x="6943632" y="208110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3E80B30B-B81A-DDDB-B6BD-9C1DF3B45443}"/>
                </a:ext>
              </a:extLst>
            </p:cNvPr>
            <p:cNvCxnSpPr/>
            <p:nvPr/>
          </p:nvCxnSpPr>
          <p:spPr bwMode="auto">
            <a:xfrm>
              <a:off x="6974436" y="208110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F9B05C92-492F-56B5-54B0-9C650D029FB9}"/>
                </a:ext>
              </a:extLst>
            </p:cNvPr>
            <p:cNvCxnSpPr/>
            <p:nvPr/>
          </p:nvCxnSpPr>
          <p:spPr bwMode="auto">
            <a:xfrm>
              <a:off x="6630158" y="2039865"/>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B63C3898-5012-6630-9C58-C312479BD6CD}"/>
                </a:ext>
              </a:extLst>
            </p:cNvPr>
            <p:cNvCxnSpPr/>
            <p:nvPr/>
          </p:nvCxnSpPr>
          <p:spPr bwMode="auto">
            <a:xfrm>
              <a:off x="7022316" y="2080066"/>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561AF597-F673-21D8-2220-91C9370080FE}"/>
                </a:ext>
              </a:extLst>
            </p:cNvPr>
            <p:cNvCxnSpPr/>
            <p:nvPr/>
          </p:nvCxnSpPr>
          <p:spPr bwMode="auto">
            <a:xfrm>
              <a:off x="7096038" y="2133142"/>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7862657F-D3C3-17F6-9F5E-A97B04022335}"/>
                </a:ext>
              </a:extLst>
            </p:cNvPr>
            <p:cNvCxnSpPr/>
            <p:nvPr/>
          </p:nvCxnSpPr>
          <p:spPr bwMode="auto">
            <a:xfrm>
              <a:off x="7143026" y="2134360"/>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38DEBC8F-0AC4-0192-89CE-3D1C6AA85722}"/>
                </a:ext>
              </a:extLst>
            </p:cNvPr>
            <p:cNvCxnSpPr/>
            <p:nvPr/>
          </p:nvCxnSpPr>
          <p:spPr bwMode="auto">
            <a:xfrm>
              <a:off x="7193309" y="213314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EC1E76B9-ACDB-3F6B-F426-41E77F546E27}"/>
                </a:ext>
              </a:extLst>
            </p:cNvPr>
            <p:cNvCxnSpPr/>
            <p:nvPr/>
          </p:nvCxnSpPr>
          <p:spPr bwMode="auto">
            <a:xfrm>
              <a:off x="7254470" y="2136000"/>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B11DF40F-0731-54C8-EF0B-42FB7AC60279}"/>
                </a:ext>
              </a:extLst>
            </p:cNvPr>
            <p:cNvCxnSpPr/>
            <p:nvPr/>
          </p:nvCxnSpPr>
          <p:spPr bwMode="auto">
            <a:xfrm>
              <a:off x="7402953" y="214092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240EC50B-A81C-6EE8-EDE5-5BD3CEF29AEF}"/>
                </a:ext>
              </a:extLst>
            </p:cNvPr>
            <p:cNvCxnSpPr/>
            <p:nvPr/>
          </p:nvCxnSpPr>
          <p:spPr bwMode="auto">
            <a:xfrm>
              <a:off x="7639281"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FCE71AAA-8EA8-124F-9785-F950DD990FA7}"/>
                </a:ext>
              </a:extLst>
            </p:cNvPr>
            <p:cNvCxnSpPr/>
            <p:nvPr/>
          </p:nvCxnSpPr>
          <p:spPr bwMode="auto">
            <a:xfrm>
              <a:off x="7670220"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C7CF8C96-81CA-BADA-2AB3-2BE6C65C0BF0}"/>
                </a:ext>
              </a:extLst>
            </p:cNvPr>
            <p:cNvCxnSpPr/>
            <p:nvPr/>
          </p:nvCxnSpPr>
          <p:spPr bwMode="auto">
            <a:xfrm>
              <a:off x="7485503" y="2204636"/>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D4E7D5F5-CB7A-99FE-5D4F-3FF92B2E937D}"/>
                </a:ext>
              </a:extLst>
            </p:cNvPr>
            <p:cNvCxnSpPr/>
            <p:nvPr/>
          </p:nvCxnSpPr>
          <p:spPr bwMode="auto">
            <a:xfrm>
              <a:off x="7544697" y="2204636"/>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A2427F70-F4A5-167E-C966-463160FE69E1}"/>
                </a:ext>
              </a:extLst>
            </p:cNvPr>
            <p:cNvCxnSpPr/>
            <p:nvPr/>
          </p:nvCxnSpPr>
          <p:spPr bwMode="auto">
            <a:xfrm>
              <a:off x="7711176" y="22113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32F8290E-C511-28E2-0B4C-F6AAFE28ACFF}"/>
                </a:ext>
              </a:extLst>
            </p:cNvPr>
            <p:cNvCxnSpPr/>
            <p:nvPr/>
          </p:nvCxnSpPr>
          <p:spPr bwMode="auto">
            <a:xfrm>
              <a:off x="7952162" y="220707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F561C5A4-D19A-2D35-6D00-D2FD67125534}"/>
                </a:ext>
              </a:extLst>
            </p:cNvPr>
            <p:cNvCxnSpPr/>
            <p:nvPr/>
          </p:nvCxnSpPr>
          <p:spPr bwMode="auto">
            <a:xfrm>
              <a:off x="8047411" y="220463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43219024-2726-6A4B-036F-868935A575C0}"/>
                </a:ext>
              </a:extLst>
            </p:cNvPr>
            <p:cNvCxnSpPr/>
            <p:nvPr/>
          </p:nvCxnSpPr>
          <p:spPr bwMode="auto">
            <a:xfrm>
              <a:off x="8077837" y="220463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DB0416EC-4E12-96A7-B3F7-ECE01666420E}"/>
                </a:ext>
              </a:extLst>
            </p:cNvPr>
            <p:cNvCxnSpPr/>
            <p:nvPr/>
          </p:nvCxnSpPr>
          <p:spPr bwMode="auto">
            <a:xfrm>
              <a:off x="8108928" y="220463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1087CF66-8678-409F-8CB2-B7A46FEB5746}"/>
                </a:ext>
              </a:extLst>
            </p:cNvPr>
            <p:cNvCxnSpPr/>
            <p:nvPr/>
          </p:nvCxnSpPr>
          <p:spPr bwMode="auto">
            <a:xfrm>
              <a:off x="8147423" y="2206648"/>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E8F9828F-9824-2659-AA45-E7FEB1E68982}"/>
                </a:ext>
              </a:extLst>
            </p:cNvPr>
            <p:cNvCxnSpPr/>
            <p:nvPr/>
          </p:nvCxnSpPr>
          <p:spPr bwMode="auto">
            <a:xfrm>
              <a:off x="7997675" y="2205677"/>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0F031C01-8BF3-ABE2-0092-E4D71F50CF76}"/>
                </a:ext>
              </a:extLst>
            </p:cNvPr>
            <p:cNvCxnSpPr/>
            <p:nvPr/>
          </p:nvCxnSpPr>
          <p:spPr bwMode="auto">
            <a:xfrm>
              <a:off x="8359831"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5B63F99E-3606-0D69-EDD8-BF63740AB45D}"/>
                </a:ext>
              </a:extLst>
            </p:cNvPr>
            <p:cNvCxnSpPr/>
            <p:nvPr/>
          </p:nvCxnSpPr>
          <p:spPr bwMode="auto">
            <a:xfrm>
              <a:off x="8396720" y="2207494"/>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0B175F42-FC08-36B7-73D3-705B02666D44}"/>
                </a:ext>
              </a:extLst>
            </p:cNvPr>
            <p:cNvCxnSpPr/>
            <p:nvPr/>
          </p:nvCxnSpPr>
          <p:spPr bwMode="auto">
            <a:xfrm>
              <a:off x="8518898" y="22113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993F716A-5083-3806-6479-DB833197957D}"/>
                </a:ext>
              </a:extLst>
            </p:cNvPr>
            <p:cNvCxnSpPr/>
            <p:nvPr/>
          </p:nvCxnSpPr>
          <p:spPr bwMode="auto">
            <a:xfrm>
              <a:off x="8548424" y="22113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39AA1668-952E-99EA-74AD-A6474E2F9FFA}"/>
                </a:ext>
              </a:extLst>
            </p:cNvPr>
            <p:cNvCxnSpPr/>
            <p:nvPr/>
          </p:nvCxnSpPr>
          <p:spPr bwMode="auto">
            <a:xfrm>
              <a:off x="8614835" y="2208841"/>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1C5B864F-A3E6-9A15-5A2B-D5B8AF6790C9}"/>
                </a:ext>
              </a:extLst>
            </p:cNvPr>
            <p:cNvCxnSpPr/>
            <p:nvPr/>
          </p:nvCxnSpPr>
          <p:spPr bwMode="auto">
            <a:xfrm>
              <a:off x="8448617" y="2209955"/>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F3438E69-0412-DB5C-93BE-853FA1B738F0}"/>
                </a:ext>
              </a:extLst>
            </p:cNvPr>
            <p:cNvCxnSpPr/>
            <p:nvPr/>
          </p:nvCxnSpPr>
          <p:spPr bwMode="auto">
            <a:xfrm>
              <a:off x="8911061"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FDF3D817-E915-F1B0-6225-5702128D386E}"/>
                </a:ext>
              </a:extLst>
            </p:cNvPr>
            <p:cNvCxnSpPr/>
            <p:nvPr/>
          </p:nvCxnSpPr>
          <p:spPr bwMode="auto">
            <a:xfrm>
              <a:off x="8940254"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82AC864-578C-4B61-E39C-B8E8F53BED58}"/>
                </a:ext>
              </a:extLst>
            </p:cNvPr>
            <p:cNvCxnSpPr/>
            <p:nvPr/>
          </p:nvCxnSpPr>
          <p:spPr bwMode="auto">
            <a:xfrm>
              <a:off x="9850733" y="2207494"/>
              <a:ext cx="0" cy="13314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141D9EAE-16DB-B4E7-14E0-210EB1A183AB}"/>
              </a:ext>
            </a:extLst>
          </p:cNvPr>
          <p:cNvGrpSpPr/>
          <p:nvPr/>
        </p:nvGrpSpPr>
        <p:grpSpPr>
          <a:xfrm>
            <a:off x="2941647" y="2504416"/>
            <a:ext cx="5778053" cy="1970160"/>
            <a:chOff x="3176109" y="1665076"/>
            <a:chExt cx="5778053" cy="1970160"/>
          </a:xfrm>
        </p:grpSpPr>
        <p:cxnSp>
          <p:nvCxnSpPr>
            <p:cNvPr id="328" name="Straight Connector 327">
              <a:extLst>
                <a:ext uri="{FF2B5EF4-FFF2-40B4-BE49-F238E27FC236}">
                  <a16:creationId xmlns:a16="http://schemas.microsoft.com/office/drawing/2014/main" id="{CA440777-0A51-5EA0-7A46-9ED9D2BC6B9C}"/>
                </a:ext>
              </a:extLst>
            </p:cNvPr>
            <p:cNvCxnSpPr/>
            <p:nvPr/>
          </p:nvCxnSpPr>
          <p:spPr bwMode="auto">
            <a:xfrm>
              <a:off x="3176109" y="166507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2176C237-08DC-9D34-7670-652F1D55E23C}"/>
                </a:ext>
              </a:extLst>
            </p:cNvPr>
            <p:cNvCxnSpPr/>
            <p:nvPr/>
          </p:nvCxnSpPr>
          <p:spPr bwMode="auto">
            <a:xfrm>
              <a:off x="3237761" y="166507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7E7C1419-0910-56BA-9815-B7C4B2E29D50}"/>
                </a:ext>
              </a:extLst>
            </p:cNvPr>
            <p:cNvCxnSpPr/>
            <p:nvPr/>
          </p:nvCxnSpPr>
          <p:spPr bwMode="auto">
            <a:xfrm>
              <a:off x="3339455" y="169515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CF74B3C6-434C-562E-4641-024D512D627C}"/>
                </a:ext>
              </a:extLst>
            </p:cNvPr>
            <p:cNvCxnSpPr/>
            <p:nvPr/>
          </p:nvCxnSpPr>
          <p:spPr bwMode="auto">
            <a:xfrm>
              <a:off x="3286612" y="166507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A30AF709-0C09-A9A2-5C0C-D9FCEA2904FF}"/>
                </a:ext>
              </a:extLst>
            </p:cNvPr>
            <p:cNvCxnSpPr/>
            <p:nvPr/>
          </p:nvCxnSpPr>
          <p:spPr bwMode="auto">
            <a:xfrm>
              <a:off x="3735741" y="171572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1DA8E98E-5838-6C22-BDD0-E781D33F9A3C}"/>
                </a:ext>
              </a:extLst>
            </p:cNvPr>
            <p:cNvCxnSpPr/>
            <p:nvPr/>
          </p:nvCxnSpPr>
          <p:spPr bwMode="auto">
            <a:xfrm>
              <a:off x="4188852" y="182830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9B831107-49D5-466D-882E-825C9ECBA2DB}"/>
                </a:ext>
              </a:extLst>
            </p:cNvPr>
            <p:cNvCxnSpPr/>
            <p:nvPr/>
          </p:nvCxnSpPr>
          <p:spPr bwMode="auto">
            <a:xfrm>
              <a:off x="4357727" y="1828301"/>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38C60F41-98DE-6FA0-51B7-E234B728CBEA}"/>
                </a:ext>
              </a:extLst>
            </p:cNvPr>
            <p:cNvCxnSpPr/>
            <p:nvPr/>
          </p:nvCxnSpPr>
          <p:spPr bwMode="auto">
            <a:xfrm>
              <a:off x="4283152" y="182830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25DF5CDA-8AAD-BACA-63B8-996309748AEA}"/>
                </a:ext>
              </a:extLst>
            </p:cNvPr>
            <p:cNvCxnSpPr/>
            <p:nvPr/>
          </p:nvCxnSpPr>
          <p:spPr bwMode="auto">
            <a:xfrm>
              <a:off x="4233718" y="182830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3C5090D8-BFB3-B454-90C7-72F5EAEE9C30}"/>
                </a:ext>
              </a:extLst>
            </p:cNvPr>
            <p:cNvCxnSpPr/>
            <p:nvPr/>
          </p:nvCxnSpPr>
          <p:spPr bwMode="auto">
            <a:xfrm>
              <a:off x="4634989" y="184220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271264CF-837B-6990-9F70-271287A14A46}"/>
                </a:ext>
              </a:extLst>
            </p:cNvPr>
            <p:cNvCxnSpPr/>
            <p:nvPr/>
          </p:nvCxnSpPr>
          <p:spPr bwMode="auto">
            <a:xfrm>
              <a:off x="6530206" y="2446754"/>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33ED8ED1-E1B9-2466-AF40-6DC8A3C6C0C7}"/>
                </a:ext>
              </a:extLst>
            </p:cNvPr>
            <p:cNvCxnSpPr/>
            <p:nvPr/>
          </p:nvCxnSpPr>
          <p:spPr bwMode="auto">
            <a:xfrm>
              <a:off x="6491294" y="2354968"/>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F64E9E0A-1A5B-529B-9D2C-C24046314ABC}"/>
                </a:ext>
              </a:extLst>
            </p:cNvPr>
            <p:cNvCxnSpPr/>
            <p:nvPr/>
          </p:nvCxnSpPr>
          <p:spPr bwMode="auto">
            <a:xfrm>
              <a:off x="6619727" y="2513326"/>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EF6CF08-B533-BE38-5637-3C2FCF3F2DA6}"/>
                </a:ext>
              </a:extLst>
            </p:cNvPr>
            <p:cNvCxnSpPr/>
            <p:nvPr/>
          </p:nvCxnSpPr>
          <p:spPr bwMode="auto">
            <a:xfrm>
              <a:off x="6650022" y="2526285"/>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F94969CA-3B7E-C9C4-DBF2-E0669CD6E5E0}"/>
                </a:ext>
              </a:extLst>
            </p:cNvPr>
            <p:cNvCxnSpPr/>
            <p:nvPr/>
          </p:nvCxnSpPr>
          <p:spPr bwMode="auto">
            <a:xfrm>
              <a:off x="6569907" y="2488112"/>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13BF58D1-E51B-B78B-A816-9B844C3D23CB}"/>
                </a:ext>
              </a:extLst>
            </p:cNvPr>
            <p:cNvCxnSpPr/>
            <p:nvPr/>
          </p:nvCxnSpPr>
          <p:spPr bwMode="auto">
            <a:xfrm>
              <a:off x="4681385" y="1889935"/>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9946F1B8-A264-C714-4A65-0C44ADAFEB9A}"/>
                </a:ext>
              </a:extLst>
            </p:cNvPr>
            <p:cNvCxnSpPr/>
            <p:nvPr/>
          </p:nvCxnSpPr>
          <p:spPr bwMode="auto">
            <a:xfrm>
              <a:off x="4700958" y="190590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B7913C3A-C310-DDDF-3252-4C73A0CF3DC8}"/>
                </a:ext>
              </a:extLst>
            </p:cNvPr>
            <p:cNvCxnSpPr/>
            <p:nvPr/>
          </p:nvCxnSpPr>
          <p:spPr bwMode="auto">
            <a:xfrm>
              <a:off x="5135251" y="200060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8B0DF785-04A5-D8EC-DD42-7F92A8BA8386}"/>
                </a:ext>
              </a:extLst>
            </p:cNvPr>
            <p:cNvCxnSpPr/>
            <p:nvPr/>
          </p:nvCxnSpPr>
          <p:spPr bwMode="auto">
            <a:xfrm>
              <a:off x="7154191" y="2652475"/>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50C71F8F-A489-10B1-08BD-85F95B9C750A}"/>
                </a:ext>
              </a:extLst>
            </p:cNvPr>
            <p:cNvCxnSpPr/>
            <p:nvPr/>
          </p:nvCxnSpPr>
          <p:spPr bwMode="auto">
            <a:xfrm>
              <a:off x="4947457" y="19370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9BA0D534-E7FF-ACDA-1B1C-81038A8A2973}"/>
                </a:ext>
              </a:extLst>
            </p:cNvPr>
            <p:cNvCxnSpPr/>
            <p:nvPr/>
          </p:nvCxnSpPr>
          <p:spPr bwMode="auto">
            <a:xfrm>
              <a:off x="6157293" y="234453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829CB1C6-9AA9-99F4-D28A-354DDC03A402}"/>
                </a:ext>
              </a:extLst>
            </p:cNvPr>
            <p:cNvCxnSpPr/>
            <p:nvPr/>
          </p:nvCxnSpPr>
          <p:spPr bwMode="auto">
            <a:xfrm>
              <a:off x="6206646" y="234453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1794EEC0-D6DB-A9D7-19F1-3D1AD4335976}"/>
                </a:ext>
              </a:extLst>
            </p:cNvPr>
            <p:cNvCxnSpPr/>
            <p:nvPr/>
          </p:nvCxnSpPr>
          <p:spPr bwMode="auto">
            <a:xfrm>
              <a:off x="7029270" y="2592857"/>
              <a:ext cx="0" cy="133144"/>
            </a:xfrm>
            <a:prstGeom prst="line">
              <a:avLst/>
            </a:prstGeom>
            <a:noFill/>
            <a:ln w="7620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E255B382-4FB1-8E6A-0BB2-B55D2955C543}"/>
                </a:ext>
              </a:extLst>
            </p:cNvPr>
            <p:cNvCxnSpPr/>
            <p:nvPr/>
          </p:nvCxnSpPr>
          <p:spPr bwMode="auto">
            <a:xfrm>
              <a:off x="6072795" y="2273220"/>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747AC5C0-D647-C9B7-D86C-2A0CA34282F8}"/>
                </a:ext>
              </a:extLst>
            </p:cNvPr>
            <p:cNvCxnSpPr/>
            <p:nvPr/>
          </p:nvCxnSpPr>
          <p:spPr bwMode="auto">
            <a:xfrm>
              <a:off x="6941764" y="2582426"/>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B5A2E3CE-0D96-4E2D-9A70-8CC014BDBDEC}"/>
                </a:ext>
              </a:extLst>
            </p:cNvPr>
            <p:cNvCxnSpPr/>
            <p:nvPr/>
          </p:nvCxnSpPr>
          <p:spPr bwMode="auto">
            <a:xfrm>
              <a:off x="6449398" y="235496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DA33C2E3-35AF-66E4-FAAA-14250E8C0E8D}"/>
                </a:ext>
              </a:extLst>
            </p:cNvPr>
            <p:cNvCxnSpPr/>
            <p:nvPr/>
          </p:nvCxnSpPr>
          <p:spPr bwMode="auto">
            <a:xfrm>
              <a:off x="5187271" y="203260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D6432B5B-6EA3-5FB4-9D42-ED5DF80F79FC}"/>
                </a:ext>
              </a:extLst>
            </p:cNvPr>
            <p:cNvCxnSpPr/>
            <p:nvPr/>
          </p:nvCxnSpPr>
          <p:spPr bwMode="auto">
            <a:xfrm>
              <a:off x="6720598" y="2575472"/>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74CF045F-5172-DB19-A426-9C56EBE83616}"/>
                </a:ext>
              </a:extLst>
            </p:cNvPr>
            <p:cNvCxnSpPr/>
            <p:nvPr/>
          </p:nvCxnSpPr>
          <p:spPr bwMode="auto">
            <a:xfrm>
              <a:off x="7540281" y="2835542"/>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3E3D11B9-1080-8ADF-8115-AD1C8E73779C}"/>
                </a:ext>
              </a:extLst>
            </p:cNvPr>
            <p:cNvCxnSpPr/>
            <p:nvPr/>
          </p:nvCxnSpPr>
          <p:spPr bwMode="auto">
            <a:xfrm>
              <a:off x="6876732" y="258296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6117F80A-0C25-89A3-BA54-5427DF03F2E1}"/>
                </a:ext>
              </a:extLst>
            </p:cNvPr>
            <p:cNvCxnSpPr/>
            <p:nvPr/>
          </p:nvCxnSpPr>
          <p:spPr bwMode="auto">
            <a:xfrm>
              <a:off x="6849923" y="258242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D67C4BA0-715A-C50B-557C-3F6A4A8F193B}"/>
                </a:ext>
              </a:extLst>
            </p:cNvPr>
            <p:cNvCxnSpPr/>
            <p:nvPr/>
          </p:nvCxnSpPr>
          <p:spPr bwMode="auto">
            <a:xfrm>
              <a:off x="6775791" y="257894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08AA41D2-FD81-3E57-B026-2ABA4419969E}"/>
                </a:ext>
              </a:extLst>
            </p:cNvPr>
            <p:cNvCxnSpPr/>
            <p:nvPr/>
          </p:nvCxnSpPr>
          <p:spPr bwMode="auto">
            <a:xfrm>
              <a:off x="7181840" y="269544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123B5B7D-7BA5-7F96-1E70-422F88FAEC75}"/>
                </a:ext>
              </a:extLst>
            </p:cNvPr>
            <p:cNvCxnSpPr/>
            <p:nvPr/>
          </p:nvCxnSpPr>
          <p:spPr bwMode="auto">
            <a:xfrm>
              <a:off x="7361703" y="270861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5F8F7ECD-3EC2-8E9B-56E7-B4AC29410A1E}"/>
                </a:ext>
              </a:extLst>
            </p:cNvPr>
            <p:cNvCxnSpPr/>
            <p:nvPr/>
          </p:nvCxnSpPr>
          <p:spPr bwMode="auto">
            <a:xfrm>
              <a:off x="7419809" y="272947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8A56EF4A-71C9-3C12-F63F-B7C284CAE627}"/>
                </a:ext>
              </a:extLst>
            </p:cNvPr>
            <p:cNvCxnSpPr/>
            <p:nvPr/>
          </p:nvCxnSpPr>
          <p:spPr bwMode="auto">
            <a:xfrm>
              <a:off x="7572166" y="2934030"/>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C4B9CE3A-9BBD-6BBA-7C69-3315DE61DB60}"/>
                </a:ext>
              </a:extLst>
            </p:cNvPr>
            <p:cNvCxnSpPr/>
            <p:nvPr/>
          </p:nvCxnSpPr>
          <p:spPr bwMode="auto">
            <a:xfrm>
              <a:off x="7488980" y="275200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F3E1C9BC-95A1-334C-9679-AEC547CC56E1}"/>
                </a:ext>
              </a:extLst>
            </p:cNvPr>
            <p:cNvCxnSpPr/>
            <p:nvPr/>
          </p:nvCxnSpPr>
          <p:spPr bwMode="auto">
            <a:xfrm>
              <a:off x="7083614" y="2652475"/>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0B8A3F36-9C63-03BB-76BF-099C43D0D344}"/>
                </a:ext>
              </a:extLst>
            </p:cNvPr>
            <p:cNvCxnSpPr/>
            <p:nvPr/>
          </p:nvCxnSpPr>
          <p:spPr bwMode="auto">
            <a:xfrm>
              <a:off x="7763552" y="305674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400A7DD3-1EF9-5117-3CA8-4BBFF883FEDB}"/>
                </a:ext>
              </a:extLst>
            </p:cNvPr>
            <p:cNvCxnSpPr/>
            <p:nvPr/>
          </p:nvCxnSpPr>
          <p:spPr bwMode="auto">
            <a:xfrm>
              <a:off x="7614942" y="300755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40EC4C38-717B-94AA-4BE8-538B72EA5D0F}"/>
                </a:ext>
              </a:extLst>
            </p:cNvPr>
            <p:cNvCxnSpPr/>
            <p:nvPr/>
          </p:nvCxnSpPr>
          <p:spPr bwMode="auto">
            <a:xfrm>
              <a:off x="7939764" y="306369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AA1AA7B8-3C3C-E92D-CC7D-35DBA0DD2F68}"/>
                </a:ext>
              </a:extLst>
            </p:cNvPr>
            <p:cNvCxnSpPr/>
            <p:nvPr/>
          </p:nvCxnSpPr>
          <p:spPr bwMode="auto">
            <a:xfrm>
              <a:off x="7725665" y="305674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36B60BAA-FB52-5D09-B87D-45923BFB6809}"/>
                </a:ext>
              </a:extLst>
            </p:cNvPr>
            <p:cNvCxnSpPr/>
            <p:nvPr/>
          </p:nvCxnSpPr>
          <p:spPr bwMode="auto">
            <a:xfrm>
              <a:off x="7972098" y="306369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BFCFEEEB-0251-D65C-2744-D7F9972BFC6A}"/>
                </a:ext>
              </a:extLst>
            </p:cNvPr>
            <p:cNvCxnSpPr/>
            <p:nvPr/>
          </p:nvCxnSpPr>
          <p:spPr bwMode="auto">
            <a:xfrm>
              <a:off x="8147423" y="3060220"/>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07272C24-4C22-BB90-2620-F3EF2432A0E8}"/>
                </a:ext>
              </a:extLst>
            </p:cNvPr>
            <p:cNvCxnSpPr/>
            <p:nvPr/>
          </p:nvCxnSpPr>
          <p:spPr bwMode="auto">
            <a:xfrm>
              <a:off x="7673697" y="3056743"/>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A0608078-3CE7-A551-217F-991CC1286FF6}"/>
                </a:ext>
              </a:extLst>
            </p:cNvPr>
            <p:cNvCxnSpPr/>
            <p:nvPr/>
          </p:nvCxnSpPr>
          <p:spPr bwMode="auto">
            <a:xfrm>
              <a:off x="8068273" y="3063697"/>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FBFB8B45-33DC-78FB-DD1A-524E323CA6E8}"/>
                </a:ext>
              </a:extLst>
            </p:cNvPr>
            <p:cNvCxnSpPr/>
            <p:nvPr/>
          </p:nvCxnSpPr>
          <p:spPr bwMode="auto">
            <a:xfrm>
              <a:off x="8021307" y="3063697"/>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77B121AC-A4A3-417F-1A6B-E61FBCD6BD33}"/>
                </a:ext>
              </a:extLst>
            </p:cNvPr>
            <p:cNvCxnSpPr/>
            <p:nvPr/>
          </p:nvCxnSpPr>
          <p:spPr bwMode="auto">
            <a:xfrm>
              <a:off x="8370941" y="306717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4012784B-38BC-5EA7-9E82-92C27ECD3284}"/>
                </a:ext>
              </a:extLst>
            </p:cNvPr>
            <p:cNvCxnSpPr/>
            <p:nvPr/>
          </p:nvCxnSpPr>
          <p:spPr bwMode="auto">
            <a:xfrm>
              <a:off x="8491082" y="307065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56094ED5-F59B-716D-D156-B1C7A9A5EBB9}"/>
                </a:ext>
              </a:extLst>
            </p:cNvPr>
            <p:cNvCxnSpPr/>
            <p:nvPr/>
          </p:nvCxnSpPr>
          <p:spPr bwMode="auto">
            <a:xfrm>
              <a:off x="8670683" y="3498615"/>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63480286-BD4E-A4B0-E35B-82946130BF05}"/>
                </a:ext>
              </a:extLst>
            </p:cNvPr>
            <p:cNvCxnSpPr/>
            <p:nvPr/>
          </p:nvCxnSpPr>
          <p:spPr bwMode="auto">
            <a:xfrm>
              <a:off x="8909423" y="349947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A539E143-9DAB-280A-395A-76532153E4C1}"/>
                </a:ext>
              </a:extLst>
            </p:cNvPr>
            <p:cNvCxnSpPr/>
            <p:nvPr/>
          </p:nvCxnSpPr>
          <p:spPr bwMode="auto">
            <a:xfrm>
              <a:off x="8954162" y="3502092"/>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A5479158-70C5-D9BE-05E1-5468BF3B17D4}"/>
                </a:ext>
              </a:extLst>
            </p:cNvPr>
            <p:cNvCxnSpPr/>
            <p:nvPr/>
          </p:nvCxnSpPr>
          <p:spPr bwMode="auto">
            <a:xfrm>
              <a:off x="8432736" y="3065339"/>
              <a:ext cx="0" cy="133144"/>
            </a:xfrm>
            <a:prstGeom prst="line">
              <a:avLst/>
            </a:prstGeom>
            <a:noFill/>
            <a:ln w="38100"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082585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6A2E26-5DCD-96AC-57E1-CC39578E1B0D}"/>
              </a:ext>
            </a:extLst>
          </p:cNvPr>
          <p:cNvSpPr>
            <a:spLocks noGrp="1"/>
          </p:cNvSpPr>
          <p:nvPr>
            <p:ph type="title"/>
          </p:nvPr>
        </p:nvSpPr>
        <p:spPr/>
        <p:txBody>
          <a:bodyPr/>
          <a:lstStyle/>
          <a:p>
            <a:r>
              <a:rPr lang="en-US" dirty="0"/>
              <a:t>Which Therapy Is the Best Initial Therapy?</a:t>
            </a:r>
          </a:p>
        </p:txBody>
      </p:sp>
      <p:sp>
        <p:nvSpPr>
          <p:cNvPr id="6" name="Content Placeholder 5">
            <a:extLst>
              <a:ext uri="{FF2B5EF4-FFF2-40B4-BE49-F238E27FC236}">
                <a16:creationId xmlns:a16="http://schemas.microsoft.com/office/drawing/2014/main" id="{E091EE18-A0EB-B7B5-1629-C62B620E7BDF}"/>
              </a:ext>
            </a:extLst>
          </p:cNvPr>
          <p:cNvSpPr>
            <a:spLocks noGrp="1"/>
          </p:cNvSpPr>
          <p:nvPr>
            <p:ph sz="half" idx="1"/>
          </p:nvPr>
        </p:nvSpPr>
        <p:spPr>
          <a:xfrm>
            <a:off x="601820" y="1564522"/>
            <a:ext cx="5309278" cy="1706841"/>
          </a:xfrm>
        </p:spPr>
        <p:txBody>
          <a:bodyPr>
            <a:normAutofit fontScale="85000" lnSpcReduction="20000"/>
          </a:bodyPr>
          <a:lstStyle/>
          <a:p>
            <a:pPr>
              <a:buFont typeface="Wingdings" panose="05000000000000000000" pitchFamily="2" charset="2"/>
              <a:buChar char="§"/>
            </a:pPr>
            <a:r>
              <a:rPr lang="en-US" dirty="0"/>
              <a:t>There is no single best initial therapy</a:t>
            </a:r>
          </a:p>
          <a:p>
            <a:pPr>
              <a:buFont typeface="Wingdings" panose="05000000000000000000" pitchFamily="2" charset="2"/>
              <a:buChar char="§"/>
            </a:pPr>
            <a:r>
              <a:rPr lang="en-US" dirty="0"/>
              <a:t>Multiple factors are important in this evaluation: patient preference, comorbid conditions, toxicity considerations, available resources</a:t>
            </a:r>
          </a:p>
        </p:txBody>
      </p:sp>
      <p:sp>
        <p:nvSpPr>
          <p:cNvPr id="2" name="Content Placeholder 1">
            <a:extLst>
              <a:ext uri="{FF2B5EF4-FFF2-40B4-BE49-F238E27FC236}">
                <a16:creationId xmlns:a16="http://schemas.microsoft.com/office/drawing/2014/main" id="{122706C4-7018-BF55-0704-0F2761E4F2BE}"/>
              </a:ext>
            </a:extLst>
          </p:cNvPr>
          <p:cNvSpPr>
            <a:spLocks noGrp="1"/>
          </p:cNvSpPr>
          <p:nvPr>
            <p:ph sz="half" idx="2"/>
          </p:nvPr>
        </p:nvSpPr>
        <p:spPr>
          <a:xfrm>
            <a:off x="6252634" y="1564522"/>
            <a:ext cx="5229570" cy="1706841"/>
          </a:xfrm>
        </p:spPr>
        <p:txBody>
          <a:bodyPr>
            <a:normAutofit fontScale="85000" lnSpcReduction="20000"/>
          </a:bodyPr>
          <a:lstStyle/>
          <a:p>
            <a:pPr>
              <a:buFont typeface="Wingdings" panose="05000000000000000000" pitchFamily="2" charset="2"/>
              <a:buChar char="§"/>
            </a:pPr>
            <a:r>
              <a:rPr lang="en-US" dirty="0"/>
              <a:t>Efficacy and long-term disease control</a:t>
            </a:r>
          </a:p>
          <a:p>
            <a:pPr>
              <a:buFont typeface="Wingdings" panose="05000000000000000000" pitchFamily="2" charset="2"/>
              <a:buChar char="§"/>
            </a:pPr>
            <a:r>
              <a:rPr lang="en-US" dirty="0"/>
              <a:t>Options for salvage</a:t>
            </a:r>
          </a:p>
          <a:p>
            <a:pPr>
              <a:buFont typeface="Wingdings" panose="05000000000000000000" pitchFamily="2" charset="2"/>
              <a:buChar char="§"/>
            </a:pPr>
            <a:endParaRPr lang="en-US" dirty="0"/>
          </a:p>
        </p:txBody>
      </p:sp>
      <p:sp>
        <p:nvSpPr>
          <p:cNvPr id="7" name="Rectangle 6">
            <a:extLst>
              <a:ext uri="{FF2B5EF4-FFF2-40B4-BE49-F238E27FC236}">
                <a16:creationId xmlns:a16="http://schemas.microsoft.com/office/drawing/2014/main" id="{BEDF8C0D-21B8-B5B1-EE94-3FB8BB0E386D}"/>
              </a:ext>
            </a:extLst>
          </p:cNvPr>
          <p:cNvSpPr/>
          <p:nvPr/>
        </p:nvSpPr>
        <p:spPr>
          <a:xfrm>
            <a:off x="434111" y="6194327"/>
            <a:ext cx="6824399" cy="461665"/>
          </a:xfrm>
          <a:prstGeom prst="rect">
            <a:avLst/>
          </a:prstGeom>
        </p:spPr>
        <p:txBody>
          <a:bodyPr wrap="square">
            <a:spAutoFit/>
          </a:bodyPr>
          <a:lstStyle/>
          <a:p>
            <a:pPr>
              <a:defRPr/>
            </a:pPr>
            <a:r>
              <a:rPr lang="en-US" altLang="en-US" sz="1200" b="0" dirty="0">
                <a:solidFill>
                  <a:srgbClr val="455560"/>
                </a:solidFill>
                <a:latin typeface="Calibri" panose="020F0502020204030204" pitchFamily="34" charset="0"/>
              </a:rPr>
              <a:t>1.</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Shanafelt. Blood. 2022;140:112. </a:t>
            </a:r>
            <a:r>
              <a:rPr lang="en-US" altLang="en-US" sz="1200" b="0" dirty="0">
                <a:solidFill>
                  <a:srgbClr val="455560"/>
                </a:solidFill>
                <a:latin typeface="Calibri" panose="020F0502020204030204" pitchFamily="34" charset="0"/>
              </a:rPr>
              <a:t>2. </a:t>
            </a:r>
            <a:r>
              <a:rPr lang="es-ES" altLang="en-US" sz="1200" b="0" dirty="0">
                <a:solidFill>
                  <a:srgbClr val="455560"/>
                </a:solidFill>
                <a:latin typeface="Calibri" panose="020F0502020204030204" pitchFamily="34" charset="0"/>
              </a:rPr>
              <a:t>Sharman. ASCO 2022. Abstr 7539. </a:t>
            </a:r>
            <a:br>
              <a:rPr lang="es-ES" altLang="en-US" sz="1200" b="0" dirty="0">
                <a:solidFill>
                  <a:srgbClr val="455560"/>
                </a:solidFill>
                <a:latin typeface="Calibri" panose="020F0502020204030204" pitchFamily="34" charset="0"/>
              </a:rPr>
            </a:br>
            <a:r>
              <a:rPr lang="es-ES" altLang="en-US" sz="1200" b="0" dirty="0">
                <a:solidFill>
                  <a:srgbClr val="455560"/>
                </a:solidFill>
                <a:latin typeface="Calibri" panose="020F0502020204030204" pitchFamily="34" charset="0"/>
              </a:rPr>
              <a:t>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Al-Sawaf. EHA 2021. Abstr S146. 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Tam. Lancet Oncol. 2022;23:1031</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lang="en-US" altLang="en-US" sz="1200" b="0" dirty="0">
              <a:solidFill>
                <a:srgbClr val="455560"/>
              </a:solidFill>
              <a:latin typeface="Calibri" panose="020F0502020204030204" pitchFamily="34" charset="0"/>
            </a:endParaRPr>
          </a:p>
        </p:txBody>
      </p:sp>
      <p:graphicFrame>
        <p:nvGraphicFramePr>
          <p:cNvPr id="8" name="Table 7">
            <a:extLst>
              <a:ext uri="{FF2B5EF4-FFF2-40B4-BE49-F238E27FC236}">
                <a16:creationId xmlns:a16="http://schemas.microsoft.com/office/drawing/2014/main" id="{E0023B81-49FA-4503-DC36-003FEBC4273C}"/>
              </a:ext>
            </a:extLst>
          </p:cNvPr>
          <p:cNvGraphicFramePr>
            <a:graphicFrameLocks noGrp="1"/>
          </p:cNvGraphicFramePr>
          <p:nvPr>
            <p:extLst>
              <p:ext uri="{D42A27DB-BD31-4B8C-83A1-F6EECF244321}">
                <p14:modId xmlns:p14="http://schemas.microsoft.com/office/powerpoint/2010/main" val="2470462985"/>
              </p:ext>
            </p:extLst>
          </p:nvPr>
        </p:nvGraphicFramePr>
        <p:xfrm>
          <a:off x="1892636" y="3429000"/>
          <a:ext cx="8306690" cy="2396268"/>
        </p:xfrm>
        <a:graphic>
          <a:graphicData uri="http://schemas.openxmlformats.org/drawingml/2006/table">
            <a:tbl>
              <a:tblPr firstRow="1" bandRow="1">
                <a:tableStyleId>{073A0DAA-6AF3-43AB-8588-CEC1D06C72B9}</a:tableStyleId>
              </a:tblPr>
              <a:tblGrid>
                <a:gridCol w="4532245">
                  <a:extLst>
                    <a:ext uri="{9D8B030D-6E8A-4147-A177-3AD203B41FA5}">
                      <a16:colId xmlns:a16="http://schemas.microsoft.com/office/drawing/2014/main" val="2902504564"/>
                    </a:ext>
                  </a:extLst>
                </a:gridCol>
                <a:gridCol w="3774445">
                  <a:extLst>
                    <a:ext uri="{9D8B030D-6E8A-4147-A177-3AD203B41FA5}">
                      <a16:colId xmlns:a16="http://schemas.microsoft.com/office/drawing/2014/main" val="3646802944"/>
                    </a:ext>
                  </a:extLst>
                </a:gridCol>
              </a:tblGrid>
              <a:tr h="399378">
                <a:tc>
                  <a:txBody>
                    <a:bodyPr/>
                    <a:lstStyle/>
                    <a:p>
                      <a:pPr algn="l"/>
                      <a:r>
                        <a:rPr lang="en-US" sz="1900" dirty="0"/>
                        <a:t>Targeted Therapies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900" baseline="0" dirty="0"/>
                        <a:t> PFS Outcomes</a:t>
                      </a:r>
                      <a:endParaRPr lang="en-US" sz="19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032031672"/>
                  </a:ext>
                </a:extLst>
              </a:tr>
              <a:tr h="399378">
                <a:tc>
                  <a:txBody>
                    <a:bodyPr/>
                    <a:lstStyle/>
                    <a:p>
                      <a:pPr algn="l"/>
                      <a:r>
                        <a:rPr lang="en-US" sz="1800" dirty="0">
                          <a:solidFill>
                            <a:schemeClr val="bg1"/>
                          </a:solidFill>
                        </a:rPr>
                        <a:t>E1912: ibrutinib + rituximab</a:t>
                      </a:r>
                      <a:r>
                        <a:rPr lang="en-US" sz="1800" baseline="30000" dirty="0">
                          <a:solidFill>
                            <a:schemeClr val="bg1"/>
                          </a:solidFill>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900" dirty="0">
                          <a:solidFill>
                            <a:schemeClr val="bg1"/>
                          </a:solidFill>
                        </a:rPr>
                        <a:t>78% at 5 yr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56583439"/>
                  </a:ext>
                </a:extLst>
              </a:tr>
              <a:tr h="399378">
                <a:tc>
                  <a:txBody>
                    <a:bodyPr/>
                    <a:lstStyle/>
                    <a:p>
                      <a:pPr algn="l"/>
                      <a:r>
                        <a:rPr lang="en-US" altLang="en-US" sz="1800" dirty="0">
                          <a:solidFill>
                            <a:schemeClr val="bg1"/>
                          </a:solidFill>
                        </a:rPr>
                        <a:t>ELEVATE-TN: a</a:t>
                      </a:r>
                      <a:r>
                        <a:rPr lang="en-US" sz="1800" dirty="0">
                          <a:solidFill>
                            <a:schemeClr val="bg1"/>
                          </a:solidFill>
                        </a:rPr>
                        <a:t>calabrutinib</a:t>
                      </a:r>
                      <a:r>
                        <a:rPr lang="en-US" sz="1800" baseline="30000" dirty="0">
                          <a:solidFill>
                            <a:schemeClr val="bg1"/>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900" dirty="0">
                          <a:solidFill>
                            <a:schemeClr val="bg1"/>
                          </a:solidFill>
                        </a:rPr>
                        <a:t>72% at 5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49534098"/>
                  </a:ext>
                </a:extLst>
              </a:tr>
              <a:tr h="399378">
                <a:tc>
                  <a:txBody>
                    <a:bodyPr/>
                    <a:lstStyle/>
                    <a:p>
                      <a:pPr algn="l"/>
                      <a:r>
                        <a:rPr lang="en-US" altLang="en-US" sz="1800" dirty="0">
                          <a:solidFill>
                            <a:schemeClr val="bg1"/>
                          </a:solidFill>
                        </a:rPr>
                        <a:t>ELEVATE-TN: acalabrutinib + obinutuzumab</a:t>
                      </a:r>
                      <a:r>
                        <a:rPr lang="en-US" altLang="en-US" sz="1800" baseline="30000" dirty="0">
                          <a:solidFill>
                            <a:schemeClr val="bg1"/>
                          </a:solidFill>
                        </a:rPr>
                        <a:t>2</a:t>
                      </a:r>
                      <a:endParaRPr lang="en-US" sz="1800" baseline="300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900" dirty="0">
                          <a:solidFill>
                            <a:schemeClr val="bg1"/>
                          </a:solidFill>
                        </a:rPr>
                        <a:t>84% at 5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73500859"/>
                  </a:ext>
                </a:extLst>
              </a:tr>
              <a:tr h="399378">
                <a:tc>
                  <a:txBody>
                    <a:bodyPr/>
                    <a:lstStyle/>
                    <a:p>
                      <a:pPr algn="l"/>
                      <a:r>
                        <a:rPr lang="en-US" sz="1800" dirty="0">
                          <a:solidFill>
                            <a:schemeClr val="bg1"/>
                          </a:solidFill>
                        </a:rPr>
                        <a:t>CLL14: venetoclax + obinutuzumab</a:t>
                      </a:r>
                      <a:r>
                        <a:rPr lang="en-US" sz="1800" baseline="30000" dirty="0">
                          <a:solidFill>
                            <a:schemeClr val="bg1"/>
                          </a:solidFill>
                        </a:rPr>
                        <a:t>3</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900" dirty="0">
                          <a:solidFill>
                            <a:schemeClr val="bg1"/>
                          </a:solidFill>
                        </a:rPr>
                        <a:t>74% at 5 yr</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7389498"/>
                  </a:ext>
                </a:extLst>
              </a:tr>
              <a:tr h="399378">
                <a:tc>
                  <a:txBody>
                    <a:bodyPr/>
                    <a:lstStyle/>
                    <a:p>
                      <a:pPr algn="l"/>
                      <a:r>
                        <a:rPr lang="en-US" sz="1800" dirty="0">
                          <a:solidFill>
                            <a:schemeClr val="bg1"/>
                          </a:solidFill>
                        </a:rPr>
                        <a:t>SEQUOIA: zanubrutinib</a:t>
                      </a:r>
                      <a:r>
                        <a:rPr lang="en-US" sz="1800" baseline="30000" dirty="0">
                          <a:solidFill>
                            <a:schemeClr val="bg1"/>
                          </a:solidFill>
                        </a:rPr>
                        <a:t>4</a:t>
                      </a:r>
                      <a:r>
                        <a:rPr lang="en-US" sz="1800" dirty="0">
                          <a:solidFill>
                            <a:schemeClr val="bg1"/>
                          </a:solidFill>
                        </a:rPr>
                        <a:t>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900" dirty="0">
                          <a:solidFill>
                            <a:schemeClr val="bg1"/>
                          </a:solidFill>
                        </a:rPr>
                        <a:t>~ &gt;80% at 4 yr</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78461092"/>
                  </a:ext>
                </a:extLst>
              </a:tr>
            </a:tbl>
          </a:graphicData>
        </a:graphic>
      </p:graphicFrame>
      <p:grpSp>
        <p:nvGrpSpPr>
          <p:cNvPr id="3" name="Group 2">
            <a:extLst>
              <a:ext uri="{FF2B5EF4-FFF2-40B4-BE49-F238E27FC236}">
                <a16:creationId xmlns:a16="http://schemas.microsoft.com/office/drawing/2014/main" id="{1CCD9E4D-CB10-0653-A471-6ABA0C1B37BB}"/>
              </a:ext>
            </a:extLst>
          </p:cNvPr>
          <p:cNvGrpSpPr/>
          <p:nvPr/>
        </p:nvGrpSpPr>
        <p:grpSpPr>
          <a:xfrm>
            <a:off x="9392911" y="6207927"/>
            <a:ext cx="2488502" cy="454909"/>
            <a:chOff x="9392911" y="6207927"/>
            <a:chExt cx="2488502" cy="454909"/>
          </a:xfrm>
        </p:grpSpPr>
        <p:pic>
          <p:nvPicPr>
            <p:cNvPr id="4" name="Picture 3" descr="A picture containing text, ax, wheel&#10;&#10;Description automatically generated">
              <a:extLst>
                <a:ext uri="{FF2B5EF4-FFF2-40B4-BE49-F238E27FC236}">
                  <a16:creationId xmlns:a16="http://schemas.microsoft.com/office/drawing/2014/main" id="{6A0DAAF2-7A7D-71C6-17D9-BCD9F2D04E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DBC3C675-FBCC-63B1-E4A8-11FABBD6839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98837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Relapsed Disease?</a:t>
            </a:r>
          </a:p>
        </p:txBody>
      </p:sp>
    </p:spTree>
    <p:extLst>
      <p:ext uri="{BB962C8B-B14F-4D97-AF65-F5344CB8AC3E}">
        <p14:creationId xmlns:p14="http://schemas.microsoft.com/office/powerpoint/2010/main" val="640297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Guidelines: BTK Inhibitors and Venetoclax-Based Regimens Are Preferred Options for R/R CLL</a:t>
            </a:r>
          </a:p>
        </p:txBody>
      </p:sp>
      <p:sp>
        <p:nvSpPr>
          <p:cNvPr id="9" name="Content Placeholder 8">
            <a:extLst>
              <a:ext uri="{FF2B5EF4-FFF2-40B4-BE49-F238E27FC236}">
                <a16:creationId xmlns:a16="http://schemas.microsoft.com/office/drawing/2014/main" id="{759A30E8-287D-A1B3-1854-49BCA47453EA}"/>
              </a:ext>
            </a:extLst>
          </p:cNvPr>
          <p:cNvSpPr>
            <a:spLocks noGrp="1"/>
          </p:cNvSpPr>
          <p:nvPr>
            <p:ph sz="half" idx="1"/>
          </p:nvPr>
        </p:nvSpPr>
        <p:spPr/>
        <p:txBody>
          <a:bodyPr/>
          <a:lstStyle/>
          <a:p>
            <a:pPr marL="0" indent="0" algn="ctr">
              <a:buNone/>
            </a:pPr>
            <a:r>
              <a:rPr lang="it-IT" sz="2400" b="1" dirty="0">
                <a:solidFill>
                  <a:schemeClr val="accent1"/>
                </a:solidFill>
              </a:rPr>
              <a:t>No del(17p)/</a:t>
            </a:r>
            <a:r>
              <a:rPr lang="it-IT" sz="2400" b="1" i="1" dirty="0">
                <a:solidFill>
                  <a:schemeClr val="accent1"/>
                </a:solidFill>
              </a:rPr>
              <a:t>TP53</a:t>
            </a:r>
            <a:r>
              <a:rPr lang="it-IT" sz="2400" b="1" dirty="0">
                <a:solidFill>
                  <a:schemeClr val="accent1"/>
                </a:solidFill>
              </a:rPr>
              <a:t> Mutation</a:t>
            </a:r>
          </a:p>
          <a:p>
            <a:r>
              <a:rPr lang="en-US" sz="2400" dirty="0"/>
              <a:t>Preferred options</a:t>
            </a:r>
          </a:p>
          <a:p>
            <a:pPr lvl="1"/>
            <a:r>
              <a:rPr lang="en-US" sz="2200" dirty="0"/>
              <a:t>Acalabrutinib (category 1)</a:t>
            </a:r>
          </a:p>
          <a:p>
            <a:pPr lvl="1"/>
            <a:r>
              <a:rPr lang="en-US" sz="2200" dirty="0"/>
              <a:t>Venetoclax + rituximab (category 1)</a:t>
            </a:r>
          </a:p>
          <a:p>
            <a:pPr lvl="1"/>
            <a:r>
              <a:rPr lang="en-US" sz="2200" dirty="0"/>
              <a:t>Zanubrutinib (category 1)</a:t>
            </a:r>
          </a:p>
          <a:p>
            <a:r>
              <a:rPr lang="en-US" sz="2400" dirty="0"/>
              <a:t>Other recommended regimens</a:t>
            </a:r>
          </a:p>
          <a:p>
            <a:pPr lvl="1"/>
            <a:r>
              <a:rPr lang="en-US" sz="2200" dirty="0"/>
              <a:t>Ibrutinib (category 1)</a:t>
            </a:r>
          </a:p>
          <a:p>
            <a:pPr lvl="1"/>
            <a:r>
              <a:rPr lang="en-US" sz="2200" dirty="0"/>
              <a:t>Venetoclax</a:t>
            </a:r>
          </a:p>
          <a:p>
            <a:endParaRPr lang="en-US" sz="2400" dirty="0"/>
          </a:p>
        </p:txBody>
      </p:sp>
      <p:sp>
        <p:nvSpPr>
          <p:cNvPr id="11" name="Content Placeholder 10">
            <a:extLst>
              <a:ext uri="{FF2B5EF4-FFF2-40B4-BE49-F238E27FC236}">
                <a16:creationId xmlns:a16="http://schemas.microsoft.com/office/drawing/2014/main" id="{1CE757CF-E9A8-E110-BB7D-3C23781AD78A}"/>
              </a:ext>
            </a:extLst>
          </p:cNvPr>
          <p:cNvSpPr>
            <a:spLocks noGrp="1"/>
          </p:cNvSpPr>
          <p:nvPr>
            <p:ph sz="half" idx="2"/>
          </p:nvPr>
        </p:nvSpPr>
        <p:spPr>
          <a:xfrm>
            <a:off x="6252633" y="1510730"/>
            <a:ext cx="5767731" cy="4679462"/>
          </a:xfrm>
        </p:spPr>
        <p:txBody>
          <a:bodyPr/>
          <a:lstStyle/>
          <a:p>
            <a:pPr marL="0" indent="0" algn="ctr">
              <a:buNone/>
            </a:pPr>
            <a:r>
              <a:rPr lang="it-IT" sz="2400" b="1" dirty="0">
                <a:solidFill>
                  <a:schemeClr val="accent3"/>
                </a:solidFill>
              </a:rPr>
              <a:t>del(17p)/</a:t>
            </a:r>
            <a:r>
              <a:rPr lang="it-IT" sz="2400" b="1" i="1" dirty="0">
                <a:solidFill>
                  <a:schemeClr val="accent3"/>
                </a:solidFill>
              </a:rPr>
              <a:t>TP53</a:t>
            </a:r>
            <a:r>
              <a:rPr lang="it-IT" sz="2400" b="1" dirty="0">
                <a:solidFill>
                  <a:schemeClr val="accent3"/>
                </a:solidFill>
              </a:rPr>
              <a:t> Mutation</a:t>
            </a:r>
          </a:p>
          <a:p>
            <a:r>
              <a:rPr lang="en-US" sz="2400" dirty="0"/>
              <a:t>Preferred options</a:t>
            </a:r>
          </a:p>
          <a:p>
            <a:pPr lvl="1"/>
            <a:r>
              <a:rPr lang="en-US" sz="2200" dirty="0"/>
              <a:t>Acalabrutinib (category 1)</a:t>
            </a:r>
          </a:p>
          <a:p>
            <a:pPr lvl="1"/>
            <a:r>
              <a:rPr lang="en-US" sz="2200" dirty="0"/>
              <a:t>Venetoclax + rituximab (category 1)</a:t>
            </a:r>
          </a:p>
          <a:p>
            <a:pPr lvl="1"/>
            <a:r>
              <a:rPr lang="en-US" sz="2200" dirty="0"/>
              <a:t>Zanubrutinib (category 1)</a:t>
            </a:r>
          </a:p>
          <a:p>
            <a:pPr lvl="1"/>
            <a:r>
              <a:rPr lang="en-US" sz="2200" dirty="0" err="1"/>
              <a:t>Venetoclax</a:t>
            </a:r>
            <a:endParaRPr lang="en-US" sz="2200" dirty="0"/>
          </a:p>
          <a:p>
            <a:r>
              <a:rPr lang="en-US" sz="2400" dirty="0"/>
              <a:t>Other recommended regimens</a:t>
            </a:r>
          </a:p>
          <a:p>
            <a:pPr lvl="1"/>
            <a:r>
              <a:rPr lang="en-US" sz="2200" dirty="0"/>
              <a:t>Ibrutinib (category 1), alemtuzumab ± rituximab, duvelisib, </a:t>
            </a:r>
            <a:r>
              <a:rPr lang="en-US" sz="2200" dirty="0" err="1"/>
              <a:t>idelalisib</a:t>
            </a:r>
            <a:r>
              <a:rPr lang="en-US" sz="2200" dirty="0"/>
              <a:t> ± rituximab, HDMP + rituximab, lenalidomide ± rituximab</a:t>
            </a:r>
          </a:p>
          <a:p>
            <a:endParaRPr lang="en-US" dirty="0"/>
          </a:p>
        </p:txBody>
      </p:sp>
      <p:sp>
        <p:nvSpPr>
          <p:cNvPr id="10" name="Footer Placeholder 1">
            <a:extLst>
              <a:ext uri="{FF2B5EF4-FFF2-40B4-BE49-F238E27FC236}">
                <a16:creationId xmlns:a16="http://schemas.microsoft.com/office/drawing/2014/main" id="{542930EE-B4F9-77BE-EAD0-1ABF75AAB249}"/>
              </a:ext>
            </a:extLst>
          </p:cNvPr>
          <p:cNvSpPr txBox="1">
            <a:spLocks/>
          </p:cNvSpPr>
          <p:nvPr/>
        </p:nvSpPr>
        <p:spPr>
          <a:xfrm>
            <a:off x="461103" y="6197041"/>
            <a:ext cx="7498080" cy="411946"/>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2"/>
                </a:solidFill>
                <a:effectLst/>
                <a:uLnTx/>
                <a:uFillTx/>
                <a:latin typeface=" calibri"/>
                <a:sym typeface="Arial"/>
              </a:rPr>
              <a:t>NCCN Clinical Practice Guidelines in Oncology (NCCN Guidelines®) for CLL/SLL </a:t>
            </a:r>
            <a:r>
              <a:rPr lang="en-US" sz="1200" kern="0" dirty="0">
                <a:solidFill>
                  <a:schemeClr val="bg2"/>
                </a:solidFill>
                <a:latin typeface=" calibri"/>
              </a:rPr>
              <a:t>v2</a:t>
            </a:r>
            <a:r>
              <a:rPr kumimoji="0" lang="en-US" sz="1200" b="0" i="0" u="none" strike="noStrike" kern="0" cap="none" spc="0" normalizeH="0" baseline="0" noProof="0" dirty="0">
                <a:ln>
                  <a:noFill/>
                </a:ln>
                <a:solidFill>
                  <a:schemeClr val="bg2"/>
                </a:solidFill>
                <a:effectLst/>
                <a:uLnTx/>
                <a:uFillTx/>
                <a:latin typeface=" calibri"/>
                <a:sym typeface="Arial"/>
              </a:rPr>
              <a:t>.2023. </a:t>
            </a:r>
          </a:p>
        </p:txBody>
      </p:sp>
    </p:spTree>
    <p:extLst>
      <p:ext uri="{BB962C8B-B14F-4D97-AF65-F5344CB8AC3E}">
        <p14:creationId xmlns:p14="http://schemas.microsoft.com/office/powerpoint/2010/main" val="947507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67DAFA-C3EA-7F4E-A197-89D1A28B25FF}"/>
              </a:ext>
            </a:extLst>
          </p:cNvPr>
          <p:cNvSpPr>
            <a:spLocks noGrp="1"/>
          </p:cNvSpPr>
          <p:nvPr>
            <p:ph type="title"/>
          </p:nvPr>
        </p:nvSpPr>
        <p:spPr/>
        <p:txBody>
          <a:bodyPr/>
          <a:lstStyle/>
          <a:p>
            <a:r>
              <a:rPr lang="en-US" dirty="0"/>
              <a:t>Considerations for Patients With R/R CLL</a:t>
            </a:r>
          </a:p>
        </p:txBody>
      </p:sp>
      <p:sp>
        <p:nvSpPr>
          <p:cNvPr id="3" name="Content Placeholder 2">
            <a:extLst>
              <a:ext uri="{FF2B5EF4-FFF2-40B4-BE49-F238E27FC236}">
                <a16:creationId xmlns:a16="http://schemas.microsoft.com/office/drawing/2014/main" id="{A5404C88-3BE4-471E-8885-F9D804059615}"/>
              </a:ext>
            </a:extLst>
          </p:cNvPr>
          <p:cNvSpPr>
            <a:spLocks noGrp="1"/>
          </p:cNvSpPr>
          <p:nvPr>
            <p:ph idx="1"/>
          </p:nvPr>
        </p:nvSpPr>
        <p:spPr/>
        <p:txBody>
          <a:bodyPr/>
          <a:lstStyle/>
          <a:p>
            <a:r>
              <a:rPr lang="en-US" dirty="0"/>
              <a:t>Factors that influence treatment selection</a:t>
            </a:r>
          </a:p>
          <a:p>
            <a:pPr lvl="1"/>
            <a:r>
              <a:rPr lang="en-US" dirty="0"/>
              <a:t>First-line therapy</a:t>
            </a:r>
          </a:p>
          <a:p>
            <a:pPr lvl="1"/>
            <a:r>
              <a:rPr lang="en-US" dirty="0"/>
              <a:t>Toxicities from first-line therapy</a:t>
            </a:r>
          </a:p>
          <a:p>
            <a:pPr lvl="1"/>
            <a:r>
              <a:rPr lang="en-US" dirty="0"/>
              <a:t>Age and comorbidities (eg, fitness, cardiac issues, renal insufficiency)</a:t>
            </a:r>
          </a:p>
          <a:p>
            <a:pPr lvl="1"/>
            <a:r>
              <a:rPr lang="en-US" dirty="0"/>
              <a:t>Current disease status (eg, repeat cytogenetics/FISH, imaging, </a:t>
            </a:r>
            <a:br>
              <a:rPr lang="en-US" dirty="0"/>
            </a:br>
            <a:r>
              <a:rPr lang="en-US" dirty="0"/>
              <a:t>BM test if necessary to elucidate immune cytopenias)</a:t>
            </a:r>
          </a:p>
          <a:p>
            <a:pPr lvl="1"/>
            <a:r>
              <a:rPr lang="en-US" dirty="0"/>
              <a:t>Others: social support, financial, ease of administration </a:t>
            </a:r>
            <a:br>
              <a:rPr lang="en-US" dirty="0"/>
            </a:br>
            <a:r>
              <a:rPr lang="en-US" dirty="0"/>
              <a:t>(eg, hospitalization requirement, visit frequency, COVID-19)</a:t>
            </a:r>
          </a:p>
          <a:p>
            <a:endParaRPr lang="en-US" sz="3200" dirty="0"/>
          </a:p>
        </p:txBody>
      </p:sp>
    </p:spTree>
    <p:extLst>
      <p:ext uri="{BB962C8B-B14F-4D97-AF65-F5344CB8AC3E}">
        <p14:creationId xmlns:p14="http://schemas.microsoft.com/office/powerpoint/2010/main" val="1795566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2E4EF5-EF4A-9555-FE1B-2243168C170E}"/>
              </a:ext>
            </a:extLst>
          </p:cNvPr>
          <p:cNvSpPr>
            <a:spLocks noGrp="1"/>
          </p:cNvSpPr>
          <p:nvPr>
            <p:ph type="title"/>
          </p:nvPr>
        </p:nvSpPr>
        <p:spPr/>
        <p:txBody>
          <a:bodyPr/>
          <a:lstStyle/>
          <a:p>
            <a:r>
              <a:rPr lang="en-US" dirty="0"/>
              <a:t>Safety Considerations for BTK Inhibitors in the Management of CLL/SLL </a:t>
            </a:r>
          </a:p>
        </p:txBody>
      </p:sp>
    </p:spTree>
    <p:extLst>
      <p:ext uri="{BB962C8B-B14F-4D97-AF65-F5344CB8AC3E}">
        <p14:creationId xmlns:p14="http://schemas.microsoft.com/office/powerpoint/2010/main" val="70692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Planning for Sequential Therapy Is Important</a:t>
            </a:r>
            <a:br>
              <a:rPr lang="en-US" dirty="0"/>
            </a:br>
            <a:r>
              <a:rPr lang="en-US" dirty="0"/>
              <a:t>Therapeutic Intolerance, Resistance at Progression</a:t>
            </a:r>
          </a:p>
        </p:txBody>
      </p:sp>
      <p:grpSp>
        <p:nvGrpSpPr>
          <p:cNvPr id="10" name="Group 9">
            <a:extLst>
              <a:ext uri="{FF2B5EF4-FFF2-40B4-BE49-F238E27FC236}">
                <a16:creationId xmlns:a16="http://schemas.microsoft.com/office/drawing/2014/main" id="{0F096093-46B2-E21D-C5D0-C27791AE680F}"/>
              </a:ext>
            </a:extLst>
          </p:cNvPr>
          <p:cNvGrpSpPr/>
          <p:nvPr/>
        </p:nvGrpSpPr>
        <p:grpSpPr>
          <a:xfrm>
            <a:off x="724420" y="1608035"/>
            <a:ext cx="3396250" cy="3779619"/>
            <a:chOff x="1619621" y="985853"/>
            <a:chExt cx="2848570" cy="2569030"/>
          </a:xfrm>
        </p:grpSpPr>
        <p:sp>
          <p:nvSpPr>
            <p:cNvPr id="11" name="Freeform 10">
              <a:extLst>
                <a:ext uri="{FF2B5EF4-FFF2-40B4-BE49-F238E27FC236}">
                  <a16:creationId xmlns:a16="http://schemas.microsoft.com/office/drawing/2014/main" id="{46DD6043-08ED-7E3C-C667-689262739BD4}"/>
                </a:ext>
              </a:extLst>
            </p:cNvPr>
            <p:cNvSpPr/>
            <p:nvPr/>
          </p:nvSpPr>
          <p:spPr>
            <a:xfrm>
              <a:off x="1619621" y="985853"/>
              <a:ext cx="2848570" cy="662400"/>
            </a:xfrm>
            <a:custGeom>
              <a:avLst/>
              <a:gdLst>
                <a:gd name="connsiteX0" fmla="*/ 0 w 2848570"/>
                <a:gd name="connsiteY0" fmla="*/ 0 h 662400"/>
                <a:gd name="connsiteX1" fmla="*/ 2848570 w 2848570"/>
                <a:gd name="connsiteY1" fmla="*/ 0 h 662400"/>
                <a:gd name="connsiteX2" fmla="*/ 2848570 w 2848570"/>
                <a:gd name="connsiteY2" fmla="*/ 662400 h 662400"/>
                <a:gd name="connsiteX3" fmla="*/ 0 w 2848570"/>
                <a:gd name="connsiteY3" fmla="*/ 662400 h 662400"/>
                <a:gd name="connsiteX4" fmla="*/ 0 w 2848570"/>
                <a:gd name="connsiteY4" fmla="*/ 0 h 66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662400">
                  <a:moveTo>
                    <a:pt x="0" y="0"/>
                  </a:moveTo>
                  <a:lnTo>
                    <a:pt x="2848570" y="0"/>
                  </a:lnTo>
                  <a:lnTo>
                    <a:pt x="2848570" y="662400"/>
                  </a:lnTo>
                  <a:lnTo>
                    <a:pt x="0" y="662400"/>
                  </a:lnTo>
                  <a:lnTo>
                    <a:pt x="0" y="0"/>
                  </a:lnTo>
                  <a:close/>
                </a:path>
              </a:pathLst>
            </a:custGeom>
            <a:solidFill>
              <a:schemeClr val="accent1"/>
            </a:solidFill>
            <a:ln w="25400" cap="flat" cmpd="sng" algn="ctr">
              <a:noFill/>
              <a:prstDash val="solid"/>
            </a:ln>
            <a:effectLst/>
          </p:spPr>
          <p:txBody>
            <a:bodyPr spcFirstLastPara="0" vert="horz" wrap="square" lIns="113792" tIns="65024" rIns="113792" bIns="65024" numCol="1" spcCol="1270" anchor="ctr" anchorCtr="0">
              <a:noAutofit/>
            </a:bodyPr>
            <a:lstStyle/>
            <a:p>
              <a:pPr marL="0" marR="0" lvl="0" indent="0" algn="ctr" defTabSz="711200" eaLnBrk="1" fontAlgn="auto" latinLnBrk="0" hangingPunct="1">
                <a:lnSpc>
                  <a:spcPct val="90000"/>
                </a:lnSpc>
                <a:spcBef>
                  <a:spcPts val="0"/>
                </a:spcBef>
                <a:spcAft>
                  <a:spcPct val="35000"/>
                </a:spcAft>
                <a:buClr>
                  <a:srgbClr val="000000"/>
                </a:buClr>
                <a:buSzTx/>
                <a:buFont typeface="Arial"/>
                <a:buNone/>
                <a:tabLst/>
                <a:defRPr/>
              </a:pPr>
              <a:r>
                <a:rPr kumimoji="0" lang="en-US" sz="2000" i="0" u="none" strike="noStrike" kern="0" cap="none" spc="0" normalizeH="0" baseline="0" noProof="0" dirty="0">
                  <a:ln>
                    <a:noFill/>
                  </a:ln>
                  <a:solidFill>
                    <a:prstClr val="white"/>
                  </a:solidFill>
                  <a:effectLst/>
                  <a:uLnTx/>
                  <a:uFillTx/>
                  <a:latin typeface=" calibri"/>
                  <a:cs typeface="+mn-cs"/>
                  <a:sym typeface="Arial"/>
                </a:rPr>
                <a:t>Toxicity/Intolerance</a:t>
              </a:r>
              <a:r>
                <a:rPr kumimoji="0" lang="en-US" sz="2000" i="0" u="none" strike="noStrike" kern="0" cap="none" spc="0" normalizeH="0" baseline="30000" noProof="0" dirty="0">
                  <a:ln>
                    <a:noFill/>
                  </a:ln>
                  <a:solidFill>
                    <a:prstClr val="white"/>
                  </a:solidFill>
                  <a:effectLst/>
                  <a:uLnTx/>
                  <a:uFillTx/>
                  <a:latin typeface=" calibri"/>
                  <a:cs typeface="+mn-cs"/>
                  <a:sym typeface="Arial"/>
                </a:rPr>
                <a:t>1,2</a:t>
              </a:r>
              <a:endParaRPr kumimoji="0" lang="en-US" sz="2000" i="0" u="none" strike="noStrike" kern="0" cap="none" spc="0" normalizeH="0" baseline="0" noProof="0" dirty="0">
                <a:ln>
                  <a:noFill/>
                </a:ln>
                <a:solidFill>
                  <a:prstClr val="white"/>
                </a:solidFill>
                <a:effectLst/>
                <a:uLnTx/>
                <a:uFillTx/>
                <a:latin typeface=" calibri"/>
                <a:cs typeface="+mn-cs"/>
                <a:sym typeface="Arial"/>
              </a:endParaRPr>
            </a:p>
          </p:txBody>
        </p:sp>
        <p:sp>
          <p:nvSpPr>
            <p:cNvPr id="12" name="Freeform 11">
              <a:extLst>
                <a:ext uri="{FF2B5EF4-FFF2-40B4-BE49-F238E27FC236}">
                  <a16:creationId xmlns:a16="http://schemas.microsoft.com/office/drawing/2014/main" id="{B68960AA-93E7-9FE1-CAFB-B297FE468C1B}"/>
                </a:ext>
              </a:extLst>
            </p:cNvPr>
            <p:cNvSpPr/>
            <p:nvPr/>
          </p:nvSpPr>
          <p:spPr>
            <a:xfrm>
              <a:off x="1619621" y="1648252"/>
              <a:ext cx="2848570" cy="1906631"/>
            </a:xfrm>
            <a:custGeom>
              <a:avLst/>
              <a:gdLst>
                <a:gd name="connsiteX0" fmla="*/ 0 w 2848570"/>
                <a:gd name="connsiteY0" fmla="*/ 0 h 1104862"/>
                <a:gd name="connsiteX1" fmla="*/ 2848570 w 2848570"/>
                <a:gd name="connsiteY1" fmla="*/ 0 h 1104862"/>
                <a:gd name="connsiteX2" fmla="*/ 2848570 w 2848570"/>
                <a:gd name="connsiteY2" fmla="*/ 1104862 h 1104862"/>
                <a:gd name="connsiteX3" fmla="*/ 0 w 2848570"/>
                <a:gd name="connsiteY3" fmla="*/ 1104862 h 1104862"/>
                <a:gd name="connsiteX4" fmla="*/ 0 w 2848570"/>
                <a:gd name="connsiteY4" fmla="*/ 0 h 1104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1104862">
                  <a:moveTo>
                    <a:pt x="0" y="0"/>
                  </a:moveTo>
                  <a:lnTo>
                    <a:pt x="2848570" y="0"/>
                  </a:lnTo>
                  <a:lnTo>
                    <a:pt x="2848570" y="1104862"/>
                  </a:lnTo>
                  <a:lnTo>
                    <a:pt x="0" y="1104862"/>
                  </a:lnTo>
                  <a:lnTo>
                    <a:pt x="0" y="0"/>
                  </a:lnTo>
                  <a:close/>
                </a:path>
              </a:pathLst>
            </a:custGeom>
            <a:solidFill>
              <a:schemeClr val="accent2">
                <a:lumMod val="20000"/>
                <a:lumOff val="80000"/>
                <a:alpha val="90000"/>
              </a:schemeClr>
            </a:solidFill>
            <a:ln w="25400" cap="flat" cmpd="sng" algn="ctr">
              <a:noFill/>
              <a:prstDash val="solid"/>
            </a:ln>
            <a:effectLst/>
          </p:spPr>
          <p:txBody>
            <a:bodyPr spcFirstLastPara="0" vert="horz" wrap="square" lIns="85344" tIns="85344" rIns="113792" bIns="128016" numCol="1" spcCol="1270" anchor="t" anchorCtr="0">
              <a:noAutofit/>
            </a:bodyPr>
            <a:lstStyle/>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BTKi discontinuation rates are ~40% in some real-world reports</a:t>
              </a:r>
            </a:p>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Largely driven by toxicity</a:t>
              </a:r>
            </a:p>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Incidence of AEs greatest in the first 6 mo</a:t>
              </a:r>
            </a:p>
            <a:p>
              <a:pPr marL="274320" marR="0" lvl="1" indent="-171450" defTabSz="711200" eaLnBrk="1" fontAlgn="auto" latinLnBrk="0" hangingPunct="1">
                <a:lnSpc>
                  <a:spcPct val="90000"/>
                </a:lnSpc>
                <a:spcBef>
                  <a:spcPts val="0"/>
                </a:spcBef>
                <a:spcAft>
                  <a:spcPct val="15000"/>
                </a:spcAft>
                <a:buClr>
                  <a:srgbClr val="000000"/>
                </a:buClr>
                <a:buSzTx/>
                <a:buFont typeface="Arial"/>
                <a:buChar char="•"/>
                <a:tabLst/>
                <a:defRPr/>
              </a:pPr>
              <a:endPar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endParaRPr>
            </a:p>
          </p:txBody>
        </p:sp>
      </p:grpSp>
      <p:grpSp>
        <p:nvGrpSpPr>
          <p:cNvPr id="13" name="Group 12">
            <a:extLst>
              <a:ext uri="{FF2B5EF4-FFF2-40B4-BE49-F238E27FC236}">
                <a16:creationId xmlns:a16="http://schemas.microsoft.com/office/drawing/2014/main" id="{EA3F0E48-58A6-031E-5A93-9A62B17F44D1}"/>
              </a:ext>
            </a:extLst>
          </p:cNvPr>
          <p:cNvGrpSpPr/>
          <p:nvPr/>
        </p:nvGrpSpPr>
        <p:grpSpPr>
          <a:xfrm>
            <a:off x="4213280" y="1615653"/>
            <a:ext cx="3618153" cy="3756985"/>
            <a:chOff x="1814031" y="3029331"/>
            <a:chExt cx="2848570" cy="2553646"/>
          </a:xfrm>
        </p:grpSpPr>
        <p:sp>
          <p:nvSpPr>
            <p:cNvPr id="14" name="Freeform 13">
              <a:extLst>
                <a:ext uri="{FF2B5EF4-FFF2-40B4-BE49-F238E27FC236}">
                  <a16:creationId xmlns:a16="http://schemas.microsoft.com/office/drawing/2014/main" id="{A51616A8-1ADB-8F68-946C-E769FA3745A3}"/>
                </a:ext>
              </a:extLst>
            </p:cNvPr>
            <p:cNvSpPr/>
            <p:nvPr/>
          </p:nvSpPr>
          <p:spPr>
            <a:xfrm>
              <a:off x="1814031" y="3029331"/>
              <a:ext cx="2848570" cy="662400"/>
            </a:xfrm>
            <a:custGeom>
              <a:avLst/>
              <a:gdLst>
                <a:gd name="connsiteX0" fmla="*/ 0 w 2848570"/>
                <a:gd name="connsiteY0" fmla="*/ 0 h 662400"/>
                <a:gd name="connsiteX1" fmla="*/ 2848570 w 2848570"/>
                <a:gd name="connsiteY1" fmla="*/ 0 h 662400"/>
                <a:gd name="connsiteX2" fmla="*/ 2848570 w 2848570"/>
                <a:gd name="connsiteY2" fmla="*/ 662400 h 662400"/>
                <a:gd name="connsiteX3" fmla="*/ 0 w 2848570"/>
                <a:gd name="connsiteY3" fmla="*/ 662400 h 662400"/>
                <a:gd name="connsiteX4" fmla="*/ 0 w 2848570"/>
                <a:gd name="connsiteY4" fmla="*/ 0 h 66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662400">
                  <a:moveTo>
                    <a:pt x="0" y="0"/>
                  </a:moveTo>
                  <a:lnTo>
                    <a:pt x="2848570" y="0"/>
                  </a:lnTo>
                  <a:lnTo>
                    <a:pt x="2848570" y="662400"/>
                  </a:lnTo>
                  <a:lnTo>
                    <a:pt x="0" y="662400"/>
                  </a:lnTo>
                  <a:lnTo>
                    <a:pt x="0" y="0"/>
                  </a:lnTo>
                  <a:close/>
                </a:path>
              </a:pathLst>
            </a:custGeom>
            <a:solidFill>
              <a:schemeClr val="accent3"/>
            </a:solidFill>
            <a:ln w="25400" cap="flat" cmpd="sng" algn="ctr">
              <a:noFill/>
              <a:prstDash val="solid"/>
            </a:ln>
            <a:effectLst/>
          </p:spPr>
          <p:txBody>
            <a:bodyPr spcFirstLastPara="0" vert="horz" wrap="square" lIns="113792" tIns="65024" rIns="113792" bIns="65024" numCol="1" spcCol="1270" anchor="ctr" anchorCtr="0">
              <a:noAutofit/>
            </a:bodyPr>
            <a:lstStyle/>
            <a:p>
              <a:pPr marL="0" marR="0" lvl="0" indent="0" algn="ctr" defTabSz="711200" eaLnBrk="1" fontAlgn="auto" latinLnBrk="0" hangingPunct="1">
                <a:lnSpc>
                  <a:spcPct val="90000"/>
                </a:lnSpc>
                <a:spcBef>
                  <a:spcPts val="0"/>
                </a:spcBef>
                <a:spcAft>
                  <a:spcPct val="35000"/>
                </a:spcAft>
                <a:buClr>
                  <a:srgbClr val="000000"/>
                </a:buClr>
                <a:buSzTx/>
                <a:buFont typeface="Arial"/>
                <a:buNone/>
                <a:tabLst/>
                <a:defRPr/>
              </a:pPr>
              <a:r>
                <a:rPr kumimoji="0" lang="en-US" sz="2000" i="0" u="none" strike="noStrike" kern="0" cap="none" spc="0" normalizeH="0" baseline="0" noProof="0" dirty="0">
                  <a:ln>
                    <a:noFill/>
                  </a:ln>
                  <a:solidFill>
                    <a:prstClr val="white"/>
                  </a:solidFill>
                  <a:effectLst/>
                  <a:uLnTx/>
                  <a:uFillTx/>
                  <a:latin typeface=" calibri"/>
                  <a:cs typeface="+mn-cs"/>
                  <a:sym typeface="Arial"/>
                </a:rPr>
                <a:t>Disease Progression</a:t>
              </a:r>
              <a:r>
                <a:rPr kumimoji="0" lang="en-US" sz="2000" i="0" u="none" strike="noStrike" kern="0" cap="none" spc="0" normalizeH="0" baseline="30000" noProof="0" dirty="0">
                  <a:ln>
                    <a:noFill/>
                  </a:ln>
                  <a:solidFill>
                    <a:prstClr val="white"/>
                  </a:solidFill>
                  <a:effectLst/>
                  <a:uLnTx/>
                  <a:uFillTx/>
                  <a:latin typeface=" calibri"/>
                  <a:cs typeface="+mn-cs"/>
                  <a:sym typeface="Arial"/>
                </a:rPr>
                <a:t>3</a:t>
              </a:r>
              <a:endParaRPr kumimoji="0" lang="en-US" sz="2000" i="0" u="none" strike="noStrike" kern="0" cap="none" spc="0" normalizeH="0" baseline="0" noProof="0" dirty="0">
                <a:ln>
                  <a:noFill/>
                </a:ln>
                <a:solidFill>
                  <a:prstClr val="white"/>
                </a:solidFill>
                <a:effectLst/>
                <a:uLnTx/>
                <a:uFillTx/>
                <a:latin typeface=" calibri"/>
                <a:cs typeface="+mn-cs"/>
                <a:sym typeface="Arial"/>
              </a:endParaRPr>
            </a:p>
          </p:txBody>
        </p:sp>
        <p:sp>
          <p:nvSpPr>
            <p:cNvPr id="15" name="Freeform 14">
              <a:extLst>
                <a:ext uri="{FF2B5EF4-FFF2-40B4-BE49-F238E27FC236}">
                  <a16:creationId xmlns:a16="http://schemas.microsoft.com/office/drawing/2014/main" id="{5F0FB593-3061-65CA-4911-1065BFCDE085}"/>
                </a:ext>
              </a:extLst>
            </p:cNvPr>
            <p:cNvSpPr/>
            <p:nvPr/>
          </p:nvSpPr>
          <p:spPr>
            <a:xfrm>
              <a:off x="1814031" y="3691582"/>
              <a:ext cx="2848570" cy="1891395"/>
            </a:xfrm>
            <a:custGeom>
              <a:avLst/>
              <a:gdLst>
                <a:gd name="connsiteX0" fmla="*/ 0 w 2848570"/>
                <a:gd name="connsiteY0" fmla="*/ 0 h 1073294"/>
                <a:gd name="connsiteX1" fmla="*/ 2848570 w 2848570"/>
                <a:gd name="connsiteY1" fmla="*/ 0 h 1073294"/>
                <a:gd name="connsiteX2" fmla="*/ 2848570 w 2848570"/>
                <a:gd name="connsiteY2" fmla="*/ 1073294 h 1073294"/>
                <a:gd name="connsiteX3" fmla="*/ 0 w 2848570"/>
                <a:gd name="connsiteY3" fmla="*/ 1073294 h 1073294"/>
                <a:gd name="connsiteX4" fmla="*/ 0 w 2848570"/>
                <a:gd name="connsiteY4" fmla="*/ 0 h 1073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1073294">
                  <a:moveTo>
                    <a:pt x="0" y="0"/>
                  </a:moveTo>
                  <a:lnTo>
                    <a:pt x="2848570" y="0"/>
                  </a:lnTo>
                  <a:lnTo>
                    <a:pt x="2848570" y="1073294"/>
                  </a:lnTo>
                  <a:lnTo>
                    <a:pt x="0" y="1073294"/>
                  </a:lnTo>
                  <a:lnTo>
                    <a:pt x="0" y="0"/>
                  </a:lnTo>
                  <a:close/>
                </a:path>
              </a:pathLst>
            </a:custGeom>
            <a:solidFill>
              <a:schemeClr val="accent3">
                <a:lumMod val="20000"/>
                <a:lumOff val="80000"/>
                <a:alpha val="90000"/>
              </a:schemeClr>
            </a:solidFill>
            <a:ln w="25400" cap="flat" cmpd="sng" algn="ctr">
              <a:noFill/>
              <a:prstDash val="solid"/>
            </a:ln>
            <a:effectLst/>
          </p:spPr>
          <p:txBody>
            <a:bodyPr spcFirstLastPara="0" vert="horz" wrap="square" lIns="85344" tIns="85344" rIns="113792" bIns="128016" numCol="1" spcCol="1270" anchor="t" anchorCtr="0">
              <a:noAutofit/>
            </a:bodyPr>
            <a:lstStyle/>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Progression on covalent BTKi is often accompanied by resistance mutations</a:t>
              </a:r>
            </a:p>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Mutations such as </a:t>
              </a:r>
              <a:r>
                <a:rPr kumimoji="0" lang="en-US" sz="2000" b="0" i="1"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BTK</a:t>
              </a: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 C481S confer resistance to all covalent BTKi</a:t>
              </a:r>
            </a:p>
          </p:txBody>
        </p:sp>
      </p:grpSp>
      <p:grpSp>
        <p:nvGrpSpPr>
          <p:cNvPr id="16" name="Group 15">
            <a:extLst>
              <a:ext uri="{FF2B5EF4-FFF2-40B4-BE49-F238E27FC236}">
                <a16:creationId xmlns:a16="http://schemas.microsoft.com/office/drawing/2014/main" id="{AA932C2D-F86D-9C6B-2302-98466364538B}"/>
              </a:ext>
            </a:extLst>
          </p:cNvPr>
          <p:cNvGrpSpPr/>
          <p:nvPr/>
        </p:nvGrpSpPr>
        <p:grpSpPr>
          <a:xfrm>
            <a:off x="7924043" y="1608035"/>
            <a:ext cx="3585296" cy="3757203"/>
            <a:chOff x="1734980" y="3029331"/>
            <a:chExt cx="2733211" cy="2553794"/>
          </a:xfrm>
        </p:grpSpPr>
        <p:sp>
          <p:nvSpPr>
            <p:cNvPr id="17" name="Freeform 16">
              <a:extLst>
                <a:ext uri="{FF2B5EF4-FFF2-40B4-BE49-F238E27FC236}">
                  <a16:creationId xmlns:a16="http://schemas.microsoft.com/office/drawing/2014/main" id="{9922191D-60AB-2F1F-37EB-1FB04EFEB22C}"/>
                </a:ext>
              </a:extLst>
            </p:cNvPr>
            <p:cNvSpPr/>
            <p:nvPr/>
          </p:nvSpPr>
          <p:spPr>
            <a:xfrm>
              <a:off x="1734980" y="3029331"/>
              <a:ext cx="2733211" cy="662400"/>
            </a:xfrm>
            <a:custGeom>
              <a:avLst/>
              <a:gdLst>
                <a:gd name="connsiteX0" fmla="*/ 0 w 2848570"/>
                <a:gd name="connsiteY0" fmla="*/ 0 h 662400"/>
                <a:gd name="connsiteX1" fmla="*/ 2848570 w 2848570"/>
                <a:gd name="connsiteY1" fmla="*/ 0 h 662400"/>
                <a:gd name="connsiteX2" fmla="*/ 2848570 w 2848570"/>
                <a:gd name="connsiteY2" fmla="*/ 662400 h 662400"/>
                <a:gd name="connsiteX3" fmla="*/ 0 w 2848570"/>
                <a:gd name="connsiteY3" fmla="*/ 662400 h 662400"/>
                <a:gd name="connsiteX4" fmla="*/ 0 w 2848570"/>
                <a:gd name="connsiteY4" fmla="*/ 0 h 66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662400">
                  <a:moveTo>
                    <a:pt x="0" y="0"/>
                  </a:moveTo>
                  <a:lnTo>
                    <a:pt x="2848570" y="0"/>
                  </a:lnTo>
                  <a:lnTo>
                    <a:pt x="2848570" y="662400"/>
                  </a:lnTo>
                  <a:lnTo>
                    <a:pt x="0" y="662400"/>
                  </a:lnTo>
                  <a:lnTo>
                    <a:pt x="0" y="0"/>
                  </a:lnTo>
                  <a:close/>
                </a:path>
              </a:pathLst>
            </a:custGeom>
            <a:solidFill>
              <a:schemeClr val="accent4"/>
            </a:solidFill>
            <a:ln w="25400" cap="flat" cmpd="sng" algn="ctr">
              <a:noFill/>
              <a:prstDash val="solid"/>
            </a:ln>
            <a:effectLst/>
          </p:spPr>
          <p:txBody>
            <a:bodyPr spcFirstLastPara="0" vert="horz" wrap="square" lIns="113792" tIns="65024" rIns="113792" bIns="65024" numCol="1" spcCol="1270" anchor="ctr" anchorCtr="0">
              <a:noAutofit/>
            </a:bodyPr>
            <a:lstStyle/>
            <a:p>
              <a:pPr marL="0" marR="0" lvl="0" indent="0" algn="ctr" defTabSz="711200" eaLnBrk="1" fontAlgn="auto" latinLnBrk="0" hangingPunct="1">
                <a:lnSpc>
                  <a:spcPct val="90000"/>
                </a:lnSpc>
                <a:spcBef>
                  <a:spcPts val="0"/>
                </a:spcBef>
                <a:spcAft>
                  <a:spcPct val="35000"/>
                </a:spcAft>
                <a:buClr>
                  <a:srgbClr val="000000"/>
                </a:buClr>
                <a:buSzTx/>
                <a:buFont typeface="Arial"/>
                <a:buNone/>
                <a:tabLst/>
                <a:defRPr/>
              </a:pPr>
              <a:r>
                <a:rPr kumimoji="0" lang="en-US" sz="2000" i="0" u="none" strike="noStrike" kern="0" cap="none" spc="0" normalizeH="0" baseline="0" noProof="0" dirty="0">
                  <a:ln>
                    <a:noFill/>
                  </a:ln>
                  <a:solidFill>
                    <a:prstClr val="white"/>
                  </a:solidFill>
                  <a:effectLst/>
                  <a:uLnTx/>
                  <a:uFillTx/>
                  <a:latin typeface=" calibri"/>
                  <a:cs typeface="+mn-cs"/>
                  <a:sym typeface="Arial"/>
                </a:rPr>
                <a:t>Double-Refractory CLL</a:t>
              </a:r>
              <a:r>
                <a:rPr kumimoji="0" lang="en-US" sz="2000" i="0" u="none" strike="noStrike" kern="0" cap="none" spc="0" normalizeH="0" baseline="30000" noProof="0" dirty="0">
                  <a:ln>
                    <a:noFill/>
                  </a:ln>
                  <a:solidFill>
                    <a:prstClr val="white"/>
                  </a:solidFill>
                  <a:effectLst/>
                  <a:uLnTx/>
                  <a:uFillTx/>
                  <a:latin typeface=" calibri"/>
                  <a:cs typeface="+mn-cs"/>
                  <a:sym typeface="Arial"/>
                </a:rPr>
                <a:t>4</a:t>
              </a:r>
              <a:endParaRPr kumimoji="0" lang="en-US" sz="2000" i="0" u="none" strike="noStrike" kern="0" cap="none" spc="0" normalizeH="0" baseline="0" noProof="0" dirty="0">
                <a:ln>
                  <a:noFill/>
                </a:ln>
                <a:solidFill>
                  <a:prstClr val="white"/>
                </a:solidFill>
                <a:effectLst/>
                <a:uLnTx/>
                <a:uFillTx/>
                <a:latin typeface=" calibri"/>
                <a:cs typeface="+mn-cs"/>
                <a:sym typeface="Arial"/>
              </a:endParaRPr>
            </a:p>
          </p:txBody>
        </p:sp>
        <p:sp>
          <p:nvSpPr>
            <p:cNvPr id="18" name="Freeform 17">
              <a:extLst>
                <a:ext uri="{FF2B5EF4-FFF2-40B4-BE49-F238E27FC236}">
                  <a16:creationId xmlns:a16="http://schemas.microsoft.com/office/drawing/2014/main" id="{E3EFBC38-DD92-2DB2-378A-D0EDC14AA40A}"/>
                </a:ext>
              </a:extLst>
            </p:cNvPr>
            <p:cNvSpPr/>
            <p:nvPr/>
          </p:nvSpPr>
          <p:spPr>
            <a:xfrm>
              <a:off x="1734980" y="3691730"/>
              <a:ext cx="2733211" cy="1891395"/>
            </a:xfrm>
            <a:custGeom>
              <a:avLst/>
              <a:gdLst>
                <a:gd name="connsiteX0" fmla="*/ 0 w 2848570"/>
                <a:gd name="connsiteY0" fmla="*/ 0 h 1073294"/>
                <a:gd name="connsiteX1" fmla="*/ 2848570 w 2848570"/>
                <a:gd name="connsiteY1" fmla="*/ 0 h 1073294"/>
                <a:gd name="connsiteX2" fmla="*/ 2848570 w 2848570"/>
                <a:gd name="connsiteY2" fmla="*/ 1073294 h 1073294"/>
                <a:gd name="connsiteX3" fmla="*/ 0 w 2848570"/>
                <a:gd name="connsiteY3" fmla="*/ 1073294 h 1073294"/>
                <a:gd name="connsiteX4" fmla="*/ 0 w 2848570"/>
                <a:gd name="connsiteY4" fmla="*/ 0 h 1073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1073294">
                  <a:moveTo>
                    <a:pt x="0" y="0"/>
                  </a:moveTo>
                  <a:lnTo>
                    <a:pt x="2848570" y="0"/>
                  </a:lnTo>
                  <a:lnTo>
                    <a:pt x="2848570" y="1073294"/>
                  </a:lnTo>
                  <a:lnTo>
                    <a:pt x="0" y="1073294"/>
                  </a:lnTo>
                  <a:lnTo>
                    <a:pt x="0" y="0"/>
                  </a:lnTo>
                  <a:close/>
                </a:path>
              </a:pathLst>
            </a:custGeom>
            <a:solidFill>
              <a:schemeClr val="accent4">
                <a:lumMod val="20000"/>
                <a:lumOff val="80000"/>
              </a:schemeClr>
            </a:solidFill>
            <a:ln w="25400" cap="flat" cmpd="sng" algn="ctr">
              <a:noFill/>
              <a:prstDash val="solid"/>
            </a:ln>
            <a:effectLst/>
          </p:spPr>
          <p:txBody>
            <a:bodyPr spcFirstLastPara="0" vert="horz" wrap="square" lIns="85344" tIns="85344" rIns="113792" bIns="128016" numCol="1" spcCol="1270" anchor="t" anchorCtr="0">
              <a:noAutofit/>
            </a:bodyPr>
            <a:lstStyle/>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Few good options</a:t>
              </a:r>
            </a:p>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Median time to discontinuation of the immediate subsequent LOT (post–BTKi/BCL2i therapy) or death was 5.5 mo</a:t>
              </a:r>
            </a:p>
          </p:txBody>
        </p:sp>
      </p:grpSp>
      <p:sp>
        <p:nvSpPr>
          <p:cNvPr id="19" name="Footer Placeholder 21">
            <a:extLst>
              <a:ext uri="{FF2B5EF4-FFF2-40B4-BE49-F238E27FC236}">
                <a16:creationId xmlns:a16="http://schemas.microsoft.com/office/drawing/2014/main" id="{F9D22294-2A33-9454-A23D-D51632C63421}"/>
              </a:ext>
            </a:extLst>
          </p:cNvPr>
          <p:cNvSpPr txBox="1">
            <a:spLocks/>
          </p:cNvSpPr>
          <p:nvPr/>
        </p:nvSpPr>
        <p:spPr>
          <a:xfrm>
            <a:off x="472495" y="5970466"/>
            <a:ext cx="7498080" cy="627635"/>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u="none" strike="noStrike" kern="0" cap="none" spc="0" normalizeH="0" baseline="0" noProof="0" dirty="0">
                <a:ln>
                  <a:noFill/>
                </a:ln>
                <a:solidFill>
                  <a:schemeClr val="bg2"/>
                </a:solidFill>
                <a:effectLst/>
                <a:uLnTx/>
                <a:uFillTx/>
                <a:latin typeface=" calibri"/>
                <a:sym typeface="Arial"/>
              </a:rPr>
              <a:t>1. Mato. Haematologica. 2018;103:874. 2. Aarup. Eur J Haematol. 2020;105:646.</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u="none" strike="noStrike" kern="0" cap="none" spc="0" normalizeH="0" baseline="0" noProof="0" dirty="0">
                <a:ln>
                  <a:noFill/>
                </a:ln>
                <a:solidFill>
                  <a:schemeClr val="bg2"/>
                </a:solidFill>
                <a:effectLst/>
                <a:uLnTx/>
                <a:uFillTx/>
                <a:latin typeface=" calibri"/>
                <a:sym typeface="Arial"/>
              </a:rPr>
              <a:t>3. </a:t>
            </a:r>
            <a:r>
              <a:rPr kumimoji="0" lang="da-DK" sz="1200" b="0" u="none" strike="noStrike" kern="0" cap="none" spc="0" normalizeH="0" baseline="0" noProof="0" dirty="0">
                <a:ln>
                  <a:noFill/>
                </a:ln>
                <a:solidFill>
                  <a:schemeClr val="bg2"/>
                </a:solidFill>
                <a:effectLst/>
                <a:uLnTx/>
                <a:uFillTx/>
                <a:latin typeface=" calibri"/>
                <a:sym typeface="Arial"/>
              </a:rPr>
              <a:t>Woyach. JCO. 2017;35;1437. 4. </a:t>
            </a:r>
            <a:r>
              <a:rPr kumimoji="0" lang="en-US" sz="1200" b="0" u="none" strike="noStrike" kern="0" cap="none" spc="0" normalizeH="0" baseline="0" noProof="0" dirty="0">
                <a:ln>
                  <a:noFill/>
                </a:ln>
                <a:solidFill>
                  <a:schemeClr val="bg2"/>
                </a:solidFill>
                <a:effectLst/>
                <a:uLnTx/>
                <a:uFillTx/>
                <a:latin typeface=" calibri"/>
                <a:sym typeface="Arial"/>
              </a:rPr>
              <a:t>Mato. ASH 2021. Abstr 3743.</a:t>
            </a:r>
          </a:p>
        </p:txBody>
      </p:sp>
    </p:spTree>
    <p:extLst>
      <p:ext uri="{BB962C8B-B14F-4D97-AF65-F5344CB8AC3E}">
        <p14:creationId xmlns:p14="http://schemas.microsoft.com/office/powerpoint/2010/main" val="280650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Ibrutinib Toxicity and Discontinuation</a:t>
            </a:r>
          </a:p>
        </p:txBody>
      </p:sp>
      <p:sp>
        <p:nvSpPr>
          <p:cNvPr id="2" name="Content Placeholder 1">
            <a:extLst>
              <a:ext uri="{FF2B5EF4-FFF2-40B4-BE49-F238E27FC236}">
                <a16:creationId xmlns:a16="http://schemas.microsoft.com/office/drawing/2014/main" id="{07A74909-31DC-6D61-58B9-5FD708D72689}"/>
              </a:ext>
            </a:extLst>
          </p:cNvPr>
          <p:cNvSpPr>
            <a:spLocks noGrp="1"/>
          </p:cNvSpPr>
          <p:nvPr>
            <p:ph idx="1"/>
          </p:nvPr>
        </p:nvSpPr>
        <p:spPr/>
        <p:txBody>
          <a:bodyPr/>
          <a:lstStyle/>
          <a:p>
            <a:r>
              <a:rPr lang="en-US" sz="2200" dirty="0"/>
              <a:t>Retrospective analysis of toxicities in patients with CLL treated with ibrutinib in clinical trials or commercially (N = 616)</a:t>
            </a:r>
          </a:p>
          <a:p>
            <a:r>
              <a:rPr lang="en-US" sz="2200" dirty="0"/>
              <a:t>42% discontinued ibrutinib</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Haematologica. 2018;103:874.</a:t>
            </a:r>
          </a:p>
        </p:txBody>
      </p:sp>
      <p:sp>
        <p:nvSpPr>
          <p:cNvPr id="6" name="Rectangle 5">
            <a:extLst>
              <a:ext uri="{FF2B5EF4-FFF2-40B4-BE49-F238E27FC236}">
                <a16:creationId xmlns:a16="http://schemas.microsoft.com/office/drawing/2014/main" id="{D854CE18-BCC0-9F8C-8F23-D08E0C976FEA}"/>
              </a:ext>
            </a:extLst>
          </p:cNvPr>
          <p:cNvSpPr/>
          <p:nvPr/>
        </p:nvSpPr>
        <p:spPr bwMode="auto">
          <a:xfrm>
            <a:off x="3271520" y="6075680"/>
            <a:ext cx="5364480" cy="44704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9" name="Group 32">
            <a:extLst>
              <a:ext uri="{FF2B5EF4-FFF2-40B4-BE49-F238E27FC236}">
                <a16:creationId xmlns:a16="http://schemas.microsoft.com/office/drawing/2014/main" id="{A8BACA82-6509-B988-F6E7-52E5CF741A61}"/>
              </a:ext>
            </a:extLst>
          </p:cNvPr>
          <p:cNvGraphicFramePr>
            <a:graphicFrameLocks noGrp="1"/>
          </p:cNvGraphicFramePr>
          <p:nvPr>
            <p:extLst>
              <p:ext uri="{D42A27DB-BD31-4B8C-83A1-F6EECF244321}">
                <p14:modId xmlns:p14="http://schemas.microsoft.com/office/powerpoint/2010/main" val="362822607"/>
              </p:ext>
            </p:extLst>
          </p:nvPr>
        </p:nvGraphicFramePr>
        <p:xfrm>
          <a:off x="719138" y="2810773"/>
          <a:ext cx="10763065" cy="3352960"/>
        </p:xfrm>
        <a:graphic>
          <a:graphicData uri="http://schemas.openxmlformats.org/drawingml/2006/table">
            <a:tbl>
              <a:tblPr/>
              <a:tblGrid>
                <a:gridCol w="4067902">
                  <a:extLst>
                    <a:ext uri="{9D8B030D-6E8A-4147-A177-3AD203B41FA5}">
                      <a16:colId xmlns:a16="http://schemas.microsoft.com/office/drawing/2014/main" val="20000"/>
                    </a:ext>
                  </a:extLst>
                </a:gridCol>
                <a:gridCol w="3132497">
                  <a:extLst>
                    <a:ext uri="{9D8B030D-6E8A-4147-A177-3AD203B41FA5}">
                      <a16:colId xmlns:a16="http://schemas.microsoft.com/office/drawing/2014/main" val="20001"/>
                    </a:ext>
                  </a:extLst>
                </a:gridCol>
                <a:gridCol w="3562666">
                  <a:extLst>
                    <a:ext uri="{9D8B030D-6E8A-4147-A177-3AD203B41FA5}">
                      <a16:colId xmlns:a16="http://schemas.microsoft.com/office/drawing/2014/main" val="48971188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Reason for Ibrutinib Discontinuation,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in First Line (n =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for R/R (n = 231)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Toxicity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63.1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50.2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6383109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CLL progression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970729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Other/unrelated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9579647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Physician or patient preference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7443193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RT DLBCL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5499345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SCT/CAR T-cell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9800760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Financial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3641607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malignancy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6419108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RT Hodgkin lymphoma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1412007"/>
                  </a:ext>
                </a:extLst>
              </a:tr>
            </a:tbl>
          </a:graphicData>
        </a:graphic>
      </p:graphicFrame>
      <p:sp>
        <p:nvSpPr>
          <p:cNvPr id="10" name="Rectangle 9">
            <a:extLst>
              <a:ext uri="{FF2B5EF4-FFF2-40B4-BE49-F238E27FC236}">
                <a16:creationId xmlns:a16="http://schemas.microsoft.com/office/drawing/2014/main" id="{F171287B-01F5-5CFC-0A76-B6A63143E2E8}"/>
              </a:ext>
            </a:extLst>
          </p:cNvPr>
          <p:cNvSpPr/>
          <p:nvPr/>
        </p:nvSpPr>
        <p:spPr bwMode="auto">
          <a:xfrm>
            <a:off x="709795" y="3133618"/>
            <a:ext cx="10772407" cy="369870"/>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664814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41EB0-DC60-1ED9-D3C6-E8D6AEED1142}"/>
              </a:ext>
            </a:extLst>
          </p:cNvPr>
          <p:cNvSpPr>
            <a:spLocks noGrp="1"/>
          </p:cNvSpPr>
          <p:nvPr>
            <p:ph type="title"/>
          </p:nvPr>
        </p:nvSpPr>
        <p:spPr/>
        <p:txBody>
          <a:bodyPr/>
          <a:lstStyle/>
          <a:p>
            <a:r>
              <a:rPr lang="en-GB" dirty="0"/>
              <a:t>ACE-CL-208: </a:t>
            </a:r>
            <a:r>
              <a:rPr lang="en-US" dirty="0"/>
              <a:t>Sequential Use of Acalabrutinib in Patients With Ibrutinib Intolerance Is Safe and Effective</a:t>
            </a:r>
          </a:p>
        </p:txBody>
      </p:sp>
      <p:sp>
        <p:nvSpPr>
          <p:cNvPr id="3" name="Content Placeholder 2">
            <a:extLst>
              <a:ext uri="{FF2B5EF4-FFF2-40B4-BE49-F238E27FC236}">
                <a16:creationId xmlns:a16="http://schemas.microsoft.com/office/drawing/2014/main" id="{EA2AA931-6279-AA48-DC34-6E122E0E1AF0}"/>
              </a:ext>
            </a:extLst>
          </p:cNvPr>
          <p:cNvSpPr>
            <a:spLocks noGrp="1"/>
          </p:cNvSpPr>
          <p:nvPr>
            <p:ph idx="1"/>
          </p:nvPr>
        </p:nvSpPr>
        <p:spPr/>
        <p:txBody>
          <a:bodyPr/>
          <a:lstStyle/>
          <a:p>
            <a:r>
              <a:rPr lang="en-US" dirty="0"/>
              <a:t>ORR with acalabrutinib was 73% (CR/CRi: 8%)</a:t>
            </a:r>
          </a:p>
        </p:txBody>
      </p:sp>
      <p:sp>
        <p:nvSpPr>
          <p:cNvPr id="4" name="Footer Placeholder 2">
            <a:extLst>
              <a:ext uri="{FF2B5EF4-FFF2-40B4-BE49-F238E27FC236}">
                <a16:creationId xmlns:a16="http://schemas.microsoft.com/office/drawing/2014/main" id="{21C65D0F-732B-5FD2-B211-3273DEF1733E}"/>
              </a:ext>
            </a:extLst>
          </p:cNvPr>
          <p:cNvSpPr txBox="1">
            <a:spLocks/>
          </p:cNvSpPr>
          <p:nvPr/>
        </p:nvSpPr>
        <p:spPr>
          <a:xfrm>
            <a:off x="457329" y="6333626"/>
            <a:ext cx="8222211" cy="273844"/>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da-DK" sz="1200" b="0" u="none" strike="noStrike" kern="0" cap="none" spc="0" normalizeH="0" baseline="0" noProof="0" dirty="0">
              <a:ln>
                <a:noFill/>
              </a:ln>
              <a:solidFill>
                <a:schemeClr val="bg2"/>
              </a:solidFill>
              <a:effectLst/>
              <a:uLnTx/>
              <a:uFillTx/>
              <a:latin typeface="+mj-lt"/>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200" b="0" u="none" strike="noStrike" kern="0" cap="none" spc="0" normalizeH="0" baseline="0" noProof="0" dirty="0">
                <a:ln>
                  <a:noFill/>
                </a:ln>
                <a:solidFill>
                  <a:schemeClr val="bg2"/>
                </a:solidFill>
                <a:effectLst/>
                <a:uLnTx/>
                <a:uFillTx/>
                <a:latin typeface="+mj-lt"/>
                <a:sym typeface="Arial"/>
              </a:rPr>
              <a:t>Rogers. Haematologica. </a:t>
            </a:r>
            <a:r>
              <a:rPr kumimoji="0" lang="en-US" sz="1200" b="0" u="none" strike="noStrike" kern="0" cap="none" spc="0" normalizeH="0" baseline="0" noProof="0" dirty="0">
                <a:ln>
                  <a:noFill/>
                </a:ln>
                <a:solidFill>
                  <a:schemeClr val="bg2"/>
                </a:solidFill>
                <a:effectLst/>
                <a:uLnTx/>
                <a:uFillTx/>
                <a:latin typeface="+mj-lt"/>
                <a:sym typeface="Arial"/>
              </a:rPr>
              <a:t>2021;106:2364.</a:t>
            </a:r>
          </a:p>
        </p:txBody>
      </p:sp>
      <p:sp>
        <p:nvSpPr>
          <p:cNvPr id="8" name="TextBox 7">
            <a:extLst>
              <a:ext uri="{FF2B5EF4-FFF2-40B4-BE49-F238E27FC236}">
                <a16:creationId xmlns:a16="http://schemas.microsoft.com/office/drawing/2014/main" id="{558938C1-51B8-E2C8-66CF-D92B9CB21ABF}"/>
              </a:ext>
            </a:extLst>
          </p:cNvPr>
          <p:cNvSpPr txBox="1"/>
          <p:nvPr/>
        </p:nvSpPr>
        <p:spPr bwMode="auto">
          <a:xfrm>
            <a:off x="604675" y="5253041"/>
            <a:ext cx="108775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kern="0" dirty="0">
                <a:solidFill>
                  <a:srgbClr val="000000"/>
                </a:solidFill>
                <a:latin typeface=" calibri"/>
              </a:rPr>
              <a:t>*41 of 60 </a:t>
            </a:r>
            <a:r>
              <a:rPr kumimoji="0" lang="en-US" sz="1200" b="0" i="0" u="none" strike="noStrike" kern="0" cap="none" spc="0" normalizeH="0" baseline="0" noProof="0" dirty="0">
                <a:ln>
                  <a:noFill/>
                </a:ln>
                <a:solidFill>
                  <a:srgbClr val="000000"/>
                </a:solidFill>
                <a:effectLst/>
                <a:uLnTx/>
                <a:uFillTx/>
                <a:latin typeface=" calibri"/>
                <a:sym typeface="Arial"/>
              </a:rPr>
              <a:t>patients meeting the study enrollment criteria had a medical history of ≥1 (43 events in total) of the following categories of ibrutinib intolerance events: atrial fibrillation, diarrhea, rash, bleeding, arthralgia. </a:t>
            </a:r>
            <a:r>
              <a:rPr kumimoji="0" lang="en-US" sz="1200" b="0" i="0" u="none" strike="noStrike" kern="0" cap="none" spc="0" normalizeH="0" baseline="30000" noProof="0" dirty="0">
                <a:ln>
                  <a:noFill/>
                </a:ln>
                <a:solidFill>
                  <a:srgbClr val="000000"/>
                </a:solidFill>
                <a:effectLst/>
                <a:uLnTx/>
                <a:uFillTx/>
                <a:latin typeface=" calibri"/>
                <a:sym typeface="Arial"/>
              </a:rPr>
              <a:t>†</a:t>
            </a:r>
            <a:r>
              <a:rPr kumimoji="0" lang="en-US" sz="1200" b="0" i="0" u="none" strike="noStrike" kern="0" cap="none" spc="0" normalizeH="0" baseline="0" noProof="0" dirty="0">
                <a:ln>
                  <a:noFill/>
                </a:ln>
                <a:solidFill>
                  <a:srgbClr val="000000"/>
                </a:solidFill>
                <a:effectLst/>
                <a:uLnTx/>
                <a:uFillTx/>
                <a:latin typeface=" calibri"/>
                <a:sym typeface="Arial"/>
              </a:rPr>
              <a:t>Includes patients with atrial flutter (n = 2). </a:t>
            </a:r>
            <a:r>
              <a:rPr lang="en-US" sz="1200" b="0" kern="0" baseline="30000" dirty="0">
                <a:solidFill>
                  <a:srgbClr val="000000"/>
                </a:solidFill>
                <a:latin typeface=" calibri"/>
              </a:rPr>
              <a:t>‡</a:t>
            </a:r>
            <a:r>
              <a:rPr kumimoji="0" lang="en-US" sz="1200" b="0" i="0" u="none" strike="noStrike" kern="0" cap="none" spc="0" normalizeH="0" baseline="0" noProof="0" dirty="0">
                <a:ln>
                  <a:noFill/>
                </a:ln>
                <a:solidFill>
                  <a:srgbClr val="000000"/>
                </a:solidFill>
                <a:effectLst/>
                <a:uLnTx/>
                <a:uFillTx/>
                <a:latin typeface=" calibri"/>
                <a:sym typeface="Arial"/>
              </a:rPr>
              <a:t>Events categorized as bleeding included ecchymosis, hemorrhage, epistaxis, contusion, hematuria, and subdural hematoma. </a:t>
            </a:r>
            <a:r>
              <a:rPr kumimoji="0" lang="en-US" sz="1200" b="0" i="0" u="none" strike="noStrike" kern="0" cap="none" spc="0" normalizeH="0" baseline="30000" noProof="0" dirty="0">
                <a:ln>
                  <a:noFill/>
                </a:ln>
                <a:solidFill>
                  <a:srgbClr val="000000"/>
                </a:solidFill>
                <a:effectLst/>
                <a:uLnTx/>
                <a:uFillTx/>
                <a:latin typeface=" calibri"/>
                <a:sym typeface="Arial"/>
              </a:rPr>
              <a:t>¶</a:t>
            </a:r>
            <a:r>
              <a:rPr kumimoji="0" lang="en-US" sz="1200" b="0" i="0" u="none" strike="noStrike" kern="0" cap="none" spc="0" normalizeH="0" baseline="0" noProof="0" dirty="0">
                <a:ln>
                  <a:noFill/>
                </a:ln>
                <a:solidFill>
                  <a:srgbClr val="000000"/>
                </a:solidFill>
                <a:effectLst/>
                <a:uLnTx/>
                <a:uFillTx/>
                <a:latin typeface=" calibri"/>
                <a:sym typeface="Arial"/>
              </a:rPr>
              <a:t>All but 1 patient experienced a different type of bleeding event with acalabrutinib compared with ibrutinib treatment. </a:t>
            </a:r>
            <a:r>
              <a:rPr kumimoji="0" lang="en-US" sz="1200" b="0" i="0" u="none" strike="noStrike" kern="0" cap="none" spc="0" normalizeH="0" baseline="30000" noProof="0" dirty="0">
                <a:ln>
                  <a:noFill/>
                </a:ln>
                <a:solidFill>
                  <a:srgbClr val="000000"/>
                </a:solidFill>
                <a:effectLst/>
                <a:uLnTx/>
                <a:uFillTx/>
                <a:latin typeface=" calibri"/>
                <a:sym typeface="Arial"/>
              </a:rPr>
              <a:t>§</a:t>
            </a:r>
            <a:r>
              <a:rPr kumimoji="0" lang="en-US" sz="1200" b="0" i="0" u="none" strike="noStrike" kern="0" cap="none" spc="0" normalizeH="0" baseline="0" noProof="0" dirty="0">
                <a:ln>
                  <a:noFill/>
                </a:ln>
                <a:solidFill>
                  <a:srgbClr val="000000"/>
                </a:solidFill>
                <a:effectLst/>
                <a:uLnTx/>
                <a:uFillTx/>
                <a:latin typeface=" calibri"/>
                <a:sym typeface="Arial"/>
              </a:rPr>
              <a:t>Includes 1 patient with arthritis.</a:t>
            </a:r>
          </a:p>
        </p:txBody>
      </p:sp>
      <p:graphicFrame>
        <p:nvGraphicFramePr>
          <p:cNvPr id="9" name="Table 8">
            <a:extLst>
              <a:ext uri="{FF2B5EF4-FFF2-40B4-BE49-F238E27FC236}">
                <a16:creationId xmlns:a16="http://schemas.microsoft.com/office/drawing/2014/main" id="{F2ACC9D0-6FD2-040E-1FDC-49B18B005AF4}"/>
              </a:ext>
            </a:extLst>
          </p:cNvPr>
          <p:cNvGraphicFramePr>
            <a:graphicFrameLocks noGrp="1"/>
          </p:cNvGraphicFramePr>
          <p:nvPr>
            <p:extLst>
              <p:ext uri="{D42A27DB-BD31-4B8C-83A1-F6EECF244321}">
                <p14:modId xmlns:p14="http://schemas.microsoft.com/office/powerpoint/2010/main" val="720476103"/>
              </p:ext>
            </p:extLst>
          </p:nvPr>
        </p:nvGraphicFramePr>
        <p:xfrm>
          <a:off x="719137" y="2094866"/>
          <a:ext cx="10792561" cy="3078480"/>
        </p:xfrm>
        <a:graphic>
          <a:graphicData uri="http://schemas.openxmlformats.org/drawingml/2006/table">
            <a:tbl>
              <a:tblPr firstRow="1" bandRow="1">
                <a:tableStyleId>{21E4AEA4-8DFA-4A89-87EB-49C32662AFE0}</a:tableStyleId>
              </a:tblPr>
              <a:tblGrid>
                <a:gridCol w="3647452">
                  <a:extLst>
                    <a:ext uri="{9D8B030D-6E8A-4147-A177-3AD203B41FA5}">
                      <a16:colId xmlns:a16="http://schemas.microsoft.com/office/drawing/2014/main" val="3347658354"/>
                    </a:ext>
                  </a:extLst>
                </a:gridCol>
                <a:gridCol w="1269282">
                  <a:extLst>
                    <a:ext uri="{9D8B030D-6E8A-4147-A177-3AD203B41FA5}">
                      <a16:colId xmlns:a16="http://schemas.microsoft.com/office/drawing/2014/main" val="1489285743"/>
                    </a:ext>
                  </a:extLst>
                </a:gridCol>
                <a:gridCol w="1269283">
                  <a:extLst>
                    <a:ext uri="{9D8B030D-6E8A-4147-A177-3AD203B41FA5}">
                      <a16:colId xmlns:a16="http://schemas.microsoft.com/office/drawing/2014/main" val="1968694570"/>
                    </a:ext>
                  </a:extLst>
                </a:gridCol>
                <a:gridCol w="1487452">
                  <a:extLst>
                    <a:ext uri="{9D8B030D-6E8A-4147-A177-3AD203B41FA5}">
                      <a16:colId xmlns:a16="http://schemas.microsoft.com/office/drawing/2014/main" val="806202351"/>
                    </a:ext>
                  </a:extLst>
                </a:gridCol>
                <a:gridCol w="1571731">
                  <a:extLst>
                    <a:ext uri="{9D8B030D-6E8A-4147-A177-3AD203B41FA5}">
                      <a16:colId xmlns:a16="http://schemas.microsoft.com/office/drawing/2014/main" val="508454561"/>
                    </a:ext>
                  </a:extLst>
                </a:gridCol>
                <a:gridCol w="1547361">
                  <a:extLst>
                    <a:ext uri="{9D8B030D-6E8A-4147-A177-3AD203B41FA5}">
                      <a16:colId xmlns:a16="http://schemas.microsoft.com/office/drawing/2014/main" val="3793845056"/>
                    </a:ext>
                  </a:extLst>
                </a:gridCol>
              </a:tblGrid>
              <a:tr h="272857">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nSpc>
                          <a:spcPct val="100000"/>
                        </a:lnSpc>
                        <a:spcBef>
                          <a:spcPts val="0"/>
                        </a:spcBef>
                        <a:spcAft>
                          <a:spcPts val="0"/>
                        </a:spcAft>
                      </a:pPr>
                      <a:r>
                        <a:rPr lang="en-US" sz="2000" b="1" dirty="0">
                          <a:solidFill>
                            <a:schemeClr val="tx1"/>
                          </a:solidFill>
                          <a:effectLst/>
                          <a:latin typeface="+mn-lt"/>
                        </a:rPr>
                        <a:t>Events Resulting in </a:t>
                      </a:r>
                      <a:br>
                        <a:rPr lang="en-US" sz="2000" b="1" dirty="0">
                          <a:solidFill>
                            <a:schemeClr val="tx1"/>
                          </a:solidFill>
                          <a:effectLst/>
                          <a:latin typeface="+mn-lt"/>
                        </a:rPr>
                      </a:br>
                      <a:r>
                        <a:rPr lang="en-US" sz="2000" b="1" dirty="0">
                          <a:solidFill>
                            <a:schemeClr val="tx1"/>
                          </a:solidFill>
                          <a:effectLst/>
                          <a:latin typeface="+mn-lt"/>
                        </a:rPr>
                        <a:t>Ibrutinib Intolerance*</a:t>
                      </a:r>
                      <a:endParaRPr lang="en-US" sz="2000" b="1" dirty="0">
                        <a:solidFill>
                          <a:schemeClr val="tx1"/>
                        </a:solidFill>
                        <a:effectLst/>
                        <a:latin typeface="+mn-lt"/>
                        <a:cs typeface="Times New Roman" panose="02020603050405020304" pitchFamily="18" charset="0"/>
                      </a:endParaRPr>
                    </a:p>
                  </a:txBody>
                  <a:tcPr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rPr>
                        <a:t>No. of</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cs typeface="Times New Roman" panose="02020603050405020304" pitchFamily="18" charset="0"/>
                        </a:rPr>
                        <a:t>Patients</a:t>
                      </a:r>
                    </a:p>
                  </a:txBody>
                  <a:tcPr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gridSpan="4">
                  <a:txBody>
                    <a:bodyPr/>
                    <a:lstStyle/>
                    <a:p>
                      <a:pPr marL="0" marR="0" algn="ctr">
                        <a:lnSpc>
                          <a:spcPct val="100000"/>
                        </a:lnSpc>
                        <a:spcBef>
                          <a:spcPts val="0"/>
                        </a:spcBef>
                        <a:spcAft>
                          <a:spcPts val="0"/>
                        </a:spcAft>
                      </a:pPr>
                      <a:r>
                        <a:rPr lang="en-US" sz="2000" b="1" dirty="0">
                          <a:solidFill>
                            <a:schemeClr val="tx1"/>
                          </a:solidFill>
                          <a:effectLst/>
                          <a:latin typeface="+mn-lt"/>
                        </a:rPr>
                        <a:t>Acalabrutinib Experience for Same Patient, n</a:t>
                      </a:r>
                      <a:endParaRPr lang="en-US" sz="2000" b="1" dirty="0">
                        <a:solidFill>
                          <a:schemeClr val="tx1"/>
                        </a:solidFill>
                        <a:effectLst/>
                        <a:latin typeface="+mn-lt"/>
                        <a:cs typeface="Times New Roman" panose="02020603050405020304" pitchFamily="18" charset="0"/>
                      </a:endParaRPr>
                    </a:p>
                  </a:txBody>
                  <a:tcPr anchor="ctr">
                    <a:lnL w="12700" cmpd="sng">
                      <a:noFill/>
                    </a:lnL>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0000"/>
                        </a:lnSpc>
                        <a:spcBef>
                          <a:spcPts val="0"/>
                        </a:spcBef>
                        <a:spcAft>
                          <a:spcPts val="0"/>
                        </a:spcAft>
                      </a:pPr>
                      <a:r>
                        <a:rPr lang="en-US" sz="1400" b="1" dirty="0">
                          <a:solidFill>
                            <a:schemeClr val="tx1"/>
                          </a:solidFill>
                          <a:effectLst/>
                          <a:latin typeface="+mn-lt"/>
                        </a:rPr>
                        <a:t>Grade ≥3</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270995999"/>
                  </a:ext>
                </a:extLst>
              </a:tr>
              <a:tr h="522976">
                <a:tc vMerge="1">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br>
                        <a:rPr lang="en-US" sz="1400" b="1" dirty="0">
                          <a:solidFill>
                            <a:schemeClr val="tx1"/>
                          </a:solidFill>
                          <a:effectLst/>
                          <a:latin typeface="+mn-lt"/>
                        </a:rPr>
                      </a:br>
                      <a:r>
                        <a:rPr lang="en-US" sz="1400" b="1" dirty="0">
                          <a:solidFill>
                            <a:schemeClr val="tx1"/>
                          </a:solidFill>
                          <a:effectLst/>
                          <a:latin typeface="+mn-lt"/>
                        </a:rPr>
                        <a:t>Events, n (%) </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marL="34286" marR="34286" marT="0" marB="0" anchor="ctr">
                    <a:lnL w="12700" cmpd="sng">
                      <a:noFill/>
                    </a:lnL>
                    <a:lnR w="12700" cmpd="sng">
                      <a:noFill/>
                    </a:lnR>
                    <a:lnT w="38100" cmpd="sng">
                      <a:noFill/>
                    </a:lnT>
                    <a:lnB w="9525"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accent3"/>
                    </a:solidFill>
                  </a:tcPr>
                </a:tc>
                <a:tc vMerge="1">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ea typeface="Calibri" panose="020F0502020204030204" pitchFamily="34" charset="0"/>
                          <a:cs typeface="Times New Roman" panose="02020603050405020304" pitchFamily="18" charset="0"/>
                        </a:rPr>
                        <a:t>Patients</a:t>
                      </a:r>
                    </a:p>
                  </a:txBody>
                  <a:tcPr anchor="ctr">
                    <a:lnL w="12700" cmpd="sng">
                      <a:noFill/>
                    </a:lnL>
                    <a:lnR w="12700" cmpd="sng">
                      <a:noFill/>
                    </a:lnR>
                    <a:lnT w="12700" cap="flat" cmpd="sng" algn="ctr">
                      <a:no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ea typeface="Calibri" panose="020F0502020204030204" pitchFamily="34" charset="0"/>
                          <a:cs typeface="Times New Roman" panose="02020603050405020304" pitchFamily="18" charset="0"/>
                        </a:rPr>
                        <a:t>Overall</a:t>
                      </a: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ea typeface="Calibri" panose="020F0502020204030204" pitchFamily="34" charset="0"/>
                          <a:cs typeface="Times New Roman" panose="02020603050405020304" pitchFamily="18" charset="0"/>
                        </a:rPr>
                        <a:t>Lower Grade</a:t>
                      </a: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ea typeface="Calibri" panose="020F0502020204030204" pitchFamily="34" charset="0"/>
                          <a:cs typeface="Times New Roman" panose="02020603050405020304" pitchFamily="18" charset="0"/>
                        </a:rPr>
                        <a:t>Same</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ea typeface="Calibri" panose="020F0502020204030204" pitchFamily="34" charset="0"/>
                          <a:cs typeface="Times New Roman" panose="02020603050405020304" pitchFamily="18" charset="0"/>
                        </a:rPr>
                        <a:t>Grade</a:t>
                      </a: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ea typeface="Calibri" panose="020F0502020204030204" pitchFamily="34" charset="0"/>
                          <a:cs typeface="Times New Roman" panose="02020603050405020304" pitchFamily="18" charset="0"/>
                        </a:rPr>
                        <a:t>Higher Grade</a:t>
                      </a: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43788600"/>
                  </a:ext>
                </a:extLst>
              </a:tr>
              <a:tr h="295595">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Atrial </a:t>
                      </a:r>
                      <a:r>
                        <a:rPr lang="en-US" sz="2000" b="0" kern="1200" dirty="0">
                          <a:solidFill>
                            <a:schemeClr val="bg1"/>
                          </a:solidFill>
                          <a:effectLst/>
                          <a:latin typeface="+mn-lt"/>
                          <a:ea typeface="Calibri" panose="020F0502020204030204" pitchFamily="34" charset="0"/>
                          <a:cs typeface="Times New Roman" panose="02020603050405020304" pitchFamily="18" charset="0"/>
                        </a:rPr>
                        <a:t>fibrillation</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16</a:t>
                      </a:r>
                      <a:r>
                        <a:rPr lang="en-US" sz="2000" b="0" baseline="30000" dirty="0">
                          <a:solidFill>
                            <a:schemeClr val="bg1"/>
                          </a:solidFill>
                          <a:effectLst/>
                          <a:latin typeface="+mn-lt"/>
                          <a:ea typeface="Calibri" panose="020F0502020204030204" pitchFamily="34" charset="0"/>
                          <a:cs typeface="Times New Roman" panose="02020603050405020304" pitchFamily="18" charset="0"/>
                        </a:rPr>
                        <a:t>†</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2</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2</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76269160"/>
                  </a:ext>
                </a:extLst>
              </a:tr>
              <a:tr h="295595">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indent="0">
                        <a:lnSpc>
                          <a:spcPct val="100000"/>
                        </a:lnSpc>
                        <a:spcBef>
                          <a:spcPts val="0"/>
                        </a:spcBef>
                        <a:spcAft>
                          <a:spcPts val="0"/>
                        </a:spcAft>
                        <a:buFont typeface="Wingdings" panose="05000000000000000000" pitchFamily="2" charset="2"/>
                        <a:buNone/>
                      </a:pPr>
                      <a:r>
                        <a:rPr lang="en-US" sz="2000" b="0" dirty="0">
                          <a:solidFill>
                            <a:schemeClr val="bg1"/>
                          </a:solidFill>
                          <a:effectLst/>
                          <a:latin typeface="+mn-lt"/>
                          <a:ea typeface="Calibri" panose="020F0502020204030204" pitchFamily="34" charset="0"/>
                          <a:cs typeface="Times New Roman" panose="02020603050405020304" pitchFamily="18" charset="0"/>
                        </a:rPr>
                        <a:t>Diarrhea</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7</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5</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3</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2</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81724609"/>
                  </a:ext>
                </a:extLst>
              </a:tr>
              <a:tr h="325156">
                <a:tc>
                  <a:txBody>
                    <a:bodyPr/>
                    <a:lstStyle/>
                    <a:p>
                      <a:pPr marL="0" marR="0" indent="0">
                        <a:lnSpc>
                          <a:spcPct val="100000"/>
                        </a:lnSpc>
                        <a:spcBef>
                          <a:spcPts val="0"/>
                        </a:spcBef>
                        <a:spcAft>
                          <a:spcPts val="0"/>
                        </a:spcAft>
                        <a:buFont typeface="Wingdings" panose="05000000000000000000" pitchFamily="2" charset="2"/>
                        <a:buNone/>
                      </a:pPr>
                      <a:r>
                        <a:rPr lang="en-US" sz="2000" b="0" dirty="0">
                          <a:solidFill>
                            <a:schemeClr val="bg1"/>
                          </a:solidFill>
                          <a:effectLst/>
                          <a:latin typeface="+mn-lt"/>
                          <a:ea typeface="Calibri" panose="020F0502020204030204" pitchFamily="34" charset="0"/>
                          <a:cs typeface="Times New Roman" panose="02020603050405020304" pitchFamily="18" charset="0"/>
                        </a:rPr>
                        <a:t>Rash</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Arial" panose="020B0604020202020204" pitchFamily="34" charset="0"/>
                        </a:rPr>
                        <a:t>7</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u="none" strike="noStrike" dirty="0">
                          <a:solidFill>
                            <a:schemeClr val="bg1"/>
                          </a:solidFill>
                          <a:effectLst/>
                          <a:latin typeface="+mn-lt"/>
                          <a:ea typeface="Calibri" panose="020F0502020204030204" pitchFamily="34" charset="0"/>
                          <a:cs typeface="Arial" panose="020B0604020202020204" pitchFamily="34" charset="0"/>
                        </a:rPr>
                        <a:t>3</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u="none" strike="noStrike" dirty="0">
                          <a:solidFill>
                            <a:schemeClr val="bg1"/>
                          </a:solidFill>
                          <a:effectLst/>
                          <a:latin typeface="+mn-lt"/>
                          <a:ea typeface="Calibri" panose="020F0502020204030204" pitchFamily="34" charset="0"/>
                          <a:cs typeface="Arial" panose="020B0604020202020204" pitchFamily="34" charset="0"/>
                        </a:rPr>
                        <a:t>3</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Arial" panose="020B0604020202020204" pitchFamily="34"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Arial" panose="020B0604020202020204" pitchFamily="34"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33488421"/>
                  </a:ext>
                </a:extLst>
              </a:tr>
              <a:tr h="295595">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indent="0">
                        <a:lnSpc>
                          <a:spcPct val="100000"/>
                        </a:lnSpc>
                        <a:spcBef>
                          <a:spcPts val="0"/>
                        </a:spcBef>
                        <a:spcAft>
                          <a:spcPts val="0"/>
                        </a:spcAft>
                        <a:buFont typeface="Wingdings" panose="05000000000000000000" pitchFamily="2" charset="2"/>
                        <a:buNone/>
                      </a:pPr>
                      <a:r>
                        <a:rPr lang="en-US" sz="2000" b="0" strike="noStrike" dirty="0">
                          <a:solidFill>
                            <a:schemeClr val="bg1"/>
                          </a:solidFill>
                          <a:effectLst/>
                          <a:latin typeface="+mn-lt"/>
                          <a:ea typeface="Calibri" panose="020F0502020204030204" pitchFamily="34" charset="0"/>
                          <a:cs typeface="Times New Roman" panose="02020603050405020304" pitchFamily="18" charset="0"/>
                        </a:rPr>
                        <a:t>Bleeding</a:t>
                      </a:r>
                      <a:r>
                        <a:rPr lang="en-US" sz="2000" b="0" kern="0" baseline="30000" dirty="0">
                          <a:solidFill>
                            <a:srgbClr val="000000"/>
                          </a:solidFill>
                          <a:latin typeface="+mn-lt"/>
                        </a:rPr>
                        <a:t>‡</a:t>
                      </a:r>
                      <a:r>
                        <a:rPr kumimoji="0" lang="en-US" sz="2000" b="0" i="0" u="none" strike="noStrike" kern="0" cap="none" spc="0" normalizeH="0" baseline="30000" noProof="0" dirty="0">
                          <a:ln>
                            <a:noFill/>
                          </a:ln>
                          <a:solidFill>
                            <a:srgbClr val="000000"/>
                          </a:solidFill>
                          <a:effectLst/>
                          <a:uLnTx/>
                          <a:uFillTx/>
                          <a:latin typeface="+mn-lt"/>
                          <a:sym typeface="Arial"/>
                        </a:rPr>
                        <a:t>¶</a:t>
                      </a:r>
                      <a:endParaRPr lang="en-US" sz="2000" b="0" strike="noStrike"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6</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5</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3</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2</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17620024"/>
                  </a:ext>
                </a:extLst>
              </a:tr>
              <a:tr h="295595">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Arthralgia</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7</a:t>
                      </a:r>
                      <a:r>
                        <a:rPr kumimoji="0" lang="en-US" sz="2000" b="0" i="0" u="none" strike="noStrike" kern="0" cap="none" spc="0" normalizeH="0" baseline="30000" noProof="0" dirty="0">
                          <a:ln>
                            <a:noFill/>
                          </a:ln>
                          <a:solidFill>
                            <a:srgbClr val="000000"/>
                          </a:solidFill>
                          <a:effectLst/>
                          <a:uLnTx/>
                          <a:uFillTx/>
                          <a:latin typeface="+mn-lt"/>
                          <a:sym typeface="Arial"/>
                        </a:rPr>
                        <a:t>§</a:t>
                      </a:r>
                      <a:endParaRPr lang="en-US" sz="20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2</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1</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1</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87049576"/>
                  </a:ext>
                </a:extLst>
              </a:tr>
            </a:tbl>
          </a:graphicData>
        </a:graphic>
      </p:graphicFrame>
    </p:spTree>
    <p:extLst>
      <p:ext uri="{BB962C8B-B14F-4D97-AF65-F5344CB8AC3E}">
        <p14:creationId xmlns:p14="http://schemas.microsoft.com/office/powerpoint/2010/main" val="2242214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Calibri" panose="020F0502020204030204" pitchFamily="34" charset="0"/>
              </a:rPr>
              <a:t>Zanubrutinib Efficacy in the Setting of Previous </a:t>
            </a:r>
            <a:br>
              <a:rPr lang="en-US" dirty="0">
                <a:cs typeface="Calibri" panose="020F0502020204030204" pitchFamily="34" charset="0"/>
              </a:rPr>
            </a:br>
            <a:r>
              <a:rPr lang="en-US" dirty="0">
                <a:cs typeface="Calibri" panose="020F0502020204030204" pitchFamily="34" charset="0"/>
              </a:rPr>
              <a:t>BTK Inhibitor Intolerance</a:t>
            </a:r>
          </a:p>
        </p:txBody>
      </p:sp>
      <p:graphicFrame>
        <p:nvGraphicFramePr>
          <p:cNvPr id="7" name="Chart 6"/>
          <p:cNvGraphicFramePr/>
          <p:nvPr>
            <p:extLst>
              <p:ext uri="{D42A27DB-BD31-4B8C-83A1-F6EECF244321}">
                <p14:modId xmlns:p14="http://schemas.microsoft.com/office/powerpoint/2010/main" val="430579848"/>
              </p:ext>
            </p:extLst>
          </p:nvPr>
        </p:nvGraphicFramePr>
        <p:xfrm>
          <a:off x="236606" y="1425829"/>
          <a:ext cx="11628722" cy="3678865"/>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9979616" y="3745601"/>
            <a:ext cx="1499771" cy="612154"/>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Recurred</a:t>
            </a:r>
          </a:p>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Did not recur</a:t>
            </a:r>
          </a:p>
        </p:txBody>
      </p:sp>
      <p:sp>
        <p:nvSpPr>
          <p:cNvPr id="11" name="Rectangle 10"/>
          <p:cNvSpPr/>
          <p:nvPr/>
        </p:nvSpPr>
        <p:spPr>
          <a:xfrm>
            <a:off x="9864428" y="3862021"/>
            <a:ext cx="161514" cy="167436"/>
          </a:xfrm>
          <a:prstGeom prst="rect">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sym typeface="Arial"/>
            </a:endParaRPr>
          </a:p>
        </p:txBody>
      </p:sp>
      <p:sp>
        <p:nvSpPr>
          <p:cNvPr id="12" name="Rectangle 11"/>
          <p:cNvSpPr/>
          <p:nvPr/>
        </p:nvSpPr>
        <p:spPr>
          <a:xfrm>
            <a:off x="9864428" y="4137361"/>
            <a:ext cx="161514" cy="167436"/>
          </a:xfrm>
          <a:prstGeom prst="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sym typeface="Arial"/>
            </a:endParaRPr>
          </a:p>
        </p:txBody>
      </p:sp>
      <p:sp>
        <p:nvSpPr>
          <p:cNvPr id="6" name="Rectangle 5"/>
          <p:cNvSpPr/>
          <p:nvPr/>
        </p:nvSpPr>
        <p:spPr>
          <a:xfrm>
            <a:off x="2185893" y="5081806"/>
            <a:ext cx="9320307" cy="215444"/>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sym typeface="Arial"/>
              </a:rPr>
              <a:t>Number of Events</a:t>
            </a:r>
          </a:p>
        </p:txBody>
      </p:sp>
      <p:sp>
        <p:nvSpPr>
          <p:cNvPr id="13" name="TextBox 12"/>
          <p:cNvSpPr txBox="1"/>
          <p:nvPr/>
        </p:nvSpPr>
        <p:spPr>
          <a:xfrm>
            <a:off x="1072796" y="1513900"/>
            <a:ext cx="10519617" cy="338554"/>
          </a:xfrm>
          <a:prstGeom prst="rect">
            <a:avLst/>
          </a:prstGeom>
          <a:noFill/>
        </p:spPr>
        <p:txBody>
          <a:bodyPr wrap="square" rtlCol="0" anchor="ctr">
            <a:spAutoFit/>
          </a:bodyPr>
          <a:lstStyle/>
          <a:p>
            <a:pPr algn="ctr" eaLnBrk="1" fontAlgn="auto" hangingPunct="1">
              <a:spcBef>
                <a:spcPts val="0"/>
              </a:spcBef>
              <a:spcAft>
                <a:spcPts val="0"/>
              </a:spcAft>
              <a:buClr>
                <a:srgbClr val="000000"/>
              </a:buClr>
              <a:buFont typeface="Arial"/>
              <a:buNone/>
            </a:pPr>
            <a:r>
              <a:rPr lang="en-US" sz="1600" kern="0" dirty="0">
                <a:solidFill>
                  <a:srgbClr val="000000"/>
                </a:solidFill>
                <a:latin typeface="Calibri" panose="020F0502020204030204" pitchFamily="34" charset="0"/>
                <a:cs typeface="Calibri" panose="020F0502020204030204" pitchFamily="34" charset="0"/>
                <a:sym typeface="Arial"/>
              </a:rPr>
              <a:t>Recurrence and Severity Change From Previous BTKi Exposure to Zanubrutinib Exposure (N = 60)</a:t>
            </a:r>
          </a:p>
        </p:txBody>
      </p:sp>
      <p:sp>
        <p:nvSpPr>
          <p:cNvPr id="16" name="Footer Placeholder 3"/>
          <p:cNvSpPr txBox="1">
            <a:spLocks/>
          </p:cNvSpPr>
          <p:nvPr/>
        </p:nvSpPr>
        <p:spPr>
          <a:xfrm>
            <a:off x="476799" y="6317843"/>
            <a:ext cx="7498080" cy="273844"/>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sym typeface="Arial"/>
              </a:rPr>
              <a:t>Shadman. ASH 2020. Abstr 2947.</a:t>
            </a:r>
          </a:p>
        </p:txBody>
      </p:sp>
      <p:grpSp>
        <p:nvGrpSpPr>
          <p:cNvPr id="3" name="Group 2">
            <a:extLst>
              <a:ext uri="{FF2B5EF4-FFF2-40B4-BE49-F238E27FC236}">
                <a16:creationId xmlns:a16="http://schemas.microsoft.com/office/drawing/2014/main" id="{A4584C76-8A88-5929-3DB7-617030F1659C}"/>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7B369907-6727-29EE-E339-18072011B6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16">
              <a:extLst>
                <a:ext uri="{FF2B5EF4-FFF2-40B4-BE49-F238E27FC236}">
                  <a16:creationId xmlns:a16="http://schemas.microsoft.com/office/drawing/2014/main" id="{D3FFEBB2-20FD-72C0-FD01-A37E5F52031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19" name="TextBox 18">
            <a:extLst>
              <a:ext uri="{FF2B5EF4-FFF2-40B4-BE49-F238E27FC236}">
                <a16:creationId xmlns:a16="http://schemas.microsoft.com/office/drawing/2014/main" id="{BE8230FE-E622-F205-1D97-B701F8610A5B}"/>
              </a:ext>
            </a:extLst>
          </p:cNvPr>
          <p:cNvSpPr txBox="1"/>
          <p:nvPr/>
        </p:nvSpPr>
        <p:spPr bwMode="auto">
          <a:xfrm>
            <a:off x="609759" y="5349712"/>
            <a:ext cx="10164348"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6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Of 66 ibrutinib intolerance events, 58 (88%) did not recur</a:t>
            </a:r>
          </a:p>
          <a:p>
            <a:pPr marL="285750" indent="-285750" algn="l">
              <a:lnSpc>
                <a:spcPct val="100000"/>
              </a:lnSpc>
              <a:spcBef>
                <a:spcPts val="6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Of the 4 acalabrutinib-intolerant events, 2 (50%) events of arthralgia did not recur, and 2 (50%) events of myalgia (1 at same and 1 lower grade) recurred</a:t>
            </a:r>
          </a:p>
        </p:txBody>
      </p:sp>
    </p:spTree>
    <p:extLst>
      <p:ext uri="{BB962C8B-B14F-4D97-AF65-F5344CB8AC3E}">
        <p14:creationId xmlns:p14="http://schemas.microsoft.com/office/powerpoint/2010/main" val="194295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40C4-F5ED-9303-CA6D-00823FE8D958}"/>
              </a:ext>
            </a:extLst>
          </p:cNvPr>
          <p:cNvSpPr>
            <a:spLocks noGrp="1"/>
          </p:cNvSpPr>
          <p:nvPr>
            <p:ph type="title"/>
          </p:nvPr>
        </p:nvSpPr>
        <p:spPr/>
        <p:txBody>
          <a:bodyPr/>
          <a:lstStyle/>
          <a:p>
            <a:r>
              <a:rPr lang="en-US" dirty="0"/>
              <a:t>BTK Inhibitor Head-to Head Comparisons: </a:t>
            </a:r>
            <a:br>
              <a:rPr lang="en-US" dirty="0"/>
            </a:br>
            <a:r>
              <a:rPr lang="en-US" dirty="0"/>
              <a:t>Acalabrutinib vs Ibrutinib (ELEVATE-RR)</a:t>
            </a:r>
          </a:p>
        </p:txBody>
      </p:sp>
      <p:sp>
        <p:nvSpPr>
          <p:cNvPr id="3" name="Content Placeholder 2">
            <a:extLst>
              <a:ext uri="{FF2B5EF4-FFF2-40B4-BE49-F238E27FC236}">
                <a16:creationId xmlns:a16="http://schemas.microsoft.com/office/drawing/2014/main" id="{316D1306-7C87-91A7-7585-2AB26A7A49B3}"/>
              </a:ext>
            </a:extLst>
          </p:cNvPr>
          <p:cNvSpPr>
            <a:spLocks noGrp="1"/>
          </p:cNvSpPr>
          <p:nvPr>
            <p:ph idx="1"/>
          </p:nvPr>
        </p:nvSpPr>
        <p:spPr/>
        <p:txBody>
          <a:bodyPr/>
          <a:lstStyle/>
          <a:p>
            <a:r>
              <a:rPr lang="en-US" sz="2000" dirty="0"/>
              <a:t>Randomized phase III noninferiority trial of acalabrutinib vs ibrutinib for patients with previously treated CLL; presence of del(17p) or del(11q); no significant CV disease; no prior BTK, PI3K, Syk, or BCL-2 inhibitors (N = 533)  </a:t>
            </a:r>
          </a:p>
        </p:txBody>
      </p:sp>
      <p:sp>
        <p:nvSpPr>
          <p:cNvPr id="5" name="Text Box 11">
            <a:extLst>
              <a:ext uri="{FF2B5EF4-FFF2-40B4-BE49-F238E27FC236}">
                <a16:creationId xmlns:a16="http://schemas.microsoft.com/office/drawing/2014/main" id="{C3BC09FD-254E-F717-FCD7-FA1C80D1AE61}"/>
              </a:ext>
            </a:extLst>
          </p:cNvPr>
          <p:cNvSpPr txBox="1">
            <a:spLocks noChangeArrowheads="1"/>
          </p:cNvSpPr>
          <p:nvPr/>
        </p:nvSpPr>
        <p:spPr bwMode="auto">
          <a:xfrm>
            <a:off x="44586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Byrd. ASCO 2021. Abstr 7500. Byrd. JCO. 2021;39:3441.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B9E0CA3-DBE3-069E-9C81-CC61F55A2EBE}"/>
              </a:ext>
            </a:extLst>
          </p:cNvPr>
          <p:cNvSpPr txBox="1"/>
          <p:nvPr/>
        </p:nvSpPr>
        <p:spPr>
          <a:xfrm>
            <a:off x="5552197" y="2719523"/>
            <a:ext cx="6054793" cy="338554"/>
          </a:xfrm>
          <a:prstGeom prst="rect">
            <a:avLst/>
          </a:prstGeom>
          <a:solidFill>
            <a:srgbClr val="FFFFFF"/>
          </a:solidFill>
        </p:spPr>
        <p:txBody>
          <a:bodyPr wrap="square" anchor="t">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1.00 (95% CI: 0.79-1.27; noninferiority met)</a:t>
            </a:r>
            <a:endParaRPr kumimoji="0" lang="en-GB" sz="16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Rectangle 7">
            <a:extLst>
              <a:ext uri="{FF2B5EF4-FFF2-40B4-BE49-F238E27FC236}">
                <a16:creationId xmlns:a16="http://schemas.microsoft.com/office/drawing/2014/main" id="{07007B3F-586D-0939-219B-3BD15B2F2AB5}"/>
              </a:ext>
            </a:extLst>
          </p:cNvPr>
          <p:cNvSpPr/>
          <p:nvPr/>
        </p:nvSpPr>
        <p:spPr>
          <a:xfrm>
            <a:off x="3129623" y="5515435"/>
            <a:ext cx="2221851" cy="504635"/>
          </a:xfrm>
          <a:prstGeom prst="rect">
            <a:avLst/>
          </a:prstGeom>
          <a:solidFill>
            <a:srgbClr val="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9" name="Group 8">
            <a:extLst>
              <a:ext uri="{FF2B5EF4-FFF2-40B4-BE49-F238E27FC236}">
                <a16:creationId xmlns:a16="http://schemas.microsoft.com/office/drawing/2014/main" id="{090987B3-6552-5DB7-B502-C37A5FAD2940}"/>
              </a:ext>
            </a:extLst>
          </p:cNvPr>
          <p:cNvGrpSpPr/>
          <p:nvPr/>
        </p:nvGrpSpPr>
        <p:grpSpPr>
          <a:xfrm>
            <a:off x="3258287" y="5508137"/>
            <a:ext cx="197303" cy="204400"/>
            <a:chOff x="1189999" y="3736990"/>
            <a:chExt cx="197303" cy="204400"/>
          </a:xfrm>
        </p:grpSpPr>
        <p:cxnSp>
          <p:nvCxnSpPr>
            <p:cNvPr id="10" name="Straight Connector 9">
              <a:extLst>
                <a:ext uri="{FF2B5EF4-FFF2-40B4-BE49-F238E27FC236}">
                  <a16:creationId xmlns:a16="http://schemas.microsoft.com/office/drawing/2014/main" id="{24962A45-5689-13CD-054F-AB13D32E6637}"/>
                </a:ext>
              </a:extLst>
            </p:cNvPr>
            <p:cNvCxnSpPr>
              <a:cxnSpLocks/>
            </p:cNvCxnSpPr>
            <p:nvPr/>
          </p:nvCxnSpPr>
          <p:spPr>
            <a:xfrm>
              <a:off x="1189999" y="3736990"/>
              <a:ext cx="197303" cy="0"/>
            </a:xfrm>
            <a:prstGeom prst="line">
              <a:avLst/>
            </a:prstGeom>
            <a:noFill/>
            <a:ln w="28575" cap="flat" cmpd="sng" algn="ctr">
              <a:solidFill>
                <a:schemeClr val="accent1"/>
              </a:solidFill>
              <a:prstDash val="solid"/>
            </a:ln>
            <a:effectLst/>
          </p:spPr>
        </p:cxnSp>
        <p:cxnSp>
          <p:nvCxnSpPr>
            <p:cNvPr id="11" name="Straight Connector 10">
              <a:extLst>
                <a:ext uri="{FF2B5EF4-FFF2-40B4-BE49-F238E27FC236}">
                  <a16:creationId xmlns:a16="http://schemas.microsoft.com/office/drawing/2014/main" id="{688E276C-D1E4-F024-3F14-ADE1A61293D6}"/>
                </a:ext>
              </a:extLst>
            </p:cNvPr>
            <p:cNvCxnSpPr>
              <a:cxnSpLocks/>
            </p:cNvCxnSpPr>
            <p:nvPr/>
          </p:nvCxnSpPr>
          <p:spPr>
            <a:xfrm>
              <a:off x="1189999" y="3941390"/>
              <a:ext cx="194482" cy="0"/>
            </a:xfrm>
            <a:prstGeom prst="line">
              <a:avLst/>
            </a:prstGeom>
            <a:noFill/>
            <a:ln w="28575" cap="flat" cmpd="sng" algn="ctr">
              <a:solidFill>
                <a:schemeClr val="accent3"/>
              </a:solidFill>
              <a:prstDash val="solid"/>
            </a:ln>
            <a:effectLst/>
          </p:spPr>
        </p:cxnSp>
      </p:grpSp>
      <p:sp>
        <p:nvSpPr>
          <p:cNvPr id="13" name="Freeform 434">
            <a:extLst>
              <a:ext uri="{FF2B5EF4-FFF2-40B4-BE49-F238E27FC236}">
                <a16:creationId xmlns:a16="http://schemas.microsoft.com/office/drawing/2014/main" id="{30BC9B3E-EEBA-0665-0213-1087F9EC2288}"/>
              </a:ext>
            </a:extLst>
          </p:cNvPr>
          <p:cNvSpPr/>
          <p:nvPr/>
        </p:nvSpPr>
        <p:spPr>
          <a:xfrm>
            <a:off x="3094403" y="2589262"/>
            <a:ext cx="6684496" cy="3408218"/>
          </a:xfrm>
          <a:custGeom>
            <a:avLst/>
            <a:gdLst>
              <a:gd name="connsiteX0" fmla="*/ 0 w 6797253"/>
              <a:gd name="connsiteY0" fmla="*/ 0 h 3408218"/>
              <a:gd name="connsiteX1" fmla="*/ 0 w 6797253"/>
              <a:gd name="connsiteY1" fmla="*/ 3408218 h 3408218"/>
              <a:gd name="connsiteX2" fmla="*/ 6797253 w 6797253"/>
              <a:gd name="connsiteY2" fmla="*/ 3408218 h 3408218"/>
            </a:gdLst>
            <a:ahLst/>
            <a:cxnLst>
              <a:cxn ang="0">
                <a:pos x="connsiteX0" y="connsiteY0"/>
              </a:cxn>
              <a:cxn ang="0">
                <a:pos x="connsiteX1" y="connsiteY1"/>
              </a:cxn>
              <a:cxn ang="0">
                <a:pos x="connsiteX2" y="connsiteY2"/>
              </a:cxn>
            </a:cxnLst>
            <a:rect l="l" t="t" r="r" b="b"/>
            <a:pathLst>
              <a:path w="6797253" h="3408218">
                <a:moveTo>
                  <a:pt x="0" y="0"/>
                </a:moveTo>
                <a:lnTo>
                  <a:pt x="0" y="3408218"/>
                </a:lnTo>
                <a:lnTo>
                  <a:pt x="6797253" y="3408218"/>
                </a:lnTo>
              </a:path>
            </a:pathLst>
          </a:custGeom>
          <a:noFill/>
          <a:ln w="285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757F7F24-57BE-6A69-9F77-AEF3352D96A1}"/>
              </a:ext>
            </a:extLst>
          </p:cNvPr>
          <p:cNvSpPr txBox="1"/>
          <p:nvPr/>
        </p:nvSpPr>
        <p:spPr>
          <a:xfrm>
            <a:off x="2603260" y="2432330"/>
            <a:ext cx="497252"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cxnSp>
        <p:nvCxnSpPr>
          <p:cNvPr id="15" name="Straight Connector 14">
            <a:extLst>
              <a:ext uri="{FF2B5EF4-FFF2-40B4-BE49-F238E27FC236}">
                <a16:creationId xmlns:a16="http://schemas.microsoft.com/office/drawing/2014/main" id="{E51ADF44-BA4D-7779-EE83-E161E6665245}"/>
              </a:ext>
            </a:extLst>
          </p:cNvPr>
          <p:cNvCxnSpPr/>
          <p:nvPr/>
        </p:nvCxnSpPr>
        <p:spPr>
          <a:xfrm>
            <a:off x="3023645" y="2589262"/>
            <a:ext cx="76733" cy="0"/>
          </a:xfrm>
          <a:prstGeom prst="line">
            <a:avLst/>
          </a:prstGeom>
          <a:noFill/>
          <a:ln w="28575" cap="flat" cmpd="sng" algn="ctr">
            <a:solidFill>
              <a:srgbClr val="000000"/>
            </a:solidFill>
            <a:prstDash val="solid"/>
          </a:ln>
          <a:effectLst/>
        </p:spPr>
      </p:cxnSp>
      <p:sp>
        <p:nvSpPr>
          <p:cNvPr id="16" name="TextBox 15">
            <a:extLst>
              <a:ext uri="{FF2B5EF4-FFF2-40B4-BE49-F238E27FC236}">
                <a16:creationId xmlns:a16="http://schemas.microsoft.com/office/drawing/2014/main" id="{584973A2-5A0D-5A2C-2625-84FF32078D3C}"/>
              </a:ext>
            </a:extLst>
          </p:cNvPr>
          <p:cNvSpPr txBox="1"/>
          <p:nvPr/>
        </p:nvSpPr>
        <p:spPr>
          <a:xfrm>
            <a:off x="2707456" y="3122926"/>
            <a:ext cx="393056"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cxnSp>
        <p:nvCxnSpPr>
          <p:cNvPr id="17" name="Straight Connector 16">
            <a:extLst>
              <a:ext uri="{FF2B5EF4-FFF2-40B4-BE49-F238E27FC236}">
                <a16:creationId xmlns:a16="http://schemas.microsoft.com/office/drawing/2014/main" id="{3D89B18C-0AC1-4A90-3596-DFC9122A3BC3}"/>
              </a:ext>
            </a:extLst>
          </p:cNvPr>
          <p:cNvCxnSpPr/>
          <p:nvPr/>
        </p:nvCxnSpPr>
        <p:spPr>
          <a:xfrm>
            <a:off x="3023645" y="3279858"/>
            <a:ext cx="76733" cy="0"/>
          </a:xfrm>
          <a:prstGeom prst="line">
            <a:avLst/>
          </a:prstGeom>
          <a:noFill/>
          <a:ln w="28575" cap="flat" cmpd="sng" algn="ctr">
            <a:solidFill>
              <a:srgbClr val="000000"/>
            </a:solidFill>
            <a:prstDash val="solid"/>
          </a:ln>
          <a:effectLst/>
        </p:spPr>
      </p:cxnSp>
      <p:sp>
        <p:nvSpPr>
          <p:cNvPr id="18" name="TextBox 17">
            <a:extLst>
              <a:ext uri="{FF2B5EF4-FFF2-40B4-BE49-F238E27FC236}">
                <a16:creationId xmlns:a16="http://schemas.microsoft.com/office/drawing/2014/main" id="{8B49364A-DE09-75DF-D866-E93885C0F938}"/>
              </a:ext>
            </a:extLst>
          </p:cNvPr>
          <p:cNvSpPr txBox="1"/>
          <p:nvPr/>
        </p:nvSpPr>
        <p:spPr>
          <a:xfrm>
            <a:off x="2707456" y="3794338"/>
            <a:ext cx="393056"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cxnSp>
        <p:nvCxnSpPr>
          <p:cNvPr id="19" name="Straight Connector 18">
            <a:extLst>
              <a:ext uri="{FF2B5EF4-FFF2-40B4-BE49-F238E27FC236}">
                <a16:creationId xmlns:a16="http://schemas.microsoft.com/office/drawing/2014/main" id="{8CA5BF20-C8A7-B982-1FFE-CDE3FC666712}"/>
              </a:ext>
            </a:extLst>
          </p:cNvPr>
          <p:cNvCxnSpPr/>
          <p:nvPr/>
        </p:nvCxnSpPr>
        <p:spPr>
          <a:xfrm>
            <a:off x="3023645" y="3951270"/>
            <a:ext cx="76733" cy="0"/>
          </a:xfrm>
          <a:prstGeom prst="line">
            <a:avLst/>
          </a:prstGeom>
          <a:noFill/>
          <a:ln w="28575" cap="flat" cmpd="sng" algn="ctr">
            <a:solidFill>
              <a:srgbClr val="000000"/>
            </a:solidFill>
            <a:prstDash val="solid"/>
          </a:ln>
          <a:effectLst/>
        </p:spPr>
      </p:cxnSp>
      <p:sp>
        <p:nvSpPr>
          <p:cNvPr id="20" name="TextBox 19">
            <a:extLst>
              <a:ext uri="{FF2B5EF4-FFF2-40B4-BE49-F238E27FC236}">
                <a16:creationId xmlns:a16="http://schemas.microsoft.com/office/drawing/2014/main" id="{C2B7139B-53CA-0E93-90D4-562DB2A9B8E0}"/>
              </a:ext>
            </a:extLst>
          </p:cNvPr>
          <p:cNvSpPr txBox="1"/>
          <p:nvPr/>
        </p:nvSpPr>
        <p:spPr>
          <a:xfrm>
            <a:off x="2707456" y="4478540"/>
            <a:ext cx="393056"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cxnSp>
        <p:nvCxnSpPr>
          <p:cNvPr id="21" name="Straight Connector 20">
            <a:extLst>
              <a:ext uri="{FF2B5EF4-FFF2-40B4-BE49-F238E27FC236}">
                <a16:creationId xmlns:a16="http://schemas.microsoft.com/office/drawing/2014/main" id="{173518C2-881C-926E-863B-169F19CA1B90}"/>
              </a:ext>
            </a:extLst>
          </p:cNvPr>
          <p:cNvCxnSpPr/>
          <p:nvPr/>
        </p:nvCxnSpPr>
        <p:spPr>
          <a:xfrm>
            <a:off x="3023645" y="4635472"/>
            <a:ext cx="76733" cy="0"/>
          </a:xfrm>
          <a:prstGeom prst="line">
            <a:avLst/>
          </a:prstGeom>
          <a:noFill/>
          <a:ln w="28575" cap="flat" cmpd="sng" algn="ctr">
            <a:solidFill>
              <a:srgbClr val="000000"/>
            </a:solidFill>
            <a:prstDash val="solid"/>
          </a:ln>
          <a:effectLst/>
        </p:spPr>
      </p:cxnSp>
      <p:sp>
        <p:nvSpPr>
          <p:cNvPr id="22" name="TextBox 21">
            <a:extLst>
              <a:ext uri="{FF2B5EF4-FFF2-40B4-BE49-F238E27FC236}">
                <a16:creationId xmlns:a16="http://schemas.microsoft.com/office/drawing/2014/main" id="{9D710B38-FD94-15B1-37F3-509C1231F68E}"/>
              </a:ext>
            </a:extLst>
          </p:cNvPr>
          <p:cNvSpPr txBox="1"/>
          <p:nvPr/>
        </p:nvSpPr>
        <p:spPr>
          <a:xfrm>
            <a:off x="2707456" y="5149953"/>
            <a:ext cx="393056"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cxnSp>
        <p:nvCxnSpPr>
          <p:cNvPr id="23" name="Straight Connector 22">
            <a:extLst>
              <a:ext uri="{FF2B5EF4-FFF2-40B4-BE49-F238E27FC236}">
                <a16:creationId xmlns:a16="http://schemas.microsoft.com/office/drawing/2014/main" id="{B868EB81-DEFE-92C1-5C82-72D45739CA20}"/>
              </a:ext>
            </a:extLst>
          </p:cNvPr>
          <p:cNvCxnSpPr/>
          <p:nvPr/>
        </p:nvCxnSpPr>
        <p:spPr>
          <a:xfrm>
            <a:off x="3023645" y="5306885"/>
            <a:ext cx="76733" cy="0"/>
          </a:xfrm>
          <a:prstGeom prst="line">
            <a:avLst/>
          </a:prstGeom>
          <a:noFill/>
          <a:ln w="28575" cap="flat" cmpd="sng" algn="ctr">
            <a:solidFill>
              <a:srgbClr val="000000"/>
            </a:solidFill>
            <a:prstDash val="solid"/>
          </a:ln>
          <a:effectLst/>
        </p:spPr>
      </p:cxnSp>
      <p:sp>
        <p:nvSpPr>
          <p:cNvPr id="24" name="TextBox 23">
            <a:extLst>
              <a:ext uri="{FF2B5EF4-FFF2-40B4-BE49-F238E27FC236}">
                <a16:creationId xmlns:a16="http://schemas.microsoft.com/office/drawing/2014/main" id="{AA9A3F5A-8737-BF84-E10E-77E5F90D5F04}"/>
              </a:ext>
            </a:extLst>
          </p:cNvPr>
          <p:cNvSpPr txBox="1"/>
          <p:nvPr/>
        </p:nvSpPr>
        <p:spPr>
          <a:xfrm>
            <a:off x="2811650" y="5834154"/>
            <a:ext cx="288862"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cxnSp>
        <p:nvCxnSpPr>
          <p:cNvPr id="25" name="Straight Connector 24">
            <a:extLst>
              <a:ext uri="{FF2B5EF4-FFF2-40B4-BE49-F238E27FC236}">
                <a16:creationId xmlns:a16="http://schemas.microsoft.com/office/drawing/2014/main" id="{B1FA6F17-DEB7-2E51-5873-334E0CE72E07}"/>
              </a:ext>
            </a:extLst>
          </p:cNvPr>
          <p:cNvCxnSpPr>
            <a:cxnSpLocks/>
          </p:cNvCxnSpPr>
          <p:nvPr/>
        </p:nvCxnSpPr>
        <p:spPr>
          <a:xfrm>
            <a:off x="3023645" y="5997480"/>
            <a:ext cx="76733" cy="0"/>
          </a:xfrm>
          <a:prstGeom prst="line">
            <a:avLst/>
          </a:prstGeom>
          <a:noFill/>
          <a:ln w="28575" cap="flat" cmpd="sng" algn="ctr">
            <a:solidFill>
              <a:srgbClr val="000000"/>
            </a:solidFill>
            <a:prstDash val="solid"/>
          </a:ln>
          <a:effectLst/>
        </p:spPr>
      </p:cxnSp>
      <p:sp>
        <p:nvSpPr>
          <p:cNvPr id="26" name="TextBox 25">
            <a:extLst>
              <a:ext uri="{FF2B5EF4-FFF2-40B4-BE49-F238E27FC236}">
                <a16:creationId xmlns:a16="http://schemas.microsoft.com/office/drawing/2014/main" id="{FB570732-3E5F-251A-AF57-CDCC7BF921CA}"/>
              </a:ext>
            </a:extLst>
          </p:cNvPr>
          <p:cNvSpPr txBox="1"/>
          <p:nvPr/>
        </p:nvSpPr>
        <p:spPr>
          <a:xfrm rot="16200000">
            <a:off x="872257" y="4124095"/>
            <a:ext cx="340822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a:t>
            </a:r>
          </a:p>
        </p:txBody>
      </p:sp>
      <p:sp>
        <p:nvSpPr>
          <p:cNvPr id="27" name="TextBox 26">
            <a:extLst>
              <a:ext uri="{FF2B5EF4-FFF2-40B4-BE49-F238E27FC236}">
                <a16:creationId xmlns:a16="http://schemas.microsoft.com/office/drawing/2014/main" id="{D12FDB1A-438E-96B6-404F-8505A006423C}"/>
              </a:ext>
            </a:extLst>
          </p:cNvPr>
          <p:cNvSpPr txBox="1"/>
          <p:nvPr/>
        </p:nvSpPr>
        <p:spPr>
          <a:xfrm>
            <a:off x="2939020" y="6028734"/>
            <a:ext cx="28886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cxnSp>
        <p:nvCxnSpPr>
          <p:cNvPr id="28" name="Straight Connector 27">
            <a:extLst>
              <a:ext uri="{FF2B5EF4-FFF2-40B4-BE49-F238E27FC236}">
                <a16:creationId xmlns:a16="http://schemas.microsoft.com/office/drawing/2014/main" id="{AD78BCBB-B1C1-B7F8-A01A-F24E7EBE0031}"/>
              </a:ext>
            </a:extLst>
          </p:cNvPr>
          <p:cNvCxnSpPr>
            <a:cxnSpLocks/>
          </p:cNvCxnSpPr>
          <p:nvPr/>
        </p:nvCxnSpPr>
        <p:spPr>
          <a:xfrm rot="5400000">
            <a:off x="3056036" y="6027150"/>
            <a:ext cx="76733" cy="0"/>
          </a:xfrm>
          <a:prstGeom prst="line">
            <a:avLst/>
          </a:prstGeom>
          <a:noFill/>
          <a:ln w="28575" cap="flat" cmpd="sng" algn="ctr">
            <a:solidFill>
              <a:srgbClr val="000000"/>
            </a:solidFill>
            <a:prstDash val="solid"/>
          </a:ln>
          <a:effectLst/>
        </p:spPr>
      </p:cxnSp>
      <p:sp>
        <p:nvSpPr>
          <p:cNvPr id="29" name="TextBox 28">
            <a:extLst>
              <a:ext uri="{FF2B5EF4-FFF2-40B4-BE49-F238E27FC236}">
                <a16:creationId xmlns:a16="http://schemas.microsoft.com/office/drawing/2014/main" id="{23F61242-2E62-F672-4310-39483E8DA1E4}"/>
              </a:ext>
            </a:extLst>
          </p:cNvPr>
          <p:cNvSpPr txBox="1"/>
          <p:nvPr/>
        </p:nvSpPr>
        <p:spPr>
          <a:xfrm>
            <a:off x="3312812" y="6028734"/>
            <a:ext cx="28886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cxnSp>
        <p:nvCxnSpPr>
          <p:cNvPr id="30" name="Straight Connector 29">
            <a:extLst>
              <a:ext uri="{FF2B5EF4-FFF2-40B4-BE49-F238E27FC236}">
                <a16:creationId xmlns:a16="http://schemas.microsoft.com/office/drawing/2014/main" id="{2AA78621-630E-8F9B-2A65-448FC722959B}"/>
              </a:ext>
            </a:extLst>
          </p:cNvPr>
          <p:cNvCxnSpPr>
            <a:cxnSpLocks/>
          </p:cNvCxnSpPr>
          <p:nvPr/>
        </p:nvCxnSpPr>
        <p:spPr>
          <a:xfrm rot="5400000">
            <a:off x="3410072" y="6027150"/>
            <a:ext cx="76733" cy="0"/>
          </a:xfrm>
          <a:prstGeom prst="line">
            <a:avLst/>
          </a:prstGeom>
          <a:noFill/>
          <a:ln w="28575" cap="flat" cmpd="sng" algn="ctr">
            <a:solidFill>
              <a:srgbClr val="000000"/>
            </a:solidFill>
            <a:prstDash val="solid"/>
          </a:ln>
          <a:effectLst/>
        </p:spPr>
      </p:cxnSp>
      <p:sp>
        <p:nvSpPr>
          <p:cNvPr id="31" name="TextBox 30">
            <a:extLst>
              <a:ext uri="{FF2B5EF4-FFF2-40B4-BE49-F238E27FC236}">
                <a16:creationId xmlns:a16="http://schemas.microsoft.com/office/drawing/2014/main" id="{2FF319A4-4BC6-E33F-83A1-FDE7914E7F51}"/>
              </a:ext>
            </a:extLst>
          </p:cNvPr>
          <p:cNvSpPr txBox="1"/>
          <p:nvPr/>
        </p:nvSpPr>
        <p:spPr>
          <a:xfrm>
            <a:off x="3664505" y="6028734"/>
            <a:ext cx="28886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cxnSp>
        <p:nvCxnSpPr>
          <p:cNvPr id="32" name="Straight Connector 31">
            <a:extLst>
              <a:ext uri="{FF2B5EF4-FFF2-40B4-BE49-F238E27FC236}">
                <a16:creationId xmlns:a16="http://schemas.microsoft.com/office/drawing/2014/main" id="{55A656A5-C9E5-71F4-7AC0-8B7ECDB5FBA9}"/>
              </a:ext>
            </a:extLst>
          </p:cNvPr>
          <p:cNvCxnSpPr>
            <a:cxnSpLocks/>
          </p:cNvCxnSpPr>
          <p:nvPr/>
        </p:nvCxnSpPr>
        <p:spPr>
          <a:xfrm rot="5400000">
            <a:off x="3761765" y="6027150"/>
            <a:ext cx="76733" cy="0"/>
          </a:xfrm>
          <a:prstGeom prst="line">
            <a:avLst/>
          </a:prstGeom>
          <a:noFill/>
          <a:ln w="28575" cap="flat" cmpd="sng" algn="ctr">
            <a:solidFill>
              <a:srgbClr val="000000"/>
            </a:solidFill>
            <a:prstDash val="solid"/>
          </a:ln>
          <a:effectLst/>
        </p:spPr>
      </p:cxnSp>
      <p:sp>
        <p:nvSpPr>
          <p:cNvPr id="33" name="TextBox 32">
            <a:extLst>
              <a:ext uri="{FF2B5EF4-FFF2-40B4-BE49-F238E27FC236}">
                <a16:creationId xmlns:a16="http://schemas.microsoft.com/office/drawing/2014/main" id="{DDF7952C-2F8F-D4F5-70B7-A9E380CBDBCB}"/>
              </a:ext>
            </a:extLst>
          </p:cNvPr>
          <p:cNvSpPr txBox="1"/>
          <p:nvPr/>
        </p:nvSpPr>
        <p:spPr>
          <a:xfrm>
            <a:off x="4005659" y="6028734"/>
            <a:ext cx="28886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cxnSp>
        <p:nvCxnSpPr>
          <p:cNvPr id="34" name="Straight Connector 33">
            <a:extLst>
              <a:ext uri="{FF2B5EF4-FFF2-40B4-BE49-F238E27FC236}">
                <a16:creationId xmlns:a16="http://schemas.microsoft.com/office/drawing/2014/main" id="{E043298E-83A5-84DC-01FE-7BE4D70B17F5}"/>
              </a:ext>
            </a:extLst>
          </p:cNvPr>
          <p:cNvCxnSpPr>
            <a:cxnSpLocks/>
          </p:cNvCxnSpPr>
          <p:nvPr/>
        </p:nvCxnSpPr>
        <p:spPr>
          <a:xfrm rot="5400000">
            <a:off x="4119852" y="6027150"/>
            <a:ext cx="76733" cy="0"/>
          </a:xfrm>
          <a:prstGeom prst="line">
            <a:avLst/>
          </a:prstGeom>
          <a:noFill/>
          <a:ln w="28575" cap="flat" cmpd="sng" algn="ctr">
            <a:solidFill>
              <a:srgbClr val="000000"/>
            </a:solidFill>
            <a:prstDash val="solid"/>
          </a:ln>
          <a:effectLst/>
        </p:spPr>
      </p:cxnSp>
      <p:sp>
        <p:nvSpPr>
          <p:cNvPr id="35" name="TextBox 34">
            <a:extLst>
              <a:ext uri="{FF2B5EF4-FFF2-40B4-BE49-F238E27FC236}">
                <a16:creationId xmlns:a16="http://schemas.microsoft.com/office/drawing/2014/main" id="{ED35A0F6-7BC8-B32F-B448-CFD395136D88}"/>
              </a:ext>
            </a:extLst>
          </p:cNvPr>
          <p:cNvSpPr txBox="1"/>
          <p:nvPr/>
        </p:nvSpPr>
        <p:spPr>
          <a:xfrm>
            <a:off x="432218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cxnSp>
        <p:nvCxnSpPr>
          <p:cNvPr id="36" name="Straight Connector 35">
            <a:extLst>
              <a:ext uri="{FF2B5EF4-FFF2-40B4-BE49-F238E27FC236}">
                <a16:creationId xmlns:a16="http://schemas.microsoft.com/office/drawing/2014/main" id="{E1D62144-6D0C-F153-B30A-97BCC1AD3841}"/>
              </a:ext>
            </a:extLst>
          </p:cNvPr>
          <p:cNvCxnSpPr>
            <a:cxnSpLocks/>
          </p:cNvCxnSpPr>
          <p:nvPr/>
        </p:nvCxnSpPr>
        <p:spPr>
          <a:xfrm rot="5400000">
            <a:off x="4471544" y="6027150"/>
            <a:ext cx="76733" cy="0"/>
          </a:xfrm>
          <a:prstGeom prst="line">
            <a:avLst/>
          </a:prstGeom>
          <a:noFill/>
          <a:ln w="28575" cap="flat" cmpd="sng" algn="ctr">
            <a:solidFill>
              <a:srgbClr val="000000"/>
            </a:solidFill>
            <a:prstDash val="solid"/>
          </a:ln>
          <a:effectLst/>
        </p:spPr>
      </p:cxnSp>
      <p:sp>
        <p:nvSpPr>
          <p:cNvPr id="37" name="TextBox 36">
            <a:extLst>
              <a:ext uri="{FF2B5EF4-FFF2-40B4-BE49-F238E27FC236}">
                <a16:creationId xmlns:a16="http://schemas.microsoft.com/office/drawing/2014/main" id="{2ADFE180-9962-2E2F-3172-96E895466DE8}"/>
              </a:ext>
            </a:extLst>
          </p:cNvPr>
          <p:cNvSpPr txBox="1"/>
          <p:nvPr/>
        </p:nvSpPr>
        <p:spPr>
          <a:xfrm>
            <a:off x="4667485"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cxnSp>
        <p:nvCxnSpPr>
          <p:cNvPr id="38" name="Straight Connector 37">
            <a:extLst>
              <a:ext uri="{FF2B5EF4-FFF2-40B4-BE49-F238E27FC236}">
                <a16:creationId xmlns:a16="http://schemas.microsoft.com/office/drawing/2014/main" id="{F596D037-6155-62F4-B258-0825EDEFFC3C}"/>
              </a:ext>
            </a:extLst>
          </p:cNvPr>
          <p:cNvCxnSpPr>
            <a:cxnSpLocks/>
          </p:cNvCxnSpPr>
          <p:nvPr/>
        </p:nvCxnSpPr>
        <p:spPr>
          <a:xfrm rot="5400000">
            <a:off x="4816842" y="6027150"/>
            <a:ext cx="76733" cy="0"/>
          </a:xfrm>
          <a:prstGeom prst="line">
            <a:avLst/>
          </a:prstGeom>
          <a:noFill/>
          <a:ln w="28575" cap="flat" cmpd="sng" algn="ctr">
            <a:solidFill>
              <a:srgbClr val="000000"/>
            </a:solidFill>
            <a:prstDash val="solid"/>
          </a:ln>
          <a:effectLst/>
        </p:spPr>
      </p:cxnSp>
      <p:sp>
        <p:nvSpPr>
          <p:cNvPr id="39" name="TextBox 38">
            <a:extLst>
              <a:ext uri="{FF2B5EF4-FFF2-40B4-BE49-F238E27FC236}">
                <a16:creationId xmlns:a16="http://schemas.microsoft.com/office/drawing/2014/main" id="{338570BD-61B2-14EE-BDEA-81D94DCCDFB2}"/>
              </a:ext>
            </a:extLst>
          </p:cNvPr>
          <p:cNvSpPr txBox="1"/>
          <p:nvPr/>
        </p:nvSpPr>
        <p:spPr>
          <a:xfrm>
            <a:off x="501917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cxnSp>
        <p:nvCxnSpPr>
          <p:cNvPr id="40" name="Straight Connector 39">
            <a:extLst>
              <a:ext uri="{FF2B5EF4-FFF2-40B4-BE49-F238E27FC236}">
                <a16:creationId xmlns:a16="http://schemas.microsoft.com/office/drawing/2014/main" id="{BB33FD4D-69B9-8EE9-E0CD-446A2776C1D8}"/>
              </a:ext>
            </a:extLst>
          </p:cNvPr>
          <p:cNvCxnSpPr>
            <a:cxnSpLocks/>
          </p:cNvCxnSpPr>
          <p:nvPr/>
        </p:nvCxnSpPr>
        <p:spPr>
          <a:xfrm rot="5400000">
            <a:off x="5168534" y="6027150"/>
            <a:ext cx="76733" cy="0"/>
          </a:xfrm>
          <a:prstGeom prst="line">
            <a:avLst/>
          </a:prstGeom>
          <a:noFill/>
          <a:ln w="28575" cap="flat" cmpd="sng" algn="ctr">
            <a:solidFill>
              <a:srgbClr val="000000"/>
            </a:solidFill>
            <a:prstDash val="solid"/>
          </a:ln>
          <a:effectLst/>
        </p:spPr>
      </p:cxnSp>
      <p:sp>
        <p:nvSpPr>
          <p:cNvPr id="41" name="TextBox 40">
            <a:extLst>
              <a:ext uri="{FF2B5EF4-FFF2-40B4-BE49-F238E27FC236}">
                <a16:creationId xmlns:a16="http://schemas.microsoft.com/office/drawing/2014/main" id="{DE2650F7-D858-69F4-CB2D-FFFCEAB77BB2}"/>
              </a:ext>
            </a:extLst>
          </p:cNvPr>
          <p:cNvSpPr txBox="1"/>
          <p:nvPr/>
        </p:nvSpPr>
        <p:spPr>
          <a:xfrm>
            <a:off x="5364475"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cxnSp>
        <p:nvCxnSpPr>
          <p:cNvPr id="42" name="Straight Connector 41">
            <a:extLst>
              <a:ext uri="{FF2B5EF4-FFF2-40B4-BE49-F238E27FC236}">
                <a16:creationId xmlns:a16="http://schemas.microsoft.com/office/drawing/2014/main" id="{DD6CA7B4-4DA1-E09D-77CB-EB2A1B3EC540}"/>
              </a:ext>
            </a:extLst>
          </p:cNvPr>
          <p:cNvCxnSpPr>
            <a:cxnSpLocks/>
          </p:cNvCxnSpPr>
          <p:nvPr/>
        </p:nvCxnSpPr>
        <p:spPr>
          <a:xfrm rot="5400000">
            <a:off x="5513832" y="6027150"/>
            <a:ext cx="76733" cy="0"/>
          </a:xfrm>
          <a:prstGeom prst="line">
            <a:avLst/>
          </a:prstGeom>
          <a:noFill/>
          <a:ln w="28575" cap="flat" cmpd="sng" algn="ctr">
            <a:solidFill>
              <a:srgbClr val="000000"/>
            </a:solidFill>
            <a:prstDash val="solid"/>
          </a:ln>
          <a:effectLst/>
        </p:spPr>
      </p:cxnSp>
      <p:sp>
        <p:nvSpPr>
          <p:cNvPr id="43" name="TextBox 42">
            <a:extLst>
              <a:ext uri="{FF2B5EF4-FFF2-40B4-BE49-F238E27FC236}">
                <a16:creationId xmlns:a16="http://schemas.microsoft.com/office/drawing/2014/main" id="{0DDCA8D5-317D-0411-1E6D-DF740D48413A}"/>
              </a:ext>
            </a:extLst>
          </p:cNvPr>
          <p:cNvSpPr txBox="1"/>
          <p:nvPr/>
        </p:nvSpPr>
        <p:spPr>
          <a:xfrm>
            <a:off x="572895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cxnSp>
        <p:nvCxnSpPr>
          <p:cNvPr id="44" name="Straight Connector 43">
            <a:extLst>
              <a:ext uri="{FF2B5EF4-FFF2-40B4-BE49-F238E27FC236}">
                <a16:creationId xmlns:a16="http://schemas.microsoft.com/office/drawing/2014/main" id="{1155C3C4-89C6-E024-861D-D9DCA2AF91DF}"/>
              </a:ext>
            </a:extLst>
          </p:cNvPr>
          <p:cNvCxnSpPr>
            <a:cxnSpLocks/>
          </p:cNvCxnSpPr>
          <p:nvPr/>
        </p:nvCxnSpPr>
        <p:spPr>
          <a:xfrm rot="5400000">
            <a:off x="5878314" y="6027150"/>
            <a:ext cx="76733" cy="0"/>
          </a:xfrm>
          <a:prstGeom prst="line">
            <a:avLst/>
          </a:prstGeom>
          <a:noFill/>
          <a:ln w="28575" cap="flat" cmpd="sng" algn="ctr">
            <a:solidFill>
              <a:srgbClr val="000000"/>
            </a:solidFill>
            <a:prstDash val="solid"/>
          </a:ln>
          <a:effectLst/>
        </p:spPr>
      </p:cxnSp>
      <p:sp>
        <p:nvSpPr>
          <p:cNvPr id="45" name="TextBox 44">
            <a:extLst>
              <a:ext uri="{FF2B5EF4-FFF2-40B4-BE49-F238E27FC236}">
                <a16:creationId xmlns:a16="http://schemas.microsoft.com/office/drawing/2014/main" id="{1A1724C1-BEB6-5913-0F33-22B41348A371}"/>
              </a:ext>
            </a:extLst>
          </p:cNvPr>
          <p:cNvSpPr txBox="1"/>
          <p:nvPr/>
        </p:nvSpPr>
        <p:spPr>
          <a:xfrm>
            <a:off x="6074255"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a:t>
            </a:r>
          </a:p>
        </p:txBody>
      </p:sp>
      <p:cxnSp>
        <p:nvCxnSpPr>
          <p:cNvPr id="46" name="Straight Connector 45">
            <a:extLst>
              <a:ext uri="{FF2B5EF4-FFF2-40B4-BE49-F238E27FC236}">
                <a16:creationId xmlns:a16="http://schemas.microsoft.com/office/drawing/2014/main" id="{8D0B06FC-3E8B-E182-032D-32547422CA18}"/>
              </a:ext>
            </a:extLst>
          </p:cNvPr>
          <p:cNvCxnSpPr>
            <a:cxnSpLocks/>
          </p:cNvCxnSpPr>
          <p:nvPr/>
        </p:nvCxnSpPr>
        <p:spPr>
          <a:xfrm rot="5400000">
            <a:off x="6223612" y="6027150"/>
            <a:ext cx="76733" cy="0"/>
          </a:xfrm>
          <a:prstGeom prst="line">
            <a:avLst/>
          </a:prstGeom>
          <a:noFill/>
          <a:ln w="28575" cap="flat" cmpd="sng" algn="ctr">
            <a:solidFill>
              <a:srgbClr val="000000"/>
            </a:solidFill>
            <a:prstDash val="solid"/>
          </a:ln>
          <a:effectLst/>
        </p:spPr>
      </p:cxnSp>
      <p:sp>
        <p:nvSpPr>
          <p:cNvPr id="47" name="TextBox 46">
            <a:extLst>
              <a:ext uri="{FF2B5EF4-FFF2-40B4-BE49-F238E27FC236}">
                <a16:creationId xmlns:a16="http://schemas.microsoft.com/office/drawing/2014/main" id="{44C04637-EB4A-8366-7235-24AA7997558E}"/>
              </a:ext>
            </a:extLst>
          </p:cNvPr>
          <p:cNvSpPr txBox="1"/>
          <p:nvPr/>
        </p:nvSpPr>
        <p:spPr>
          <a:xfrm>
            <a:off x="642594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cxnSp>
        <p:nvCxnSpPr>
          <p:cNvPr id="48" name="Straight Connector 47">
            <a:extLst>
              <a:ext uri="{FF2B5EF4-FFF2-40B4-BE49-F238E27FC236}">
                <a16:creationId xmlns:a16="http://schemas.microsoft.com/office/drawing/2014/main" id="{CD7BCDC3-E3B1-71E6-0785-1C671953535C}"/>
              </a:ext>
            </a:extLst>
          </p:cNvPr>
          <p:cNvCxnSpPr>
            <a:cxnSpLocks/>
          </p:cNvCxnSpPr>
          <p:nvPr/>
        </p:nvCxnSpPr>
        <p:spPr>
          <a:xfrm rot="5400000">
            <a:off x="6575304" y="6027150"/>
            <a:ext cx="76733" cy="0"/>
          </a:xfrm>
          <a:prstGeom prst="line">
            <a:avLst/>
          </a:prstGeom>
          <a:noFill/>
          <a:ln w="28575" cap="flat" cmpd="sng" algn="ctr">
            <a:solidFill>
              <a:srgbClr val="000000"/>
            </a:solidFill>
            <a:prstDash val="solid"/>
          </a:ln>
          <a:effectLst/>
        </p:spPr>
      </p:cxnSp>
      <p:sp>
        <p:nvSpPr>
          <p:cNvPr id="49" name="TextBox 48">
            <a:extLst>
              <a:ext uri="{FF2B5EF4-FFF2-40B4-BE49-F238E27FC236}">
                <a16:creationId xmlns:a16="http://schemas.microsoft.com/office/drawing/2014/main" id="{47B04352-5768-1AC0-421C-AA960D0D3D7C}"/>
              </a:ext>
            </a:extLst>
          </p:cNvPr>
          <p:cNvSpPr txBox="1"/>
          <p:nvPr/>
        </p:nvSpPr>
        <p:spPr>
          <a:xfrm>
            <a:off x="6769172"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33</a:t>
            </a:r>
          </a:p>
        </p:txBody>
      </p:sp>
      <p:cxnSp>
        <p:nvCxnSpPr>
          <p:cNvPr id="50" name="Straight Connector 49">
            <a:extLst>
              <a:ext uri="{FF2B5EF4-FFF2-40B4-BE49-F238E27FC236}">
                <a16:creationId xmlns:a16="http://schemas.microsoft.com/office/drawing/2014/main" id="{EF8507DD-D2F9-D99D-D701-FD617379E935}"/>
              </a:ext>
            </a:extLst>
          </p:cNvPr>
          <p:cNvCxnSpPr>
            <a:cxnSpLocks/>
          </p:cNvCxnSpPr>
          <p:nvPr/>
        </p:nvCxnSpPr>
        <p:spPr>
          <a:xfrm rot="5400000">
            <a:off x="6926996" y="6027150"/>
            <a:ext cx="76733" cy="0"/>
          </a:xfrm>
          <a:prstGeom prst="line">
            <a:avLst/>
          </a:prstGeom>
          <a:noFill/>
          <a:ln w="28575" cap="flat" cmpd="sng" algn="ctr">
            <a:solidFill>
              <a:srgbClr val="000000"/>
            </a:solidFill>
            <a:prstDash val="solid"/>
          </a:ln>
          <a:effectLst/>
        </p:spPr>
      </p:cxnSp>
      <p:sp>
        <p:nvSpPr>
          <p:cNvPr id="51" name="TextBox 50">
            <a:extLst>
              <a:ext uri="{FF2B5EF4-FFF2-40B4-BE49-F238E27FC236}">
                <a16:creationId xmlns:a16="http://schemas.microsoft.com/office/drawing/2014/main" id="{05C19DFA-9749-2272-414B-A5C821B1DBF5}"/>
              </a:ext>
            </a:extLst>
          </p:cNvPr>
          <p:cNvSpPr txBox="1"/>
          <p:nvPr/>
        </p:nvSpPr>
        <p:spPr>
          <a:xfrm>
            <a:off x="7123685"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cxnSp>
        <p:nvCxnSpPr>
          <p:cNvPr id="52" name="Straight Connector 51">
            <a:extLst>
              <a:ext uri="{FF2B5EF4-FFF2-40B4-BE49-F238E27FC236}">
                <a16:creationId xmlns:a16="http://schemas.microsoft.com/office/drawing/2014/main" id="{AD8EBC69-2802-622C-D5B5-12DEB5C0F6AF}"/>
              </a:ext>
            </a:extLst>
          </p:cNvPr>
          <p:cNvCxnSpPr>
            <a:cxnSpLocks/>
          </p:cNvCxnSpPr>
          <p:nvPr/>
        </p:nvCxnSpPr>
        <p:spPr>
          <a:xfrm rot="5400000">
            <a:off x="7278687" y="6027150"/>
            <a:ext cx="76733" cy="0"/>
          </a:xfrm>
          <a:prstGeom prst="line">
            <a:avLst/>
          </a:prstGeom>
          <a:noFill/>
          <a:ln w="28575" cap="flat" cmpd="sng" algn="ctr">
            <a:solidFill>
              <a:srgbClr val="000000"/>
            </a:solidFill>
            <a:prstDash val="solid"/>
          </a:ln>
          <a:effectLst/>
        </p:spPr>
      </p:cxnSp>
      <p:sp>
        <p:nvSpPr>
          <p:cNvPr id="53" name="TextBox 52">
            <a:extLst>
              <a:ext uri="{FF2B5EF4-FFF2-40B4-BE49-F238E27FC236}">
                <a16:creationId xmlns:a16="http://schemas.microsoft.com/office/drawing/2014/main" id="{34CD5782-1F3C-07B0-9801-05FD747C2837}"/>
              </a:ext>
            </a:extLst>
          </p:cNvPr>
          <p:cNvSpPr txBox="1"/>
          <p:nvPr/>
        </p:nvSpPr>
        <p:spPr>
          <a:xfrm>
            <a:off x="7471806"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39</a:t>
            </a:r>
          </a:p>
        </p:txBody>
      </p:sp>
      <p:cxnSp>
        <p:nvCxnSpPr>
          <p:cNvPr id="54" name="Straight Connector 53">
            <a:extLst>
              <a:ext uri="{FF2B5EF4-FFF2-40B4-BE49-F238E27FC236}">
                <a16:creationId xmlns:a16="http://schemas.microsoft.com/office/drawing/2014/main" id="{A8E0D598-C471-0522-8627-E8BDEEE8F3CD}"/>
              </a:ext>
            </a:extLst>
          </p:cNvPr>
          <p:cNvCxnSpPr>
            <a:cxnSpLocks/>
          </p:cNvCxnSpPr>
          <p:nvPr/>
        </p:nvCxnSpPr>
        <p:spPr>
          <a:xfrm rot="5400000">
            <a:off x="7623985" y="6027150"/>
            <a:ext cx="76733" cy="0"/>
          </a:xfrm>
          <a:prstGeom prst="line">
            <a:avLst/>
          </a:prstGeom>
          <a:noFill/>
          <a:ln w="28575" cap="flat" cmpd="sng" algn="ctr">
            <a:solidFill>
              <a:srgbClr val="000000"/>
            </a:solidFill>
            <a:prstDash val="solid"/>
          </a:ln>
          <a:effectLst/>
        </p:spPr>
      </p:cxnSp>
      <p:sp>
        <p:nvSpPr>
          <p:cNvPr id="55" name="TextBox 54">
            <a:extLst>
              <a:ext uri="{FF2B5EF4-FFF2-40B4-BE49-F238E27FC236}">
                <a16:creationId xmlns:a16="http://schemas.microsoft.com/office/drawing/2014/main" id="{54055F9E-91DA-B851-2A3C-FF6BC85E8320}"/>
              </a:ext>
            </a:extLst>
          </p:cNvPr>
          <p:cNvSpPr txBox="1"/>
          <p:nvPr/>
        </p:nvSpPr>
        <p:spPr>
          <a:xfrm>
            <a:off x="780938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cxnSp>
        <p:nvCxnSpPr>
          <p:cNvPr id="56" name="Straight Connector 55">
            <a:extLst>
              <a:ext uri="{FF2B5EF4-FFF2-40B4-BE49-F238E27FC236}">
                <a16:creationId xmlns:a16="http://schemas.microsoft.com/office/drawing/2014/main" id="{74EB628E-D4DC-0998-2897-678F3DB92A67}"/>
              </a:ext>
            </a:extLst>
          </p:cNvPr>
          <p:cNvCxnSpPr>
            <a:cxnSpLocks/>
          </p:cNvCxnSpPr>
          <p:nvPr/>
        </p:nvCxnSpPr>
        <p:spPr>
          <a:xfrm rot="5400000">
            <a:off x="7975677" y="6027150"/>
            <a:ext cx="76733" cy="0"/>
          </a:xfrm>
          <a:prstGeom prst="line">
            <a:avLst/>
          </a:prstGeom>
          <a:noFill/>
          <a:ln w="28575" cap="flat" cmpd="sng" algn="ctr">
            <a:solidFill>
              <a:srgbClr val="000000"/>
            </a:solidFill>
            <a:prstDash val="solid"/>
          </a:ln>
          <a:effectLst/>
        </p:spPr>
      </p:cxnSp>
      <p:sp>
        <p:nvSpPr>
          <p:cNvPr id="57" name="TextBox 56">
            <a:extLst>
              <a:ext uri="{FF2B5EF4-FFF2-40B4-BE49-F238E27FC236}">
                <a16:creationId xmlns:a16="http://schemas.microsoft.com/office/drawing/2014/main" id="{37B14DE8-9D71-5D9A-74D9-DBDBF0337134}"/>
              </a:ext>
            </a:extLst>
          </p:cNvPr>
          <p:cNvSpPr txBox="1"/>
          <p:nvPr/>
        </p:nvSpPr>
        <p:spPr>
          <a:xfrm>
            <a:off x="8169546"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a:t>
            </a:r>
          </a:p>
        </p:txBody>
      </p:sp>
      <p:cxnSp>
        <p:nvCxnSpPr>
          <p:cNvPr id="58" name="Straight Connector 57">
            <a:extLst>
              <a:ext uri="{FF2B5EF4-FFF2-40B4-BE49-F238E27FC236}">
                <a16:creationId xmlns:a16="http://schemas.microsoft.com/office/drawing/2014/main" id="{D5CBD837-F9C1-C5C0-74C5-FB6AFAC06DF7}"/>
              </a:ext>
            </a:extLst>
          </p:cNvPr>
          <p:cNvCxnSpPr>
            <a:cxnSpLocks/>
          </p:cNvCxnSpPr>
          <p:nvPr/>
        </p:nvCxnSpPr>
        <p:spPr>
          <a:xfrm rot="5400000">
            <a:off x="8327369" y="6027150"/>
            <a:ext cx="76733" cy="0"/>
          </a:xfrm>
          <a:prstGeom prst="line">
            <a:avLst/>
          </a:prstGeom>
          <a:noFill/>
          <a:ln w="28575" cap="flat" cmpd="sng" algn="ctr">
            <a:solidFill>
              <a:srgbClr val="000000"/>
            </a:solidFill>
            <a:prstDash val="solid"/>
          </a:ln>
          <a:effectLst/>
        </p:spPr>
      </p:cxnSp>
      <p:sp>
        <p:nvSpPr>
          <p:cNvPr id="59" name="TextBox 58">
            <a:extLst>
              <a:ext uri="{FF2B5EF4-FFF2-40B4-BE49-F238E27FC236}">
                <a16:creationId xmlns:a16="http://schemas.microsoft.com/office/drawing/2014/main" id="{DBEC7B1A-F29A-8BFC-0081-3A3BFB49B96C}"/>
              </a:ext>
            </a:extLst>
          </p:cNvPr>
          <p:cNvSpPr txBox="1"/>
          <p:nvPr/>
        </p:nvSpPr>
        <p:spPr>
          <a:xfrm>
            <a:off x="8529706"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cxnSp>
        <p:nvCxnSpPr>
          <p:cNvPr id="60" name="Straight Connector 59">
            <a:extLst>
              <a:ext uri="{FF2B5EF4-FFF2-40B4-BE49-F238E27FC236}">
                <a16:creationId xmlns:a16="http://schemas.microsoft.com/office/drawing/2014/main" id="{C9DAD55E-0869-8BA8-D602-D8F00493E49B}"/>
              </a:ext>
            </a:extLst>
          </p:cNvPr>
          <p:cNvCxnSpPr>
            <a:cxnSpLocks/>
          </p:cNvCxnSpPr>
          <p:nvPr/>
        </p:nvCxnSpPr>
        <p:spPr>
          <a:xfrm rot="5400000">
            <a:off x="8679063" y="6027150"/>
            <a:ext cx="76733" cy="0"/>
          </a:xfrm>
          <a:prstGeom prst="line">
            <a:avLst/>
          </a:prstGeom>
          <a:noFill/>
          <a:ln w="28575" cap="flat" cmpd="sng" algn="ctr">
            <a:solidFill>
              <a:srgbClr val="000000"/>
            </a:solidFill>
            <a:prstDash val="solid"/>
          </a:ln>
          <a:effectLst/>
        </p:spPr>
      </p:cxnSp>
      <p:sp>
        <p:nvSpPr>
          <p:cNvPr id="61" name="TextBox 60">
            <a:extLst>
              <a:ext uri="{FF2B5EF4-FFF2-40B4-BE49-F238E27FC236}">
                <a16:creationId xmlns:a16="http://schemas.microsoft.com/office/drawing/2014/main" id="{2F2D0181-DDA7-90CC-7104-18B59C147F08}"/>
              </a:ext>
            </a:extLst>
          </p:cNvPr>
          <p:cNvSpPr txBox="1"/>
          <p:nvPr/>
        </p:nvSpPr>
        <p:spPr>
          <a:xfrm>
            <a:off x="8887792"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a:t>
            </a:r>
          </a:p>
        </p:txBody>
      </p:sp>
      <p:cxnSp>
        <p:nvCxnSpPr>
          <p:cNvPr id="62" name="Straight Connector 61">
            <a:extLst>
              <a:ext uri="{FF2B5EF4-FFF2-40B4-BE49-F238E27FC236}">
                <a16:creationId xmlns:a16="http://schemas.microsoft.com/office/drawing/2014/main" id="{12EE0040-A6D3-7466-1433-6DA3B8FAC9A2}"/>
              </a:ext>
            </a:extLst>
          </p:cNvPr>
          <p:cNvCxnSpPr>
            <a:cxnSpLocks/>
          </p:cNvCxnSpPr>
          <p:nvPr/>
        </p:nvCxnSpPr>
        <p:spPr>
          <a:xfrm rot="5400000">
            <a:off x="9037149" y="6027150"/>
            <a:ext cx="76733" cy="0"/>
          </a:xfrm>
          <a:prstGeom prst="line">
            <a:avLst/>
          </a:prstGeom>
          <a:noFill/>
          <a:ln w="28575" cap="flat" cmpd="sng" algn="ctr">
            <a:solidFill>
              <a:srgbClr val="000000"/>
            </a:solidFill>
            <a:prstDash val="solid"/>
          </a:ln>
          <a:effectLst/>
        </p:spPr>
      </p:cxnSp>
      <p:sp>
        <p:nvSpPr>
          <p:cNvPr id="63" name="TextBox 62">
            <a:extLst>
              <a:ext uri="{FF2B5EF4-FFF2-40B4-BE49-F238E27FC236}">
                <a16:creationId xmlns:a16="http://schemas.microsoft.com/office/drawing/2014/main" id="{46E59332-1BBB-B83B-2AE7-4C98459EB438}"/>
              </a:ext>
            </a:extLst>
          </p:cNvPr>
          <p:cNvSpPr txBox="1"/>
          <p:nvPr/>
        </p:nvSpPr>
        <p:spPr>
          <a:xfrm>
            <a:off x="923101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p>
        </p:txBody>
      </p:sp>
      <p:cxnSp>
        <p:nvCxnSpPr>
          <p:cNvPr id="192" name="Straight Connector 191">
            <a:extLst>
              <a:ext uri="{FF2B5EF4-FFF2-40B4-BE49-F238E27FC236}">
                <a16:creationId xmlns:a16="http://schemas.microsoft.com/office/drawing/2014/main" id="{7AE76C26-71C6-96FC-0B33-47DB016E37CC}"/>
              </a:ext>
            </a:extLst>
          </p:cNvPr>
          <p:cNvCxnSpPr>
            <a:cxnSpLocks/>
          </p:cNvCxnSpPr>
          <p:nvPr/>
        </p:nvCxnSpPr>
        <p:spPr>
          <a:xfrm rot="5400000">
            <a:off x="9388841" y="6027150"/>
            <a:ext cx="76733" cy="0"/>
          </a:xfrm>
          <a:prstGeom prst="line">
            <a:avLst/>
          </a:prstGeom>
          <a:noFill/>
          <a:ln w="28575" cap="flat" cmpd="sng" algn="ctr">
            <a:solidFill>
              <a:srgbClr val="000000"/>
            </a:solidFill>
            <a:prstDash val="solid"/>
          </a:ln>
          <a:effectLst/>
        </p:spPr>
      </p:cxnSp>
      <p:sp>
        <p:nvSpPr>
          <p:cNvPr id="193" name="TextBox 192">
            <a:extLst>
              <a:ext uri="{FF2B5EF4-FFF2-40B4-BE49-F238E27FC236}">
                <a16:creationId xmlns:a16="http://schemas.microsoft.com/office/drawing/2014/main" id="{B386AD29-599F-E6EA-ECE6-9A19AB2C8404}"/>
              </a:ext>
            </a:extLst>
          </p:cNvPr>
          <p:cNvSpPr txBox="1"/>
          <p:nvPr/>
        </p:nvSpPr>
        <p:spPr>
          <a:xfrm>
            <a:off x="957988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57</a:t>
            </a:r>
          </a:p>
        </p:txBody>
      </p:sp>
      <p:cxnSp>
        <p:nvCxnSpPr>
          <p:cNvPr id="194" name="Straight Connector 193">
            <a:extLst>
              <a:ext uri="{FF2B5EF4-FFF2-40B4-BE49-F238E27FC236}">
                <a16:creationId xmlns:a16="http://schemas.microsoft.com/office/drawing/2014/main" id="{6EC61DBE-A652-259C-857C-B5A7D9133BC0}"/>
              </a:ext>
            </a:extLst>
          </p:cNvPr>
          <p:cNvCxnSpPr>
            <a:cxnSpLocks/>
          </p:cNvCxnSpPr>
          <p:nvPr/>
        </p:nvCxnSpPr>
        <p:spPr>
          <a:xfrm rot="5400000">
            <a:off x="9740533" y="6027150"/>
            <a:ext cx="76733" cy="0"/>
          </a:xfrm>
          <a:prstGeom prst="line">
            <a:avLst/>
          </a:prstGeom>
          <a:noFill/>
          <a:ln w="28575" cap="flat" cmpd="sng" algn="ctr">
            <a:solidFill>
              <a:srgbClr val="000000"/>
            </a:solidFill>
            <a:prstDash val="solid"/>
          </a:ln>
          <a:effectLst/>
        </p:spPr>
      </p:cxnSp>
      <p:sp>
        <p:nvSpPr>
          <p:cNvPr id="195" name="TextBox 194">
            <a:extLst>
              <a:ext uri="{FF2B5EF4-FFF2-40B4-BE49-F238E27FC236}">
                <a16:creationId xmlns:a16="http://schemas.microsoft.com/office/drawing/2014/main" id="{A24A4AA1-0E9A-0A2D-E3D6-F8DD7D898CB7}"/>
              </a:ext>
            </a:extLst>
          </p:cNvPr>
          <p:cNvSpPr txBox="1"/>
          <p:nvPr/>
        </p:nvSpPr>
        <p:spPr>
          <a:xfrm>
            <a:off x="3093334" y="6281319"/>
            <a:ext cx="668449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graphicFrame>
        <p:nvGraphicFramePr>
          <p:cNvPr id="196" name="Table 10">
            <a:extLst>
              <a:ext uri="{FF2B5EF4-FFF2-40B4-BE49-F238E27FC236}">
                <a16:creationId xmlns:a16="http://schemas.microsoft.com/office/drawing/2014/main" id="{B8FFB300-979D-B914-3D01-A80658C160CA}"/>
              </a:ext>
            </a:extLst>
          </p:cNvPr>
          <p:cNvGraphicFramePr>
            <a:graphicFrameLocks noGrp="1"/>
          </p:cNvGraphicFramePr>
          <p:nvPr>
            <p:extLst>
              <p:ext uri="{D42A27DB-BD31-4B8C-83A1-F6EECF244321}">
                <p14:modId xmlns:p14="http://schemas.microsoft.com/office/powerpoint/2010/main" val="3222187373"/>
              </p:ext>
            </p:extLst>
          </p:nvPr>
        </p:nvGraphicFramePr>
        <p:xfrm>
          <a:off x="3451776" y="4742784"/>
          <a:ext cx="4737844" cy="1158240"/>
        </p:xfrm>
        <a:graphic>
          <a:graphicData uri="http://schemas.openxmlformats.org/drawingml/2006/table">
            <a:tbl>
              <a:tblPr firstRow="1" bandRow="1"/>
              <a:tblGrid>
                <a:gridCol w="2443011">
                  <a:extLst>
                    <a:ext uri="{9D8B030D-6E8A-4147-A177-3AD203B41FA5}">
                      <a16:colId xmlns:a16="http://schemas.microsoft.com/office/drawing/2014/main" val="3495014181"/>
                    </a:ext>
                  </a:extLst>
                </a:gridCol>
                <a:gridCol w="2294833">
                  <a:extLst>
                    <a:ext uri="{9D8B030D-6E8A-4147-A177-3AD203B41FA5}">
                      <a16:colId xmlns:a16="http://schemas.microsoft.com/office/drawing/2014/main" val="2034503824"/>
                    </a:ext>
                  </a:extLst>
                </a:gridCol>
              </a:tblGrid>
              <a:tr h="383837">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endParaRPr lang="en-US" sz="1600" dirty="0">
                        <a:solidFill>
                          <a:srgbClr val="000000"/>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pPr algn="ctr"/>
                      <a:r>
                        <a:rPr lang="en-US" sz="1600" b="1" dirty="0">
                          <a:solidFill>
                            <a:srgbClr val="000000"/>
                          </a:solidFill>
                          <a:latin typeface="Calibri" panose="020F0502020204030204" pitchFamily="34" charset="0"/>
                          <a:cs typeface="Calibri" panose="020F0502020204030204" pitchFamily="34" charset="0"/>
                        </a:rPr>
                        <a:t>Median PFS, Mo</a:t>
                      </a:r>
                    </a:p>
                    <a:p>
                      <a:pPr algn="ctr"/>
                      <a:r>
                        <a:rPr lang="en-US" sz="1600" b="1" dirty="0">
                          <a:solidFill>
                            <a:srgbClr val="000000"/>
                          </a:solidFill>
                          <a:latin typeface="Calibri" panose="020F0502020204030204" pitchFamily="34" charset="0"/>
                          <a:cs typeface="Calibri" panose="020F0502020204030204" pitchFamily="34" charset="0"/>
                        </a:rPr>
                        <a:t>(95% CI)</a:t>
                      </a:r>
                    </a:p>
                  </a:txBody>
                  <a:tcPr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040621"/>
                  </a:ext>
                </a:extLst>
              </a:tr>
              <a:tr h="370840">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r>
                        <a:rPr lang="pt-BR" sz="1600" dirty="0">
                          <a:solidFill>
                            <a:srgbClr val="000000"/>
                          </a:solidFill>
                          <a:latin typeface="Calibri" panose="020F0502020204030204" pitchFamily="34" charset="0"/>
                          <a:cs typeface="Calibri" panose="020F0502020204030204" pitchFamily="34" charset="0"/>
                        </a:rPr>
                        <a:t>Acalabrutinib (n = 268)</a:t>
                      </a:r>
                    </a:p>
                    <a:p>
                      <a:r>
                        <a:rPr lang="pt-BR" sz="1600" dirty="0">
                          <a:solidFill>
                            <a:srgbClr val="000000"/>
                          </a:solidFill>
                          <a:latin typeface="Calibri" panose="020F0502020204030204" pitchFamily="34" charset="0"/>
                          <a:cs typeface="Calibri" panose="020F0502020204030204" pitchFamily="34" charset="0"/>
                        </a:rPr>
                        <a:t>Ibrutinib (n = 265)</a:t>
                      </a: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pPr algn="ctr" fontAlgn="t">
                        <a:spcBef>
                          <a:spcPts val="0"/>
                        </a:spcBef>
                        <a:spcAft>
                          <a:spcPts val="0"/>
                        </a:spcAft>
                      </a:pPr>
                      <a:r>
                        <a:rPr lang="en-GB" sz="1600" u="none" strike="noStrike" dirty="0">
                          <a:solidFill>
                            <a:srgbClr val="000000"/>
                          </a:solidFill>
                          <a:effectLst/>
                          <a:latin typeface="Calibri" panose="020F0502020204030204" pitchFamily="34" charset="0"/>
                          <a:cs typeface="Calibri" panose="020F0502020204030204" pitchFamily="34" charset="0"/>
                        </a:rPr>
                        <a:t>38.4 (33.0-38.6)</a:t>
                      </a:r>
                      <a:endParaRPr lang="en-GB" sz="1600" b="0" u="none" strike="noStrike" dirty="0">
                        <a:solidFill>
                          <a:srgbClr val="000000"/>
                        </a:solidFill>
                        <a:effectLst/>
                        <a:latin typeface="Calibri" panose="020F0502020204030204" pitchFamily="34" charset="0"/>
                        <a:cs typeface="Calibri" panose="020F0502020204030204" pitchFamily="34" charset="0"/>
                      </a:endParaRPr>
                    </a:p>
                    <a:p>
                      <a:pPr algn="ctr" fontAlgn="t">
                        <a:spcBef>
                          <a:spcPts val="0"/>
                        </a:spcBef>
                        <a:spcAft>
                          <a:spcPts val="0"/>
                        </a:spcAft>
                      </a:pPr>
                      <a:r>
                        <a:rPr lang="en-GB" sz="1600" u="none" strike="noStrike" dirty="0">
                          <a:solidFill>
                            <a:srgbClr val="000000"/>
                          </a:solidFill>
                          <a:effectLst/>
                          <a:latin typeface="Calibri" panose="020F0502020204030204" pitchFamily="34" charset="0"/>
                          <a:cs typeface="Calibri" panose="020F0502020204030204" pitchFamily="34" charset="0"/>
                        </a:rPr>
                        <a:t>38.4 (33.0-41.6)</a:t>
                      </a:r>
                      <a:endParaRPr lang="en-GB" sz="1600" b="0" i="0" u="none" strike="noStrike" dirty="0">
                        <a:solidFill>
                          <a:srgbClr val="000000"/>
                        </a:solidFill>
                        <a:effectLst/>
                        <a:latin typeface="Calibri" panose="020F0502020204030204" pitchFamily="34" charset="0"/>
                        <a:cs typeface="Calibri" panose="020F0502020204030204" pitchFamily="34" charset="0"/>
                      </a:endParaRPr>
                    </a:p>
                  </a:txBody>
                  <a:tcPr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610546800"/>
                  </a:ext>
                </a:extLst>
              </a:tr>
            </a:tbl>
          </a:graphicData>
        </a:graphic>
      </p:graphicFrame>
      <p:grpSp>
        <p:nvGrpSpPr>
          <p:cNvPr id="197" name="Group 146">
            <a:extLst>
              <a:ext uri="{FF2B5EF4-FFF2-40B4-BE49-F238E27FC236}">
                <a16:creationId xmlns:a16="http://schemas.microsoft.com/office/drawing/2014/main" id="{30AD4FED-A79B-A64B-B072-91727512532B}"/>
              </a:ext>
            </a:extLst>
          </p:cNvPr>
          <p:cNvGrpSpPr>
            <a:grpSpLocks noChangeAspect="1"/>
          </p:cNvGrpSpPr>
          <p:nvPr/>
        </p:nvGrpSpPr>
        <p:grpSpPr bwMode="auto">
          <a:xfrm>
            <a:off x="3104220" y="2554250"/>
            <a:ext cx="6479473" cy="2961186"/>
            <a:chOff x="663" y="562"/>
            <a:chExt cx="4094" cy="1871"/>
          </a:xfrm>
        </p:grpSpPr>
        <p:sp>
          <p:nvSpPr>
            <p:cNvPr id="198" name="Freeform 147">
              <a:extLst>
                <a:ext uri="{FF2B5EF4-FFF2-40B4-BE49-F238E27FC236}">
                  <a16:creationId xmlns:a16="http://schemas.microsoft.com/office/drawing/2014/main" id="{0C239F6D-C9E1-BCBF-87E6-E2A3A5C22F0F}"/>
                </a:ext>
              </a:extLst>
            </p:cNvPr>
            <p:cNvSpPr>
              <a:spLocks/>
            </p:cNvSpPr>
            <p:nvPr/>
          </p:nvSpPr>
          <p:spPr bwMode="auto">
            <a:xfrm>
              <a:off x="668" y="590"/>
              <a:ext cx="4062" cy="1813"/>
            </a:xfrm>
            <a:custGeom>
              <a:avLst/>
              <a:gdLst>
                <a:gd name="T0" fmla="*/ 90 w 6762"/>
                <a:gd name="T1" fmla="*/ 0 h 3006"/>
                <a:gd name="T2" fmla="*/ 215 w 6762"/>
                <a:gd name="T3" fmla="*/ 53 h 3006"/>
                <a:gd name="T4" fmla="*/ 277 w 6762"/>
                <a:gd name="T5" fmla="*/ 70 h 3006"/>
                <a:gd name="T6" fmla="*/ 374 w 6762"/>
                <a:gd name="T7" fmla="*/ 85 h 3006"/>
                <a:gd name="T8" fmla="*/ 421 w 6762"/>
                <a:gd name="T9" fmla="*/ 115 h 3006"/>
                <a:gd name="T10" fmla="*/ 487 w 6762"/>
                <a:gd name="T11" fmla="*/ 129 h 3006"/>
                <a:gd name="T12" fmla="*/ 520 w 6762"/>
                <a:gd name="T13" fmla="*/ 182 h 3006"/>
                <a:gd name="T14" fmla="*/ 657 w 6762"/>
                <a:gd name="T15" fmla="*/ 196 h 3006"/>
                <a:gd name="T16" fmla="*/ 669 w 6762"/>
                <a:gd name="T17" fmla="*/ 249 h 3006"/>
                <a:gd name="T18" fmla="*/ 801 w 6762"/>
                <a:gd name="T19" fmla="*/ 276 h 3006"/>
                <a:gd name="T20" fmla="*/ 944 w 6762"/>
                <a:gd name="T21" fmla="*/ 316 h 3006"/>
                <a:gd name="T22" fmla="*/ 1016 w 6762"/>
                <a:gd name="T23" fmla="*/ 364 h 3006"/>
                <a:gd name="T24" fmla="*/ 1332 w 6762"/>
                <a:gd name="T25" fmla="*/ 417 h 3006"/>
                <a:gd name="T26" fmla="*/ 1375 w 6762"/>
                <a:gd name="T27" fmla="*/ 443 h 3006"/>
                <a:gd name="T28" fmla="*/ 1453 w 6762"/>
                <a:gd name="T29" fmla="*/ 474 h 3006"/>
                <a:gd name="T30" fmla="*/ 1585 w 6762"/>
                <a:gd name="T31" fmla="*/ 488 h 3006"/>
                <a:gd name="T32" fmla="*/ 1597 w 6762"/>
                <a:gd name="T33" fmla="*/ 520 h 3006"/>
                <a:gd name="T34" fmla="*/ 1681 w 6762"/>
                <a:gd name="T35" fmla="*/ 562 h 3006"/>
                <a:gd name="T36" fmla="*/ 1986 w 6762"/>
                <a:gd name="T37" fmla="*/ 636 h 3006"/>
                <a:gd name="T38" fmla="*/ 2092 w 6762"/>
                <a:gd name="T39" fmla="*/ 674 h 3006"/>
                <a:gd name="T40" fmla="*/ 2237 w 6762"/>
                <a:gd name="T41" fmla="*/ 713 h 3006"/>
                <a:gd name="T42" fmla="*/ 2382 w 6762"/>
                <a:gd name="T43" fmla="*/ 745 h 3006"/>
                <a:gd name="T44" fmla="*/ 2615 w 6762"/>
                <a:gd name="T45" fmla="*/ 799 h 3006"/>
                <a:gd name="T46" fmla="*/ 2688 w 6762"/>
                <a:gd name="T47" fmla="*/ 834 h 3006"/>
                <a:gd name="T48" fmla="*/ 2708 w 6762"/>
                <a:gd name="T49" fmla="*/ 970 h 3006"/>
                <a:gd name="T50" fmla="*/ 2748 w 6762"/>
                <a:gd name="T51" fmla="*/ 995 h 3006"/>
                <a:gd name="T52" fmla="*/ 2862 w 6762"/>
                <a:gd name="T53" fmla="*/ 1038 h 3006"/>
                <a:gd name="T54" fmla="*/ 3078 w 6762"/>
                <a:gd name="T55" fmla="*/ 1077 h 3006"/>
                <a:gd name="T56" fmla="*/ 3341 w 6762"/>
                <a:gd name="T57" fmla="*/ 1113 h 3006"/>
                <a:gd name="T58" fmla="*/ 3391 w 6762"/>
                <a:gd name="T59" fmla="*/ 1223 h 3006"/>
                <a:gd name="T60" fmla="*/ 3625 w 6762"/>
                <a:gd name="T61" fmla="*/ 1267 h 3006"/>
                <a:gd name="T62" fmla="*/ 3727 w 6762"/>
                <a:gd name="T63" fmla="*/ 1290 h 3006"/>
                <a:gd name="T64" fmla="*/ 4026 w 6762"/>
                <a:gd name="T65" fmla="*/ 1375 h 3006"/>
                <a:gd name="T66" fmla="*/ 4058 w 6762"/>
                <a:gd name="T67" fmla="*/ 1508 h 3006"/>
                <a:gd name="T68" fmla="*/ 4079 w 6762"/>
                <a:gd name="T69" fmla="*/ 1639 h 3006"/>
                <a:gd name="T70" fmla="*/ 4163 w 6762"/>
                <a:gd name="T71" fmla="*/ 1652 h 3006"/>
                <a:gd name="T72" fmla="*/ 4326 w 6762"/>
                <a:gd name="T73" fmla="*/ 1698 h 3006"/>
                <a:gd name="T74" fmla="*/ 4692 w 6762"/>
                <a:gd name="T75" fmla="*/ 1727 h 3006"/>
                <a:gd name="T76" fmla="*/ 4724 w 6762"/>
                <a:gd name="T77" fmla="*/ 1947 h 3006"/>
                <a:gd name="T78" fmla="*/ 4747 w 6762"/>
                <a:gd name="T79" fmla="*/ 2002 h 3006"/>
                <a:gd name="T80" fmla="*/ 4760 w 6762"/>
                <a:gd name="T81" fmla="*/ 2126 h 3006"/>
                <a:gd name="T82" fmla="*/ 5024 w 6762"/>
                <a:gd name="T83" fmla="*/ 2153 h 3006"/>
                <a:gd name="T84" fmla="*/ 5071 w 6762"/>
                <a:gd name="T85" fmla="*/ 2214 h 3006"/>
                <a:gd name="T86" fmla="*/ 5391 w 6762"/>
                <a:gd name="T87" fmla="*/ 2251 h 3006"/>
                <a:gd name="T88" fmla="*/ 5414 w 6762"/>
                <a:gd name="T89" fmla="*/ 2388 h 3006"/>
                <a:gd name="T90" fmla="*/ 5464 w 6762"/>
                <a:gd name="T91" fmla="*/ 2441 h 3006"/>
                <a:gd name="T92" fmla="*/ 6087 w 6762"/>
                <a:gd name="T93" fmla="*/ 2730 h 3006"/>
                <a:gd name="T94" fmla="*/ 6762 w 6762"/>
                <a:gd name="T95" fmla="*/ 3006 h 3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762" h="3006">
                  <a:moveTo>
                    <a:pt x="0" y="0"/>
                  </a:moveTo>
                  <a:lnTo>
                    <a:pt x="0" y="0"/>
                  </a:lnTo>
                  <a:lnTo>
                    <a:pt x="90" y="0"/>
                  </a:lnTo>
                  <a:lnTo>
                    <a:pt x="90" y="39"/>
                  </a:lnTo>
                  <a:lnTo>
                    <a:pt x="215" y="39"/>
                  </a:lnTo>
                  <a:lnTo>
                    <a:pt x="215" y="53"/>
                  </a:lnTo>
                  <a:lnTo>
                    <a:pt x="215" y="58"/>
                  </a:lnTo>
                  <a:lnTo>
                    <a:pt x="277" y="58"/>
                  </a:lnTo>
                  <a:lnTo>
                    <a:pt x="277" y="70"/>
                  </a:lnTo>
                  <a:lnTo>
                    <a:pt x="318" y="70"/>
                  </a:lnTo>
                  <a:lnTo>
                    <a:pt x="318" y="85"/>
                  </a:lnTo>
                  <a:lnTo>
                    <a:pt x="374" y="85"/>
                  </a:lnTo>
                  <a:lnTo>
                    <a:pt x="374" y="98"/>
                  </a:lnTo>
                  <a:lnTo>
                    <a:pt x="421" y="98"/>
                  </a:lnTo>
                  <a:lnTo>
                    <a:pt x="421" y="115"/>
                  </a:lnTo>
                  <a:lnTo>
                    <a:pt x="444" y="115"/>
                  </a:lnTo>
                  <a:lnTo>
                    <a:pt x="444" y="129"/>
                  </a:lnTo>
                  <a:lnTo>
                    <a:pt x="487" y="129"/>
                  </a:lnTo>
                  <a:lnTo>
                    <a:pt x="487" y="139"/>
                  </a:lnTo>
                  <a:lnTo>
                    <a:pt x="520" y="139"/>
                  </a:lnTo>
                  <a:lnTo>
                    <a:pt x="520" y="182"/>
                  </a:lnTo>
                  <a:lnTo>
                    <a:pt x="641" y="182"/>
                  </a:lnTo>
                  <a:lnTo>
                    <a:pt x="641" y="196"/>
                  </a:lnTo>
                  <a:lnTo>
                    <a:pt x="657" y="196"/>
                  </a:lnTo>
                  <a:lnTo>
                    <a:pt x="657" y="212"/>
                  </a:lnTo>
                  <a:lnTo>
                    <a:pt x="669" y="212"/>
                  </a:lnTo>
                  <a:lnTo>
                    <a:pt x="669" y="249"/>
                  </a:lnTo>
                  <a:lnTo>
                    <a:pt x="735" y="249"/>
                  </a:lnTo>
                  <a:lnTo>
                    <a:pt x="735" y="276"/>
                  </a:lnTo>
                  <a:lnTo>
                    <a:pt x="801" y="276"/>
                  </a:lnTo>
                  <a:lnTo>
                    <a:pt x="801" y="297"/>
                  </a:lnTo>
                  <a:lnTo>
                    <a:pt x="944" y="297"/>
                  </a:lnTo>
                  <a:lnTo>
                    <a:pt x="944" y="316"/>
                  </a:lnTo>
                  <a:lnTo>
                    <a:pt x="998" y="316"/>
                  </a:lnTo>
                  <a:lnTo>
                    <a:pt x="998" y="364"/>
                  </a:lnTo>
                  <a:lnTo>
                    <a:pt x="1016" y="364"/>
                  </a:lnTo>
                  <a:lnTo>
                    <a:pt x="1016" y="377"/>
                  </a:lnTo>
                  <a:lnTo>
                    <a:pt x="1332" y="377"/>
                  </a:lnTo>
                  <a:lnTo>
                    <a:pt x="1332" y="417"/>
                  </a:lnTo>
                  <a:lnTo>
                    <a:pt x="1366" y="417"/>
                  </a:lnTo>
                  <a:lnTo>
                    <a:pt x="1366" y="443"/>
                  </a:lnTo>
                  <a:lnTo>
                    <a:pt x="1375" y="443"/>
                  </a:lnTo>
                  <a:lnTo>
                    <a:pt x="1375" y="458"/>
                  </a:lnTo>
                  <a:lnTo>
                    <a:pt x="1453" y="458"/>
                  </a:lnTo>
                  <a:lnTo>
                    <a:pt x="1453" y="474"/>
                  </a:lnTo>
                  <a:lnTo>
                    <a:pt x="1503" y="474"/>
                  </a:lnTo>
                  <a:lnTo>
                    <a:pt x="1503" y="488"/>
                  </a:lnTo>
                  <a:lnTo>
                    <a:pt x="1585" y="488"/>
                  </a:lnTo>
                  <a:lnTo>
                    <a:pt x="1585" y="505"/>
                  </a:lnTo>
                  <a:lnTo>
                    <a:pt x="1597" y="505"/>
                  </a:lnTo>
                  <a:lnTo>
                    <a:pt x="1597" y="520"/>
                  </a:lnTo>
                  <a:lnTo>
                    <a:pt x="1671" y="520"/>
                  </a:lnTo>
                  <a:lnTo>
                    <a:pt x="1671" y="562"/>
                  </a:lnTo>
                  <a:lnTo>
                    <a:pt x="1681" y="562"/>
                  </a:lnTo>
                  <a:lnTo>
                    <a:pt x="1681" y="609"/>
                  </a:lnTo>
                  <a:lnTo>
                    <a:pt x="1986" y="609"/>
                  </a:lnTo>
                  <a:lnTo>
                    <a:pt x="1986" y="636"/>
                  </a:lnTo>
                  <a:lnTo>
                    <a:pt x="2020" y="636"/>
                  </a:lnTo>
                  <a:lnTo>
                    <a:pt x="2020" y="674"/>
                  </a:lnTo>
                  <a:lnTo>
                    <a:pt x="2092" y="674"/>
                  </a:lnTo>
                  <a:lnTo>
                    <a:pt x="2092" y="689"/>
                  </a:lnTo>
                  <a:lnTo>
                    <a:pt x="2237" y="689"/>
                  </a:lnTo>
                  <a:lnTo>
                    <a:pt x="2237" y="713"/>
                  </a:lnTo>
                  <a:lnTo>
                    <a:pt x="2348" y="713"/>
                  </a:lnTo>
                  <a:lnTo>
                    <a:pt x="2348" y="745"/>
                  </a:lnTo>
                  <a:lnTo>
                    <a:pt x="2382" y="745"/>
                  </a:lnTo>
                  <a:lnTo>
                    <a:pt x="2382" y="774"/>
                  </a:lnTo>
                  <a:lnTo>
                    <a:pt x="2615" y="774"/>
                  </a:lnTo>
                  <a:lnTo>
                    <a:pt x="2615" y="799"/>
                  </a:lnTo>
                  <a:lnTo>
                    <a:pt x="2671" y="799"/>
                  </a:lnTo>
                  <a:lnTo>
                    <a:pt x="2671" y="834"/>
                  </a:lnTo>
                  <a:lnTo>
                    <a:pt x="2688" y="834"/>
                  </a:lnTo>
                  <a:lnTo>
                    <a:pt x="2688" y="930"/>
                  </a:lnTo>
                  <a:lnTo>
                    <a:pt x="2708" y="930"/>
                  </a:lnTo>
                  <a:lnTo>
                    <a:pt x="2708" y="970"/>
                  </a:lnTo>
                  <a:lnTo>
                    <a:pt x="2717" y="970"/>
                  </a:lnTo>
                  <a:lnTo>
                    <a:pt x="2717" y="995"/>
                  </a:lnTo>
                  <a:lnTo>
                    <a:pt x="2748" y="995"/>
                  </a:lnTo>
                  <a:lnTo>
                    <a:pt x="2748" y="1020"/>
                  </a:lnTo>
                  <a:lnTo>
                    <a:pt x="2862" y="1020"/>
                  </a:lnTo>
                  <a:lnTo>
                    <a:pt x="2862" y="1038"/>
                  </a:lnTo>
                  <a:lnTo>
                    <a:pt x="3042" y="1038"/>
                  </a:lnTo>
                  <a:lnTo>
                    <a:pt x="3042" y="1077"/>
                  </a:lnTo>
                  <a:lnTo>
                    <a:pt x="3078" y="1077"/>
                  </a:lnTo>
                  <a:lnTo>
                    <a:pt x="3078" y="1092"/>
                  </a:lnTo>
                  <a:lnTo>
                    <a:pt x="3341" y="1092"/>
                  </a:lnTo>
                  <a:lnTo>
                    <a:pt x="3341" y="1113"/>
                  </a:lnTo>
                  <a:lnTo>
                    <a:pt x="3370" y="1113"/>
                  </a:lnTo>
                  <a:lnTo>
                    <a:pt x="3370" y="1223"/>
                  </a:lnTo>
                  <a:lnTo>
                    <a:pt x="3391" y="1223"/>
                  </a:lnTo>
                  <a:lnTo>
                    <a:pt x="3391" y="1248"/>
                  </a:lnTo>
                  <a:lnTo>
                    <a:pt x="3625" y="1248"/>
                  </a:lnTo>
                  <a:lnTo>
                    <a:pt x="3625" y="1267"/>
                  </a:lnTo>
                  <a:lnTo>
                    <a:pt x="3711" y="1267"/>
                  </a:lnTo>
                  <a:lnTo>
                    <a:pt x="3711" y="1290"/>
                  </a:lnTo>
                  <a:lnTo>
                    <a:pt x="3727" y="1290"/>
                  </a:lnTo>
                  <a:lnTo>
                    <a:pt x="3727" y="1316"/>
                  </a:lnTo>
                  <a:lnTo>
                    <a:pt x="4026" y="1316"/>
                  </a:lnTo>
                  <a:lnTo>
                    <a:pt x="4026" y="1375"/>
                  </a:lnTo>
                  <a:lnTo>
                    <a:pt x="4037" y="1375"/>
                  </a:lnTo>
                  <a:lnTo>
                    <a:pt x="4037" y="1508"/>
                  </a:lnTo>
                  <a:lnTo>
                    <a:pt x="4058" y="1508"/>
                  </a:lnTo>
                  <a:lnTo>
                    <a:pt x="4058" y="1609"/>
                  </a:lnTo>
                  <a:lnTo>
                    <a:pt x="4079" y="1609"/>
                  </a:lnTo>
                  <a:lnTo>
                    <a:pt x="4079" y="1639"/>
                  </a:lnTo>
                  <a:lnTo>
                    <a:pt x="4131" y="1639"/>
                  </a:lnTo>
                  <a:lnTo>
                    <a:pt x="4131" y="1652"/>
                  </a:lnTo>
                  <a:lnTo>
                    <a:pt x="4163" y="1652"/>
                  </a:lnTo>
                  <a:lnTo>
                    <a:pt x="4163" y="1678"/>
                  </a:lnTo>
                  <a:lnTo>
                    <a:pt x="4326" y="1678"/>
                  </a:lnTo>
                  <a:lnTo>
                    <a:pt x="4326" y="1698"/>
                  </a:lnTo>
                  <a:lnTo>
                    <a:pt x="4388" y="1698"/>
                  </a:lnTo>
                  <a:lnTo>
                    <a:pt x="4388" y="1727"/>
                  </a:lnTo>
                  <a:lnTo>
                    <a:pt x="4692" y="1727"/>
                  </a:lnTo>
                  <a:lnTo>
                    <a:pt x="4692" y="1767"/>
                  </a:lnTo>
                  <a:lnTo>
                    <a:pt x="4724" y="1767"/>
                  </a:lnTo>
                  <a:lnTo>
                    <a:pt x="4724" y="1947"/>
                  </a:lnTo>
                  <a:lnTo>
                    <a:pt x="4733" y="1947"/>
                  </a:lnTo>
                  <a:lnTo>
                    <a:pt x="4733" y="2002"/>
                  </a:lnTo>
                  <a:lnTo>
                    <a:pt x="4747" y="2002"/>
                  </a:lnTo>
                  <a:lnTo>
                    <a:pt x="4747" y="2060"/>
                  </a:lnTo>
                  <a:lnTo>
                    <a:pt x="4760" y="2060"/>
                  </a:lnTo>
                  <a:lnTo>
                    <a:pt x="4760" y="2126"/>
                  </a:lnTo>
                  <a:lnTo>
                    <a:pt x="4777" y="2126"/>
                  </a:lnTo>
                  <a:lnTo>
                    <a:pt x="4777" y="2153"/>
                  </a:lnTo>
                  <a:lnTo>
                    <a:pt x="5024" y="2153"/>
                  </a:lnTo>
                  <a:lnTo>
                    <a:pt x="5024" y="2180"/>
                  </a:lnTo>
                  <a:lnTo>
                    <a:pt x="5071" y="2180"/>
                  </a:lnTo>
                  <a:lnTo>
                    <a:pt x="5071" y="2214"/>
                  </a:lnTo>
                  <a:lnTo>
                    <a:pt x="5129" y="2214"/>
                  </a:lnTo>
                  <a:lnTo>
                    <a:pt x="5129" y="2251"/>
                  </a:lnTo>
                  <a:lnTo>
                    <a:pt x="5391" y="2251"/>
                  </a:lnTo>
                  <a:lnTo>
                    <a:pt x="5391" y="2277"/>
                  </a:lnTo>
                  <a:lnTo>
                    <a:pt x="5414" y="2277"/>
                  </a:lnTo>
                  <a:lnTo>
                    <a:pt x="5414" y="2388"/>
                  </a:lnTo>
                  <a:lnTo>
                    <a:pt x="5430" y="2388"/>
                  </a:lnTo>
                  <a:lnTo>
                    <a:pt x="5430" y="2441"/>
                  </a:lnTo>
                  <a:lnTo>
                    <a:pt x="5464" y="2441"/>
                  </a:lnTo>
                  <a:lnTo>
                    <a:pt x="5464" y="2491"/>
                  </a:lnTo>
                  <a:lnTo>
                    <a:pt x="6087" y="2491"/>
                  </a:lnTo>
                  <a:lnTo>
                    <a:pt x="6087" y="2730"/>
                  </a:lnTo>
                  <a:lnTo>
                    <a:pt x="6298" y="2730"/>
                  </a:lnTo>
                  <a:lnTo>
                    <a:pt x="6298" y="3006"/>
                  </a:lnTo>
                  <a:lnTo>
                    <a:pt x="6762" y="3006"/>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9" name="Freeform 148">
              <a:extLst>
                <a:ext uri="{FF2B5EF4-FFF2-40B4-BE49-F238E27FC236}">
                  <a16:creationId xmlns:a16="http://schemas.microsoft.com/office/drawing/2014/main" id="{3549B90C-5CA0-DB46-EC56-64E703C72E31}"/>
                </a:ext>
              </a:extLst>
            </p:cNvPr>
            <p:cNvSpPr>
              <a:spLocks/>
            </p:cNvSpPr>
            <p:nvPr/>
          </p:nvSpPr>
          <p:spPr bwMode="auto">
            <a:xfrm>
              <a:off x="4727" y="237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0" name="Freeform 149">
              <a:extLst>
                <a:ext uri="{FF2B5EF4-FFF2-40B4-BE49-F238E27FC236}">
                  <a16:creationId xmlns:a16="http://schemas.microsoft.com/office/drawing/2014/main" id="{A75235B0-442F-524E-16B8-48F50C7CDCD7}"/>
                </a:ext>
              </a:extLst>
            </p:cNvPr>
            <p:cNvSpPr>
              <a:spLocks/>
            </p:cNvSpPr>
            <p:nvPr/>
          </p:nvSpPr>
          <p:spPr bwMode="auto">
            <a:xfrm>
              <a:off x="4698" y="240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1" name="Freeform 150">
              <a:extLst>
                <a:ext uri="{FF2B5EF4-FFF2-40B4-BE49-F238E27FC236}">
                  <a16:creationId xmlns:a16="http://schemas.microsoft.com/office/drawing/2014/main" id="{7D000F2C-2917-2D9B-0017-73FDC6E41AF3}"/>
                </a:ext>
              </a:extLst>
            </p:cNvPr>
            <p:cNvSpPr>
              <a:spLocks/>
            </p:cNvSpPr>
            <p:nvPr/>
          </p:nvSpPr>
          <p:spPr bwMode="auto">
            <a:xfrm>
              <a:off x="4359" y="220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2" name="Freeform 151">
              <a:extLst>
                <a:ext uri="{FF2B5EF4-FFF2-40B4-BE49-F238E27FC236}">
                  <a16:creationId xmlns:a16="http://schemas.microsoft.com/office/drawing/2014/main" id="{8B01F4E2-E8B1-1820-10D4-04B68DC109CA}"/>
                </a:ext>
              </a:extLst>
            </p:cNvPr>
            <p:cNvSpPr>
              <a:spLocks/>
            </p:cNvSpPr>
            <p:nvPr/>
          </p:nvSpPr>
          <p:spPr bwMode="auto">
            <a:xfrm>
              <a:off x="4330" y="223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3" name="Freeform 152">
              <a:extLst>
                <a:ext uri="{FF2B5EF4-FFF2-40B4-BE49-F238E27FC236}">
                  <a16:creationId xmlns:a16="http://schemas.microsoft.com/office/drawing/2014/main" id="{67AC960F-ABA9-FF7B-0DAA-DFBAF722CBCA}"/>
                </a:ext>
              </a:extLst>
            </p:cNvPr>
            <p:cNvSpPr>
              <a:spLocks/>
            </p:cNvSpPr>
            <p:nvPr/>
          </p:nvSpPr>
          <p:spPr bwMode="auto">
            <a:xfrm>
              <a:off x="4325" y="220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4" name="Freeform 153">
              <a:extLst>
                <a:ext uri="{FF2B5EF4-FFF2-40B4-BE49-F238E27FC236}">
                  <a16:creationId xmlns:a16="http://schemas.microsoft.com/office/drawing/2014/main" id="{D49353F7-ED86-13D7-F03A-6FA5EA869BEE}"/>
                </a:ext>
              </a:extLst>
            </p:cNvPr>
            <p:cNvSpPr>
              <a:spLocks/>
            </p:cNvSpPr>
            <p:nvPr/>
          </p:nvSpPr>
          <p:spPr bwMode="auto">
            <a:xfrm>
              <a:off x="4295" y="223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5" name="Freeform 154">
              <a:extLst>
                <a:ext uri="{FF2B5EF4-FFF2-40B4-BE49-F238E27FC236}">
                  <a16:creationId xmlns:a16="http://schemas.microsoft.com/office/drawing/2014/main" id="{2D3E8CFF-98CC-908A-8A9A-C7F014D7EAD9}"/>
                </a:ext>
              </a:extLst>
            </p:cNvPr>
            <p:cNvSpPr>
              <a:spLocks/>
            </p:cNvSpPr>
            <p:nvPr/>
          </p:nvSpPr>
          <p:spPr bwMode="auto">
            <a:xfrm>
              <a:off x="4325" y="212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6" name="Freeform 155">
              <a:extLst>
                <a:ext uri="{FF2B5EF4-FFF2-40B4-BE49-F238E27FC236}">
                  <a16:creationId xmlns:a16="http://schemas.microsoft.com/office/drawing/2014/main" id="{64074073-38E2-C157-2C70-1DF42AB6FD26}"/>
                </a:ext>
              </a:extLst>
            </p:cNvPr>
            <p:cNvSpPr>
              <a:spLocks/>
            </p:cNvSpPr>
            <p:nvPr/>
          </p:nvSpPr>
          <p:spPr bwMode="auto">
            <a:xfrm>
              <a:off x="4295" y="21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7" name="Freeform 156">
              <a:extLst>
                <a:ext uri="{FF2B5EF4-FFF2-40B4-BE49-F238E27FC236}">
                  <a16:creationId xmlns:a16="http://schemas.microsoft.com/office/drawing/2014/main" id="{23D1E532-83EF-4B16-CAC4-213FED9AA786}"/>
                </a:ext>
              </a:extLst>
            </p:cNvPr>
            <p:cNvSpPr>
              <a:spLocks/>
            </p:cNvSpPr>
            <p:nvPr/>
          </p:nvSpPr>
          <p:spPr bwMode="auto">
            <a:xfrm>
              <a:off x="4319"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8" name="Freeform 157">
              <a:extLst>
                <a:ext uri="{FF2B5EF4-FFF2-40B4-BE49-F238E27FC236}">
                  <a16:creationId xmlns:a16="http://schemas.microsoft.com/office/drawing/2014/main" id="{23B32F41-ADFC-2775-D618-1BBCD81B2706}"/>
                </a:ext>
              </a:extLst>
            </p:cNvPr>
            <p:cNvSpPr>
              <a:spLocks/>
            </p:cNvSpPr>
            <p:nvPr/>
          </p:nvSpPr>
          <p:spPr bwMode="auto">
            <a:xfrm>
              <a:off x="4289"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9" name="Freeform 158">
              <a:extLst>
                <a:ext uri="{FF2B5EF4-FFF2-40B4-BE49-F238E27FC236}">
                  <a16:creationId xmlns:a16="http://schemas.microsoft.com/office/drawing/2014/main" id="{8B6EA551-A138-2C05-B057-22314E96F59F}"/>
                </a:ext>
              </a:extLst>
            </p:cNvPr>
            <p:cNvSpPr>
              <a:spLocks/>
            </p:cNvSpPr>
            <p:nvPr/>
          </p:nvSpPr>
          <p:spPr bwMode="auto">
            <a:xfrm>
              <a:off x="4247"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0" name="Freeform 159">
              <a:extLst>
                <a:ext uri="{FF2B5EF4-FFF2-40B4-BE49-F238E27FC236}">
                  <a16:creationId xmlns:a16="http://schemas.microsoft.com/office/drawing/2014/main" id="{C6ED8598-05B0-5621-EAA3-D825158CDA87}"/>
                </a:ext>
              </a:extLst>
            </p:cNvPr>
            <p:cNvSpPr>
              <a:spLocks/>
            </p:cNvSpPr>
            <p:nvPr/>
          </p:nvSpPr>
          <p:spPr bwMode="auto">
            <a:xfrm>
              <a:off x="4218"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1" name="Freeform 160">
              <a:extLst>
                <a:ext uri="{FF2B5EF4-FFF2-40B4-BE49-F238E27FC236}">
                  <a16:creationId xmlns:a16="http://schemas.microsoft.com/office/drawing/2014/main" id="{64786729-57BC-0B0F-8E3B-BBFCA83D4B08}"/>
                </a:ext>
              </a:extLst>
            </p:cNvPr>
            <p:cNvSpPr>
              <a:spLocks/>
            </p:cNvSpPr>
            <p:nvPr/>
          </p:nvSpPr>
          <p:spPr bwMode="auto">
            <a:xfrm>
              <a:off x="4134"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2" name="Freeform 161">
              <a:extLst>
                <a:ext uri="{FF2B5EF4-FFF2-40B4-BE49-F238E27FC236}">
                  <a16:creationId xmlns:a16="http://schemas.microsoft.com/office/drawing/2014/main" id="{97946E0B-95AB-FA80-11E0-DC029BF92D09}"/>
                </a:ext>
              </a:extLst>
            </p:cNvPr>
            <p:cNvSpPr>
              <a:spLocks/>
            </p:cNvSpPr>
            <p:nvPr/>
          </p:nvSpPr>
          <p:spPr bwMode="auto">
            <a:xfrm>
              <a:off x="4105"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3" name="Freeform 162">
              <a:extLst>
                <a:ext uri="{FF2B5EF4-FFF2-40B4-BE49-F238E27FC236}">
                  <a16:creationId xmlns:a16="http://schemas.microsoft.com/office/drawing/2014/main" id="{575D3DD9-243C-D5B8-6C3F-CE194230F5E7}"/>
                </a:ext>
              </a:extLst>
            </p:cNvPr>
            <p:cNvSpPr>
              <a:spLocks/>
            </p:cNvSpPr>
            <p:nvPr/>
          </p:nvSpPr>
          <p:spPr bwMode="auto">
            <a:xfrm>
              <a:off x="4114"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4" name="Freeform 163">
              <a:extLst>
                <a:ext uri="{FF2B5EF4-FFF2-40B4-BE49-F238E27FC236}">
                  <a16:creationId xmlns:a16="http://schemas.microsoft.com/office/drawing/2014/main" id="{574EC003-CDD9-B56F-0574-3C81A773FC16}"/>
                </a:ext>
              </a:extLst>
            </p:cNvPr>
            <p:cNvSpPr>
              <a:spLocks/>
            </p:cNvSpPr>
            <p:nvPr/>
          </p:nvSpPr>
          <p:spPr bwMode="auto">
            <a:xfrm>
              <a:off x="4084"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5" name="Freeform 164">
              <a:extLst>
                <a:ext uri="{FF2B5EF4-FFF2-40B4-BE49-F238E27FC236}">
                  <a16:creationId xmlns:a16="http://schemas.microsoft.com/office/drawing/2014/main" id="{4C7AABAE-8A97-12AF-48AA-7D993BFB1901}"/>
                </a:ext>
              </a:extLst>
            </p:cNvPr>
            <p:cNvSpPr>
              <a:spLocks/>
            </p:cNvSpPr>
            <p:nvPr/>
          </p:nvSpPr>
          <p:spPr bwMode="auto">
            <a:xfrm>
              <a:off x="3932" y="203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6" name="Freeform 165">
              <a:extLst>
                <a:ext uri="{FF2B5EF4-FFF2-40B4-BE49-F238E27FC236}">
                  <a16:creationId xmlns:a16="http://schemas.microsoft.com/office/drawing/2014/main" id="{E2BB1751-EC6D-F7CF-292D-5210B058FC00}"/>
                </a:ext>
              </a:extLst>
            </p:cNvPr>
            <p:cNvSpPr>
              <a:spLocks/>
            </p:cNvSpPr>
            <p:nvPr/>
          </p:nvSpPr>
          <p:spPr bwMode="auto">
            <a:xfrm>
              <a:off x="3903" y="20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7" name="Freeform 166">
              <a:extLst>
                <a:ext uri="{FF2B5EF4-FFF2-40B4-BE49-F238E27FC236}">
                  <a16:creationId xmlns:a16="http://schemas.microsoft.com/office/drawing/2014/main" id="{CCADEFB1-6819-9BB6-A264-1F379DA2F0CA}"/>
                </a:ext>
              </a:extLst>
            </p:cNvPr>
            <p:cNvSpPr>
              <a:spLocks/>
            </p:cNvSpPr>
            <p:nvPr/>
          </p:nvSpPr>
          <p:spPr bwMode="auto">
            <a:xfrm>
              <a:off x="3920" y="196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8" name="Freeform 167">
              <a:extLst>
                <a:ext uri="{FF2B5EF4-FFF2-40B4-BE49-F238E27FC236}">
                  <a16:creationId xmlns:a16="http://schemas.microsoft.com/office/drawing/2014/main" id="{163B23E3-6206-2670-6CC2-6CDED4AA3414}"/>
                </a:ext>
              </a:extLst>
            </p:cNvPr>
            <p:cNvSpPr>
              <a:spLocks/>
            </p:cNvSpPr>
            <p:nvPr/>
          </p:nvSpPr>
          <p:spPr bwMode="auto">
            <a:xfrm>
              <a:off x="3891" y="199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9" name="Freeform 168">
              <a:extLst>
                <a:ext uri="{FF2B5EF4-FFF2-40B4-BE49-F238E27FC236}">
                  <a16:creationId xmlns:a16="http://schemas.microsoft.com/office/drawing/2014/main" id="{C420C68F-A00E-0F5D-9425-ACBA2CFF823E}"/>
                </a:ext>
              </a:extLst>
            </p:cNvPr>
            <p:cNvSpPr>
              <a:spLocks/>
            </p:cNvSpPr>
            <p:nvPr/>
          </p:nvSpPr>
          <p:spPr bwMode="auto">
            <a:xfrm>
              <a:off x="3920" y="194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0" name="Freeform 169">
              <a:extLst>
                <a:ext uri="{FF2B5EF4-FFF2-40B4-BE49-F238E27FC236}">
                  <a16:creationId xmlns:a16="http://schemas.microsoft.com/office/drawing/2014/main" id="{325F1B64-51E8-F748-7B9D-D1ABADDCB796}"/>
                </a:ext>
              </a:extLst>
            </p:cNvPr>
            <p:cNvSpPr>
              <a:spLocks/>
            </p:cNvSpPr>
            <p:nvPr/>
          </p:nvSpPr>
          <p:spPr bwMode="auto">
            <a:xfrm>
              <a:off x="3891" y="197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1" name="Freeform 170">
              <a:extLst>
                <a:ext uri="{FF2B5EF4-FFF2-40B4-BE49-F238E27FC236}">
                  <a16:creationId xmlns:a16="http://schemas.microsoft.com/office/drawing/2014/main" id="{FE731B0C-E090-7462-3770-DC97747CDE94}"/>
                </a:ext>
              </a:extLst>
            </p:cNvPr>
            <p:cNvSpPr>
              <a:spLocks/>
            </p:cNvSpPr>
            <p:nvPr/>
          </p:nvSpPr>
          <p:spPr bwMode="auto">
            <a:xfrm>
              <a:off x="3903" y="191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2" name="Freeform 171">
              <a:extLst>
                <a:ext uri="{FF2B5EF4-FFF2-40B4-BE49-F238E27FC236}">
                  <a16:creationId xmlns:a16="http://schemas.microsoft.com/office/drawing/2014/main" id="{D36587D0-71A1-F45B-9304-5C0BE8FD714A}"/>
                </a:ext>
              </a:extLst>
            </p:cNvPr>
            <p:cNvSpPr>
              <a:spLocks/>
            </p:cNvSpPr>
            <p:nvPr/>
          </p:nvSpPr>
          <p:spPr bwMode="auto">
            <a:xfrm>
              <a:off x="3873" y="19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3" name="Freeform 172">
              <a:extLst>
                <a:ext uri="{FF2B5EF4-FFF2-40B4-BE49-F238E27FC236}">
                  <a16:creationId xmlns:a16="http://schemas.microsoft.com/office/drawing/2014/main" id="{C8005199-20E0-A2A8-F8B5-E90921356C77}"/>
                </a:ext>
              </a:extLst>
            </p:cNvPr>
            <p:cNvSpPr>
              <a:spLocks/>
            </p:cNvSpPr>
            <p:nvPr/>
          </p:nvSpPr>
          <p:spPr bwMode="auto">
            <a:xfrm>
              <a:off x="3766" y="191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4" name="Freeform 173">
              <a:extLst>
                <a:ext uri="{FF2B5EF4-FFF2-40B4-BE49-F238E27FC236}">
                  <a16:creationId xmlns:a16="http://schemas.microsoft.com/office/drawing/2014/main" id="{E3BECD59-D810-DF9A-CDE8-F79F12D9DE47}"/>
                </a:ext>
              </a:extLst>
            </p:cNvPr>
            <p:cNvSpPr>
              <a:spLocks/>
            </p:cNvSpPr>
            <p:nvPr/>
          </p:nvSpPr>
          <p:spPr bwMode="auto">
            <a:xfrm>
              <a:off x="3737" y="19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5" name="Freeform 174">
              <a:extLst>
                <a:ext uri="{FF2B5EF4-FFF2-40B4-BE49-F238E27FC236}">
                  <a16:creationId xmlns:a16="http://schemas.microsoft.com/office/drawing/2014/main" id="{C094FFED-7555-134D-B369-2A4890376661}"/>
                </a:ext>
              </a:extLst>
            </p:cNvPr>
            <p:cNvSpPr>
              <a:spLocks/>
            </p:cNvSpPr>
            <p:nvPr/>
          </p:nvSpPr>
          <p:spPr bwMode="auto">
            <a:xfrm>
              <a:off x="3751" y="191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6" name="Freeform 175">
              <a:extLst>
                <a:ext uri="{FF2B5EF4-FFF2-40B4-BE49-F238E27FC236}">
                  <a16:creationId xmlns:a16="http://schemas.microsoft.com/office/drawing/2014/main" id="{415A635C-EA98-5C8F-C9EC-20197B28A1CE}"/>
                </a:ext>
              </a:extLst>
            </p:cNvPr>
            <p:cNvSpPr>
              <a:spLocks/>
            </p:cNvSpPr>
            <p:nvPr/>
          </p:nvSpPr>
          <p:spPr bwMode="auto">
            <a:xfrm>
              <a:off x="3722" y="19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7" name="Freeform 176">
              <a:extLst>
                <a:ext uri="{FF2B5EF4-FFF2-40B4-BE49-F238E27FC236}">
                  <a16:creationId xmlns:a16="http://schemas.microsoft.com/office/drawing/2014/main" id="{108506AA-F834-7BC6-455A-F310B3A2FEED}"/>
                </a:ext>
              </a:extLst>
            </p:cNvPr>
            <p:cNvSpPr>
              <a:spLocks/>
            </p:cNvSpPr>
            <p:nvPr/>
          </p:nvSpPr>
          <p:spPr bwMode="auto">
            <a:xfrm>
              <a:off x="3742"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8" name="Freeform 177">
              <a:extLst>
                <a:ext uri="{FF2B5EF4-FFF2-40B4-BE49-F238E27FC236}">
                  <a16:creationId xmlns:a16="http://schemas.microsoft.com/office/drawing/2014/main" id="{A33DCBDF-3B80-6460-BD8A-EF7724B20055}"/>
                </a:ext>
              </a:extLst>
            </p:cNvPr>
            <p:cNvSpPr>
              <a:spLocks/>
            </p:cNvSpPr>
            <p:nvPr/>
          </p:nvSpPr>
          <p:spPr bwMode="auto">
            <a:xfrm>
              <a:off x="3713" y="192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9" name="Freeform 178">
              <a:extLst>
                <a:ext uri="{FF2B5EF4-FFF2-40B4-BE49-F238E27FC236}">
                  <a16:creationId xmlns:a16="http://schemas.microsoft.com/office/drawing/2014/main" id="{BC9A0EDE-9ECC-98DA-E0E2-4999F119C11E}"/>
                </a:ext>
              </a:extLst>
            </p:cNvPr>
            <p:cNvSpPr>
              <a:spLocks/>
            </p:cNvSpPr>
            <p:nvPr/>
          </p:nvSpPr>
          <p:spPr bwMode="auto">
            <a:xfrm>
              <a:off x="3726"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0" name="Freeform 179">
              <a:extLst>
                <a:ext uri="{FF2B5EF4-FFF2-40B4-BE49-F238E27FC236}">
                  <a16:creationId xmlns:a16="http://schemas.microsoft.com/office/drawing/2014/main" id="{945C4C79-B569-B5CC-BB24-5915E68B6E20}"/>
                </a:ext>
              </a:extLst>
            </p:cNvPr>
            <p:cNvSpPr>
              <a:spLocks/>
            </p:cNvSpPr>
            <p:nvPr/>
          </p:nvSpPr>
          <p:spPr bwMode="auto">
            <a:xfrm>
              <a:off x="3697" y="192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1" name="Freeform 180">
              <a:extLst>
                <a:ext uri="{FF2B5EF4-FFF2-40B4-BE49-F238E27FC236}">
                  <a16:creationId xmlns:a16="http://schemas.microsoft.com/office/drawing/2014/main" id="{6CD4F05E-84C6-DB5C-F458-69B0BF1AC54A}"/>
                </a:ext>
              </a:extLst>
            </p:cNvPr>
            <p:cNvSpPr>
              <a:spLocks/>
            </p:cNvSpPr>
            <p:nvPr/>
          </p:nvSpPr>
          <p:spPr bwMode="auto">
            <a:xfrm>
              <a:off x="3712"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2" name="Freeform 181">
              <a:extLst>
                <a:ext uri="{FF2B5EF4-FFF2-40B4-BE49-F238E27FC236}">
                  <a16:creationId xmlns:a16="http://schemas.microsoft.com/office/drawing/2014/main" id="{91AF252E-219A-EF88-FB80-09636F612F6F}"/>
                </a:ext>
              </a:extLst>
            </p:cNvPr>
            <p:cNvSpPr>
              <a:spLocks/>
            </p:cNvSpPr>
            <p:nvPr/>
          </p:nvSpPr>
          <p:spPr bwMode="auto">
            <a:xfrm>
              <a:off x="3682" y="192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3" name="Freeform 182">
              <a:extLst>
                <a:ext uri="{FF2B5EF4-FFF2-40B4-BE49-F238E27FC236}">
                  <a16:creationId xmlns:a16="http://schemas.microsoft.com/office/drawing/2014/main" id="{B8694848-E8A9-38C1-2690-F00CBC8BFA72}"/>
                </a:ext>
              </a:extLst>
            </p:cNvPr>
            <p:cNvSpPr>
              <a:spLocks/>
            </p:cNvSpPr>
            <p:nvPr/>
          </p:nvSpPr>
          <p:spPr bwMode="auto">
            <a:xfrm>
              <a:off x="3719"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4" name="Freeform 183">
              <a:extLst>
                <a:ext uri="{FF2B5EF4-FFF2-40B4-BE49-F238E27FC236}">
                  <a16:creationId xmlns:a16="http://schemas.microsoft.com/office/drawing/2014/main" id="{0A897FDC-B137-19A2-8FBB-C53E9153B2CB}"/>
                </a:ext>
              </a:extLst>
            </p:cNvPr>
            <p:cNvSpPr>
              <a:spLocks/>
            </p:cNvSpPr>
            <p:nvPr/>
          </p:nvSpPr>
          <p:spPr bwMode="auto">
            <a:xfrm>
              <a:off x="3690" y="1925"/>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5" name="Freeform 184">
              <a:extLst>
                <a:ext uri="{FF2B5EF4-FFF2-40B4-BE49-F238E27FC236}">
                  <a16:creationId xmlns:a16="http://schemas.microsoft.com/office/drawing/2014/main" id="{9AEE07C5-44B8-189D-C928-5C9647B490C8}"/>
                </a:ext>
              </a:extLst>
            </p:cNvPr>
            <p:cNvSpPr>
              <a:spLocks/>
            </p:cNvSpPr>
            <p:nvPr/>
          </p:nvSpPr>
          <p:spPr bwMode="auto">
            <a:xfrm>
              <a:off x="3709" y="18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6" name="Freeform 185">
              <a:extLst>
                <a:ext uri="{FF2B5EF4-FFF2-40B4-BE49-F238E27FC236}">
                  <a16:creationId xmlns:a16="http://schemas.microsoft.com/office/drawing/2014/main" id="{4AAC25F4-7B09-81FC-0A0D-DD15468F82AC}"/>
                </a:ext>
              </a:extLst>
            </p:cNvPr>
            <p:cNvSpPr>
              <a:spLocks/>
            </p:cNvSpPr>
            <p:nvPr/>
          </p:nvSpPr>
          <p:spPr bwMode="auto">
            <a:xfrm>
              <a:off x="3681" y="1905"/>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7" name="Freeform 186">
              <a:extLst>
                <a:ext uri="{FF2B5EF4-FFF2-40B4-BE49-F238E27FC236}">
                  <a16:creationId xmlns:a16="http://schemas.microsoft.com/office/drawing/2014/main" id="{CAA10582-4333-E2B9-0FFF-EE8C57A4B8CE}"/>
                </a:ext>
              </a:extLst>
            </p:cNvPr>
            <p:cNvSpPr>
              <a:spLocks/>
            </p:cNvSpPr>
            <p:nvPr/>
          </p:nvSpPr>
          <p:spPr bwMode="auto">
            <a:xfrm>
              <a:off x="3703" y="18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8" name="Freeform 187">
              <a:extLst>
                <a:ext uri="{FF2B5EF4-FFF2-40B4-BE49-F238E27FC236}">
                  <a16:creationId xmlns:a16="http://schemas.microsoft.com/office/drawing/2014/main" id="{EDFEEDD7-9D69-1F51-2C4C-0BCAEF0D9455}"/>
                </a:ext>
              </a:extLst>
            </p:cNvPr>
            <p:cNvSpPr>
              <a:spLocks/>
            </p:cNvSpPr>
            <p:nvPr/>
          </p:nvSpPr>
          <p:spPr bwMode="auto">
            <a:xfrm>
              <a:off x="3673" y="190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9" name="Freeform 188">
              <a:extLst>
                <a:ext uri="{FF2B5EF4-FFF2-40B4-BE49-F238E27FC236}">
                  <a16:creationId xmlns:a16="http://schemas.microsoft.com/office/drawing/2014/main" id="{C2B1A832-4478-C3B2-61DF-3AE1D13DEB39}"/>
                </a:ext>
              </a:extLst>
            </p:cNvPr>
            <p:cNvSpPr>
              <a:spLocks/>
            </p:cNvSpPr>
            <p:nvPr/>
          </p:nvSpPr>
          <p:spPr bwMode="auto">
            <a:xfrm>
              <a:off x="3687" y="18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0" name="Freeform 189">
              <a:extLst>
                <a:ext uri="{FF2B5EF4-FFF2-40B4-BE49-F238E27FC236}">
                  <a16:creationId xmlns:a16="http://schemas.microsoft.com/office/drawing/2014/main" id="{77516E0A-1F82-EC98-B6CE-936A374B7701}"/>
                </a:ext>
              </a:extLst>
            </p:cNvPr>
            <p:cNvSpPr>
              <a:spLocks/>
            </p:cNvSpPr>
            <p:nvPr/>
          </p:nvSpPr>
          <p:spPr bwMode="auto">
            <a:xfrm>
              <a:off x="3657" y="190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1" name="Freeform 190">
              <a:extLst>
                <a:ext uri="{FF2B5EF4-FFF2-40B4-BE49-F238E27FC236}">
                  <a16:creationId xmlns:a16="http://schemas.microsoft.com/office/drawing/2014/main" id="{5EE98BA8-2D7D-0E39-6712-DED0873C3AB3}"/>
                </a:ext>
              </a:extLst>
            </p:cNvPr>
            <p:cNvSpPr>
              <a:spLocks/>
            </p:cNvSpPr>
            <p:nvPr/>
          </p:nvSpPr>
          <p:spPr bwMode="auto">
            <a:xfrm>
              <a:off x="3512" y="174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2" name="Freeform 191">
              <a:extLst>
                <a:ext uri="{FF2B5EF4-FFF2-40B4-BE49-F238E27FC236}">
                  <a16:creationId xmlns:a16="http://schemas.microsoft.com/office/drawing/2014/main" id="{502D9295-9EB3-4405-F015-4871F3473342}"/>
                </a:ext>
              </a:extLst>
            </p:cNvPr>
            <p:cNvSpPr>
              <a:spLocks/>
            </p:cNvSpPr>
            <p:nvPr/>
          </p:nvSpPr>
          <p:spPr bwMode="auto">
            <a:xfrm>
              <a:off x="3483" y="177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3" name="Freeform 192">
              <a:extLst>
                <a:ext uri="{FF2B5EF4-FFF2-40B4-BE49-F238E27FC236}">
                  <a16:creationId xmlns:a16="http://schemas.microsoft.com/office/drawing/2014/main" id="{1AA50741-D62F-7A96-016D-82FD31396B73}"/>
                </a:ext>
              </a:extLst>
            </p:cNvPr>
            <p:cNvSpPr>
              <a:spLocks/>
            </p:cNvSpPr>
            <p:nvPr/>
          </p:nvSpPr>
          <p:spPr bwMode="auto">
            <a:xfrm>
              <a:off x="3506" y="17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4" name="Freeform 193">
              <a:extLst>
                <a:ext uri="{FF2B5EF4-FFF2-40B4-BE49-F238E27FC236}">
                  <a16:creationId xmlns:a16="http://schemas.microsoft.com/office/drawing/2014/main" id="{921F1A50-26F1-F5DD-122F-4EB9B8DEAB02}"/>
                </a:ext>
              </a:extLst>
            </p:cNvPr>
            <p:cNvSpPr>
              <a:spLocks/>
            </p:cNvSpPr>
            <p:nvPr/>
          </p:nvSpPr>
          <p:spPr bwMode="auto">
            <a:xfrm>
              <a:off x="3476" y="173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5" name="Freeform 194">
              <a:extLst>
                <a:ext uri="{FF2B5EF4-FFF2-40B4-BE49-F238E27FC236}">
                  <a16:creationId xmlns:a16="http://schemas.microsoft.com/office/drawing/2014/main" id="{AE5AE30C-0AC4-DC00-6D93-C2FE6EDB3040}"/>
                </a:ext>
              </a:extLst>
            </p:cNvPr>
            <p:cNvSpPr>
              <a:spLocks/>
            </p:cNvSpPr>
            <p:nvPr/>
          </p:nvSpPr>
          <p:spPr bwMode="auto">
            <a:xfrm>
              <a:off x="3498" y="162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6" name="Freeform 195">
              <a:extLst>
                <a:ext uri="{FF2B5EF4-FFF2-40B4-BE49-F238E27FC236}">
                  <a16:creationId xmlns:a16="http://schemas.microsoft.com/office/drawing/2014/main" id="{EBB3E9DB-061C-700D-F8B4-1D5234E7445F}"/>
                </a:ext>
              </a:extLst>
            </p:cNvPr>
            <p:cNvSpPr>
              <a:spLocks/>
            </p:cNvSpPr>
            <p:nvPr/>
          </p:nvSpPr>
          <p:spPr bwMode="auto">
            <a:xfrm>
              <a:off x="3469" y="1657"/>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7" name="Freeform 196">
              <a:extLst>
                <a:ext uri="{FF2B5EF4-FFF2-40B4-BE49-F238E27FC236}">
                  <a16:creationId xmlns:a16="http://schemas.microsoft.com/office/drawing/2014/main" id="{7A9F2F24-2158-7B02-B477-6A0253C91098}"/>
                </a:ext>
              </a:extLst>
            </p:cNvPr>
            <p:cNvSpPr>
              <a:spLocks/>
            </p:cNvSpPr>
            <p:nvPr/>
          </p:nvSpPr>
          <p:spPr bwMode="auto">
            <a:xfrm>
              <a:off x="3422"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8" name="Freeform 197">
              <a:extLst>
                <a:ext uri="{FF2B5EF4-FFF2-40B4-BE49-F238E27FC236}">
                  <a16:creationId xmlns:a16="http://schemas.microsoft.com/office/drawing/2014/main" id="{37485244-05C1-8300-45DC-9EE916714DF9}"/>
                </a:ext>
              </a:extLst>
            </p:cNvPr>
            <p:cNvSpPr>
              <a:spLocks/>
            </p:cNvSpPr>
            <p:nvPr/>
          </p:nvSpPr>
          <p:spPr bwMode="auto">
            <a:xfrm>
              <a:off x="3393"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9" name="Freeform 198">
              <a:extLst>
                <a:ext uri="{FF2B5EF4-FFF2-40B4-BE49-F238E27FC236}">
                  <a16:creationId xmlns:a16="http://schemas.microsoft.com/office/drawing/2014/main" id="{60A36C0C-941F-36F0-8D2D-638922A0E404}"/>
                </a:ext>
              </a:extLst>
            </p:cNvPr>
            <p:cNvSpPr>
              <a:spLocks/>
            </p:cNvSpPr>
            <p:nvPr/>
          </p:nvSpPr>
          <p:spPr bwMode="auto">
            <a:xfrm>
              <a:off x="3333"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0" name="Freeform 199">
              <a:extLst>
                <a:ext uri="{FF2B5EF4-FFF2-40B4-BE49-F238E27FC236}">
                  <a16:creationId xmlns:a16="http://schemas.microsoft.com/office/drawing/2014/main" id="{90FDC6FD-0B14-FB1D-C67D-7D6A3E32A5E9}"/>
                </a:ext>
              </a:extLst>
            </p:cNvPr>
            <p:cNvSpPr>
              <a:spLocks/>
            </p:cNvSpPr>
            <p:nvPr/>
          </p:nvSpPr>
          <p:spPr bwMode="auto">
            <a:xfrm>
              <a:off x="3304"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1" name="Freeform 200">
              <a:extLst>
                <a:ext uri="{FF2B5EF4-FFF2-40B4-BE49-F238E27FC236}">
                  <a16:creationId xmlns:a16="http://schemas.microsoft.com/office/drawing/2014/main" id="{3148ECC1-321B-3808-078D-E47593E268D3}"/>
                </a:ext>
              </a:extLst>
            </p:cNvPr>
            <p:cNvSpPr>
              <a:spLocks/>
            </p:cNvSpPr>
            <p:nvPr/>
          </p:nvSpPr>
          <p:spPr bwMode="auto">
            <a:xfrm>
              <a:off x="3326"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2" name="Freeform 201">
              <a:extLst>
                <a:ext uri="{FF2B5EF4-FFF2-40B4-BE49-F238E27FC236}">
                  <a16:creationId xmlns:a16="http://schemas.microsoft.com/office/drawing/2014/main" id="{AE77F3F1-5E6B-1036-35A5-60C8D05BBF7B}"/>
                </a:ext>
              </a:extLst>
            </p:cNvPr>
            <p:cNvSpPr>
              <a:spLocks/>
            </p:cNvSpPr>
            <p:nvPr/>
          </p:nvSpPr>
          <p:spPr bwMode="auto">
            <a:xfrm>
              <a:off x="3297" y="1632"/>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3" name="Freeform 202">
              <a:extLst>
                <a:ext uri="{FF2B5EF4-FFF2-40B4-BE49-F238E27FC236}">
                  <a16:creationId xmlns:a16="http://schemas.microsoft.com/office/drawing/2014/main" id="{AA914FDE-4B0A-EC04-B93A-926DCA0AC25A}"/>
                </a:ext>
              </a:extLst>
            </p:cNvPr>
            <p:cNvSpPr>
              <a:spLocks/>
            </p:cNvSpPr>
            <p:nvPr/>
          </p:nvSpPr>
          <p:spPr bwMode="auto">
            <a:xfrm>
              <a:off x="3304"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4" name="Freeform 203">
              <a:extLst>
                <a:ext uri="{FF2B5EF4-FFF2-40B4-BE49-F238E27FC236}">
                  <a16:creationId xmlns:a16="http://schemas.microsoft.com/office/drawing/2014/main" id="{13DE4F66-540F-AFB6-F287-A09E903EE0F1}"/>
                </a:ext>
              </a:extLst>
            </p:cNvPr>
            <p:cNvSpPr>
              <a:spLocks/>
            </p:cNvSpPr>
            <p:nvPr/>
          </p:nvSpPr>
          <p:spPr bwMode="auto">
            <a:xfrm>
              <a:off x="3274"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5" name="Freeform 204">
              <a:extLst>
                <a:ext uri="{FF2B5EF4-FFF2-40B4-BE49-F238E27FC236}">
                  <a16:creationId xmlns:a16="http://schemas.microsoft.com/office/drawing/2014/main" id="{61219F0D-4513-B178-B337-2B4E2B60E583}"/>
                </a:ext>
              </a:extLst>
            </p:cNvPr>
            <p:cNvSpPr>
              <a:spLocks/>
            </p:cNvSpPr>
            <p:nvPr/>
          </p:nvSpPr>
          <p:spPr bwMode="auto">
            <a:xfrm>
              <a:off x="3311"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6" name="Freeform 205">
              <a:extLst>
                <a:ext uri="{FF2B5EF4-FFF2-40B4-BE49-F238E27FC236}">
                  <a16:creationId xmlns:a16="http://schemas.microsoft.com/office/drawing/2014/main" id="{F61B48F4-4C28-A728-7AC5-ADE902F1D07F}"/>
                </a:ext>
              </a:extLst>
            </p:cNvPr>
            <p:cNvSpPr>
              <a:spLocks/>
            </p:cNvSpPr>
            <p:nvPr/>
          </p:nvSpPr>
          <p:spPr bwMode="auto">
            <a:xfrm>
              <a:off x="3282"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7" name="Freeform 206">
              <a:extLst>
                <a:ext uri="{FF2B5EF4-FFF2-40B4-BE49-F238E27FC236}">
                  <a16:creationId xmlns:a16="http://schemas.microsoft.com/office/drawing/2014/main" id="{61F2C783-85B1-59BD-71EB-0FAC6334112D}"/>
                </a:ext>
              </a:extLst>
            </p:cNvPr>
            <p:cNvSpPr>
              <a:spLocks/>
            </p:cNvSpPr>
            <p:nvPr/>
          </p:nvSpPr>
          <p:spPr bwMode="auto">
            <a:xfrm>
              <a:off x="3318"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8" name="Freeform 207">
              <a:extLst>
                <a:ext uri="{FF2B5EF4-FFF2-40B4-BE49-F238E27FC236}">
                  <a16:creationId xmlns:a16="http://schemas.microsoft.com/office/drawing/2014/main" id="{21754135-2A24-BF56-13C2-B41F65691EC9}"/>
                </a:ext>
              </a:extLst>
            </p:cNvPr>
            <p:cNvSpPr>
              <a:spLocks/>
            </p:cNvSpPr>
            <p:nvPr/>
          </p:nvSpPr>
          <p:spPr bwMode="auto">
            <a:xfrm>
              <a:off x="3289"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9" name="Freeform 208">
              <a:extLst>
                <a:ext uri="{FF2B5EF4-FFF2-40B4-BE49-F238E27FC236}">
                  <a16:creationId xmlns:a16="http://schemas.microsoft.com/office/drawing/2014/main" id="{7346445B-5062-AE1F-3B42-2DF6A21AD5C8}"/>
                </a:ext>
              </a:extLst>
            </p:cNvPr>
            <p:cNvSpPr>
              <a:spLocks/>
            </p:cNvSpPr>
            <p:nvPr/>
          </p:nvSpPr>
          <p:spPr bwMode="auto">
            <a:xfrm>
              <a:off x="3302" y="1585"/>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0" name="Freeform 209">
              <a:extLst>
                <a:ext uri="{FF2B5EF4-FFF2-40B4-BE49-F238E27FC236}">
                  <a16:creationId xmlns:a16="http://schemas.microsoft.com/office/drawing/2014/main" id="{9D5EE0E8-2241-778B-3BAC-4615E27E3BF1}"/>
                </a:ext>
              </a:extLst>
            </p:cNvPr>
            <p:cNvSpPr>
              <a:spLocks/>
            </p:cNvSpPr>
            <p:nvPr/>
          </p:nvSpPr>
          <p:spPr bwMode="auto">
            <a:xfrm>
              <a:off x="3273" y="161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1" name="Freeform 210">
              <a:extLst>
                <a:ext uri="{FF2B5EF4-FFF2-40B4-BE49-F238E27FC236}">
                  <a16:creationId xmlns:a16="http://schemas.microsoft.com/office/drawing/2014/main" id="{5C42DB67-4362-721D-93A4-E051B2719F87}"/>
                </a:ext>
              </a:extLst>
            </p:cNvPr>
            <p:cNvSpPr>
              <a:spLocks/>
            </p:cNvSpPr>
            <p:nvPr/>
          </p:nvSpPr>
          <p:spPr bwMode="auto">
            <a:xfrm>
              <a:off x="3265" y="158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2" name="Freeform 211">
              <a:extLst>
                <a:ext uri="{FF2B5EF4-FFF2-40B4-BE49-F238E27FC236}">
                  <a16:creationId xmlns:a16="http://schemas.microsoft.com/office/drawing/2014/main" id="{35DE05E9-FFE7-E62D-9C1E-9A378E374E6A}"/>
                </a:ext>
              </a:extLst>
            </p:cNvPr>
            <p:cNvSpPr>
              <a:spLocks/>
            </p:cNvSpPr>
            <p:nvPr/>
          </p:nvSpPr>
          <p:spPr bwMode="auto">
            <a:xfrm>
              <a:off x="3236" y="161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3" name="Freeform 212">
              <a:extLst>
                <a:ext uri="{FF2B5EF4-FFF2-40B4-BE49-F238E27FC236}">
                  <a16:creationId xmlns:a16="http://schemas.microsoft.com/office/drawing/2014/main" id="{A5814918-CA4A-86C8-BE7A-F8FBCC51F802}"/>
                </a:ext>
              </a:extLst>
            </p:cNvPr>
            <p:cNvSpPr>
              <a:spLocks/>
            </p:cNvSpPr>
            <p:nvPr/>
          </p:nvSpPr>
          <p:spPr bwMode="auto">
            <a:xfrm>
              <a:off x="3118" y="153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4" name="Freeform 213">
              <a:extLst>
                <a:ext uri="{FF2B5EF4-FFF2-40B4-BE49-F238E27FC236}">
                  <a16:creationId xmlns:a16="http://schemas.microsoft.com/office/drawing/2014/main" id="{8C9CB628-AD56-1716-E3FB-C9841CBAD7EE}"/>
                </a:ext>
              </a:extLst>
            </p:cNvPr>
            <p:cNvSpPr>
              <a:spLocks/>
            </p:cNvSpPr>
            <p:nvPr/>
          </p:nvSpPr>
          <p:spPr bwMode="auto">
            <a:xfrm>
              <a:off x="3088" y="156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5" name="Freeform 214">
              <a:extLst>
                <a:ext uri="{FF2B5EF4-FFF2-40B4-BE49-F238E27FC236}">
                  <a16:creationId xmlns:a16="http://schemas.microsoft.com/office/drawing/2014/main" id="{1B87796D-92F1-2B17-A975-C845C29FF30B}"/>
                </a:ext>
              </a:extLst>
            </p:cNvPr>
            <p:cNvSpPr>
              <a:spLocks/>
            </p:cNvSpPr>
            <p:nvPr/>
          </p:nvSpPr>
          <p:spPr bwMode="auto">
            <a:xfrm>
              <a:off x="2936"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6" name="Freeform 215">
              <a:extLst>
                <a:ext uri="{FF2B5EF4-FFF2-40B4-BE49-F238E27FC236}">
                  <a16:creationId xmlns:a16="http://schemas.microsoft.com/office/drawing/2014/main" id="{E0C52362-16B7-FFBB-66D8-493EE6FE227C}"/>
                </a:ext>
              </a:extLst>
            </p:cNvPr>
            <p:cNvSpPr>
              <a:spLocks/>
            </p:cNvSpPr>
            <p:nvPr/>
          </p:nvSpPr>
          <p:spPr bwMode="auto">
            <a:xfrm>
              <a:off x="2907" y="138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7" name="Freeform 216">
              <a:extLst>
                <a:ext uri="{FF2B5EF4-FFF2-40B4-BE49-F238E27FC236}">
                  <a16:creationId xmlns:a16="http://schemas.microsoft.com/office/drawing/2014/main" id="{0348CF6E-2262-B28A-F32F-8A130C1ECB94}"/>
                </a:ext>
              </a:extLst>
            </p:cNvPr>
            <p:cNvSpPr>
              <a:spLocks/>
            </p:cNvSpPr>
            <p:nvPr/>
          </p:nvSpPr>
          <p:spPr bwMode="auto">
            <a:xfrm>
              <a:off x="2917"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8" name="Freeform 217">
              <a:extLst>
                <a:ext uri="{FF2B5EF4-FFF2-40B4-BE49-F238E27FC236}">
                  <a16:creationId xmlns:a16="http://schemas.microsoft.com/office/drawing/2014/main" id="{31407544-E68E-0E3D-A5F6-66B987220E56}"/>
                </a:ext>
              </a:extLst>
            </p:cNvPr>
            <p:cNvSpPr>
              <a:spLocks/>
            </p:cNvSpPr>
            <p:nvPr/>
          </p:nvSpPr>
          <p:spPr bwMode="auto">
            <a:xfrm>
              <a:off x="2888" y="1383"/>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9" name="Freeform 218">
              <a:extLst>
                <a:ext uri="{FF2B5EF4-FFF2-40B4-BE49-F238E27FC236}">
                  <a16:creationId xmlns:a16="http://schemas.microsoft.com/office/drawing/2014/main" id="{FC2DE1EF-C6E3-D400-7D39-5BF46BCD2FF4}"/>
                </a:ext>
              </a:extLst>
            </p:cNvPr>
            <p:cNvSpPr>
              <a:spLocks/>
            </p:cNvSpPr>
            <p:nvPr/>
          </p:nvSpPr>
          <p:spPr bwMode="auto">
            <a:xfrm>
              <a:off x="2911"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0" name="Freeform 219">
              <a:extLst>
                <a:ext uri="{FF2B5EF4-FFF2-40B4-BE49-F238E27FC236}">
                  <a16:creationId xmlns:a16="http://schemas.microsoft.com/office/drawing/2014/main" id="{43A15780-B430-3991-FC08-664F6CA24F27}"/>
                </a:ext>
              </a:extLst>
            </p:cNvPr>
            <p:cNvSpPr>
              <a:spLocks/>
            </p:cNvSpPr>
            <p:nvPr/>
          </p:nvSpPr>
          <p:spPr bwMode="auto">
            <a:xfrm>
              <a:off x="2882" y="1383"/>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1" name="Freeform 220">
              <a:extLst>
                <a:ext uri="{FF2B5EF4-FFF2-40B4-BE49-F238E27FC236}">
                  <a16:creationId xmlns:a16="http://schemas.microsoft.com/office/drawing/2014/main" id="{67AFE636-C84E-AABA-3EDB-B5F816C763C8}"/>
                </a:ext>
              </a:extLst>
            </p:cNvPr>
            <p:cNvSpPr>
              <a:spLocks/>
            </p:cNvSpPr>
            <p:nvPr/>
          </p:nvSpPr>
          <p:spPr bwMode="auto">
            <a:xfrm>
              <a:off x="2904"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2" name="Freeform 221">
              <a:extLst>
                <a:ext uri="{FF2B5EF4-FFF2-40B4-BE49-F238E27FC236}">
                  <a16:creationId xmlns:a16="http://schemas.microsoft.com/office/drawing/2014/main" id="{FB421AA9-7FCD-D065-0FBD-BE59FF46E9DA}"/>
                </a:ext>
              </a:extLst>
            </p:cNvPr>
            <p:cNvSpPr>
              <a:spLocks/>
            </p:cNvSpPr>
            <p:nvPr/>
          </p:nvSpPr>
          <p:spPr bwMode="auto">
            <a:xfrm>
              <a:off x="2874" y="138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3" name="Freeform 222">
              <a:extLst>
                <a:ext uri="{FF2B5EF4-FFF2-40B4-BE49-F238E27FC236}">
                  <a16:creationId xmlns:a16="http://schemas.microsoft.com/office/drawing/2014/main" id="{9838681F-DE03-A901-0E2F-E298E3EBFFFA}"/>
                </a:ext>
              </a:extLst>
            </p:cNvPr>
            <p:cNvSpPr>
              <a:spLocks/>
            </p:cNvSpPr>
            <p:nvPr/>
          </p:nvSpPr>
          <p:spPr bwMode="auto">
            <a:xfrm>
              <a:off x="2894" y="132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4" name="Freeform 223">
              <a:extLst>
                <a:ext uri="{FF2B5EF4-FFF2-40B4-BE49-F238E27FC236}">
                  <a16:creationId xmlns:a16="http://schemas.microsoft.com/office/drawing/2014/main" id="{5A7D8931-1444-3912-4FE6-16565440600F}"/>
                </a:ext>
              </a:extLst>
            </p:cNvPr>
            <p:cNvSpPr>
              <a:spLocks/>
            </p:cNvSpPr>
            <p:nvPr/>
          </p:nvSpPr>
          <p:spPr bwMode="auto">
            <a:xfrm>
              <a:off x="2865" y="135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5" name="Freeform 224">
              <a:extLst>
                <a:ext uri="{FF2B5EF4-FFF2-40B4-BE49-F238E27FC236}">
                  <a16:creationId xmlns:a16="http://schemas.microsoft.com/office/drawing/2014/main" id="{C5958351-29B6-AD83-71BA-5C3E2B443D34}"/>
                </a:ext>
              </a:extLst>
            </p:cNvPr>
            <p:cNvSpPr>
              <a:spLocks/>
            </p:cNvSpPr>
            <p:nvPr/>
          </p:nvSpPr>
          <p:spPr bwMode="auto">
            <a:xfrm>
              <a:off x="2901" y="132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6" name="Freeform 225">
              <a:extLst>
                <a:ext uri="{FF2B5EF4-FFF2-40B4-BE49-F238E27FC236}">
                  <a16:creationId xmlns:a16="http://schemas.microsoft.com/office/drawing/2014/main" id="{6355CE70-0A5D-3E04-427F-31F93E7998E5}"/>
                </a:ext>
              </a:extLst>
            </p:cNvPr>
            <p:cNvSpPr>
              <a:spLocks/>
            </p:cNvSpPr>
            <p:nvPr/>
          </p:nvSpPr>
          <p:spPr bwMode="auto">
            <a:xfrm>
              <a:off x="2873" y="1359"/>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7" name="Freeform 226">
              <a:extLst>
                <a:ext uri="{FF2B5EF4-FFF2-40B4-BE49-F238E27FC236}">
                  <a16:creationId xmlns:a16="http://schemas.microsoft.com/office/drawing/2014/main" id="{E6CF2FC1-B8E4-518B-5E30-5C206DBA514E}"/>
                </a:ext>
              </a:extLst>
            </p:cNvPr>
            <p:cNvSpPr>
              <a:spLocks/>
            </p:cNvSpPr>
            <p:nvPr/>
          </p:nvSpPr>
          <p:spPr bwMode="auto">
            <a:xfrm>
              <a:off x="2846" y="1322"/>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8" name="Freeform 227">
              <a:extLst>
                <a:ext uri="{FF2B5EF4-FFF2-40B4-BE49-F238E27FC236}">
                  <a16:creationId xmlns:a16="http://schemas.microsoft.com/office/drawing/2014/main" id="{529C31F7-27F8-DCFD-B81F-1635440B449A}"/>
                </a:ext>
              </a:extLst>
            </p:cNvPr>
            <p:cNvSpPr>
              <a:spLocks/>
            </p:cNvSpPr>
            <p:nvPr/>
          </p:nvSpPr>
          <p:spPr bwMode="auto">
            <a:xfrm>
              <a:off x="2816" y="1352"/>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9" name="Freeform 228">
              <a:extLst>
                <a:ext uri="{FF2B5EF4-FFF2-40B4-BE49-F238E27FC236}">
                  <a16:creationId xmlns:a16="http://schemas.microsoft.com/office/drawing/2014/main" id="{39C97CC0-F1CD-8546-1DAC-7607D5039C86}"/>
                </a:ext>
              </a:extLst>
            </p:cNvPr>
            <p:cNvSpPr>
              <a:spLocks/>
            </p:cNvSpPr>
            <p:nvPr/>
          </p:nvSpPr>
          <p:spPr bwMode="auto">
            <a:xfrm>
              <a:off x="2694" y="129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0" name="Freeform 229">
              <a:extLst>
                <a:ext uri="{FF2B5EF4-FFF2-40B4-BE49-F238E27FC236}">
                  <a16:creationId xmlns:a16="http://schemas.microsoft.com/office/drawing/2014/main" id="{0082A835-4C74-C5AB-318A-E3844DCBD3AB}"/>
                </a:ext>
              </a:extLst>
            </p:cNvPr>
            <p:cNvSpPr>
              <a:spLocks/>
            </p:cNvSpPr>
            <p:nvPr/>
          </p:nvSpPr>
          <p:spPr bwMode="auto">
            <a:xfrm>
              <a:off x="2664" y="132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1" name="Freeform 230">
              <a:extLst>
                <a:ext uri="{FF2B5EF4-FFF2-40B4-BE49-F238E27FC236}">
                  <a16:creationId xmlns:a16="http://schemas.microsoft.com/office/drawing/2014/main" id="{2BCFE91E-21C0-806A-49EB-02034816D060}"/>
                </a:ext>
              </a:extLst>
            </p:cNvPr>
            <p:cNvSpPr>
              <a:spLocks/>
            </p:cNvSpPr>
            <p:nvPr/>
          </p:nvSpPr>
          <p:spPr bwMode="auto">
            <a:xfrm>
              <a:off x="2677" y="122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2" name="Freeform 231">
              <a:extLst>
                <a:ext uri="{FF2B5EF4-FFF2-40B4-BE49-F238E27FC236}">
                  <a16:creationId xmlns:a16="http://schemas.microsoft.com/office/drawing/2014/main" id="{75592712-4B57-F2F9-7B52-3A57359E9D8B}"/>
                </a:ext>
              </a:extLst>
            </p:cNvPr>
            <p:cNvSpPr>
              <a:spLocks/>
            </p:cNvSpPr>
            <p:nvPr/>
          </p:nvSpPr>
          <p:spPr bwMode="auto">
            <a:xfrm>
              <a:off x="2648" y="1259"/>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3" name="Freeform 232">
              <a:extLst>
                <a:ext uri="{FF2B5EF4-FFF2-40B4-BE49-F238E27FC236}">
                  <a16:creationId xmlns:a16="http://schemas.microsoft.com/office/drawing/2014/main" id="{4BAC2A1E-52DC-68C0-3A7E-2452FEE653F1}"/>
                </a:ext>
              </a:extLst>
            </p:cNvPr>
            <p:cNvSpPr>
              <a:spLocks/>
            </p:cNvSpPr>
            <p:nvPr/>
          </p:nvSpPr>
          <p:spPr bwMode="auto">
            <a:xfrm>
              <a:off x="2533" y="1220"/>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4" name="Freeform 233">
              <a:extLst>
                <a:ext uri="{FF2B5EF4-FFF2-40B4-BE49-F238E27FC236}">
                  <a16:creationId xmlns:a16="http://schemas.microsoft.com/office/drawing/2014/main" id="{BDC8B7AB-B4ED-5D8B-1B57-516EBE518C59}"/>
                </a:ext>
              </a:extLst>
            </p:cNvPr>
            <p:cNvSpPr>
              <a:spLocks/>
            </p:cNvSpPr>
            <p:nvPr/>
          </p:nvSpPr>
          <p:spPr bwMode="auto">
            <a:xfrm>
              <a:off x="2504" y="1249"/>
              <a:ext cx="59"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5" name="Freeform 234">
              <a:extLst>
                <a:ext uri="{FF2B5EF4-FFF2-40B4-BE49-F238E27FC236}">
                  <a16:creationId xmlns:a16="http://schemas.microsoft.com/office/drawing/2014/main" id="{8DD75E76-725A-7BEC-0167-02AEC4D79747}"/>
                </a:ext>
              </a:extLst>
            </p:cNvPr>
            <p:cNvSpPr>
              <a:spLocks/>
            </p:cNvSpPr>
            <p:nvPr/>
          </p:nvSpPr>
          <p:spPr bwMode="auto">
            <a:xfrm>
              <a:off x="2525" y="121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6" name="Freeform 235">
              <a:extLst>
                <a:ext uri="{FF2B5EF4-FFF2-40B4-BE49-F238E27FC236}">
                  <a16:creationId xmlns:a16="http://schemas.microsoft.com/office/drawing/2014/main" id="{6C0BF020-4261-A16E-45E8-70438805D90D}"/>
                </a:ext>
              </a:extLst>
            </p:cNvPr>
            <p:cNvSpPr>
              <a:spLocks/>
            </p:cNvSpPr>
            <p:nvPr/>
          </p:nvSpPr>
          <p:spPr bwMode="auto">
            <a:xfrm>
              <a:off x="2495" y="124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7" name="Freeform 236">
              <a:extLst>
                <a:ext uri="{FF2B5EF4-FFF2-40B4-BE49-F238E27FC236}">
                  <a16:creationId xmlns:a16="http://schemas.microsoft.com/office/drawing/2014/main" id="{185B94EA-04DC-AC91-D6D6-C778A2DDB281}"/>
                </a:ext>
              </a:extLst>
            </p:cNvPr>
            <p:cNvSpPr>
              <a:spLocks/>
            </p:cNvSpPr>
            <p:nvPr/>
          </p:nvSpPr>
          <p:spPr bwMode="auto">
            <a:xfrm>
              <a:off x="2484" y="11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8" name="Freeform 237">
              <a:extLst>
                <a:ext uri="{FF2B5EF4-FFF2-40B4-BE49-F238E27FC236}">
                  <a16:creationId xmlns:a16="http://schemas.microsoft.com/office/drawing/2014/main" id="{4D2EF28C-A5A1-F4A9-2658-E13E41904C2B}"/>
                </a:ext>
              </a:extLst>
            </p:cNvPr>
            <p:cNvSpPr>
              <a:spLocks/>
            </p:cNvSpPr>
            <p:nvPr/>
          </p:nvSpPr>
          <p:spPr bwMode="auto">
            <a:xfrm>
              <a:off x="2456" y="1216"/>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9" name="Freeform 238">
              <a:extLst>
                <a:ext uri="{FF2B5EF4-FFF2-40B4-BE49-F238E27FC236}">
                  <a16:creationId xmlns:a16="http://schemas.microsoft.com/office/drawing/2014/main" id="{BA84F93E-2FCA-9448-D861-E6CB6CF75B65}"/>
                </a:ext>
              </a:extLst>
            </p:cNvPr>
            <p:cNvSpPr>
              <a:spLocks/>
            </p:cNvSpPr>
            <p:nvPr/>
          </p:nvSpPr>
          <p:spPr bwMode="auto">
            <a:xfrm>
              <a:off x="2493" y="1193"/>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0" name="Freeform 239">
              <a:extLst>
                <a:ext uri="{FF2B5EF4-FFF2-40B4-BE49-F238E27FC236}">
                  <a16:creationId xmlns:a16="http://schemas.microsoft.com/office/drawing/2014/main" id="{418B11A6-D0E6-69FE-1FC5-E83080629107}"/>
                </a:ext>
              </a:extLst>
            </p:cNvPr>
            <p:cNvSpPr>
              <a:spLocks/>
            </p:cNvSpPr>
            <p:nvPr/>
          </p:nvSpPr>
          <p:spPr bwMode="auto">
            <a:xfrm>
              <a:off x="2463" y="122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1" name="Freeform 240">
              <a:extLst>
                <a:ext uri="{FF2B5EF4-FFF2-40B4-BE49-F238E27FC236}">
                  <a16:creationId xmlns:a16="http://schemas.microsoft.com/office/drawing/2014/main" id="{2A9B1D49-11E8-EF54-6697-9FDC36B18CA0}"/>
                </a:ext>
              </a:extLst>
            </p:cNvPr>
            <p:cNvSpPr>
              <a:spLocks/>
            </p:cNvSpPr>
            <p:nvPr/>
          </p:nvSpPr>
          <p:spPr bwMode="auto">
            <a:xfrm>
              <a:off x="2278" y="106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2" name="Freeform 241">
              <a:extLst>
                <a:ext uri="{FF2B5EF4-FFF2-40B4-BE49-F238E27FC236}">
                  <a16:creationId xmlns:a16="http://schemas.microsoft.com/office/drawing/2014/main" id="{0EAC98EB-1831-DCDD-DF88-8B95FEC8CE85}"/>
                </a:ext>
              </a:extLst>
            </p:cNvPr>
            <p:cNvSpPr>
              <a:spLocks/>
            </p:cNvSpPr>
            <p:nvPr/>
          </p:nvSpPr>
          <p:spPr bwMode="auto">
            <a:xfrm>
              <a:off x="2249" y="1098"/>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3" name="Freeform 242">
              <a:extLst>
                <a:ext uri="{FF2B5EF4-FFF2-40B4-BE49-F238E27FC236}">
                  <a16:creationId xmlns:a16="http://schemas.microsoft.com/office/drawing/2014/main" id="{EE0907E1-F7E5-5B58-5107-6ACE3E74E636}"/>
                </a:ext>
              </a:extLst>
            </p:cNvPr>
            <p:cNvSpPr>
              <a:spLocks/>
            </p:cNvSpPr>
            <p:nvPr/>
          </p:nvSpPr>
          <p:spPr bwMode="auto">
            <a:xfrm>
              <a:off x="2082" y="1009"/>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4" name="Freeform 243">
              <a:extLst>
                <a:ext uri="{FF2B5EF4-FFF2-40B4-BE49-F238E27FC236}">
                  <a16:creationId xmlns:a16="http://schemas.microsoft.com/office/drawing/2014/main" id="{8AA57917-70BC-C710-4B62-2393DF5E4214}"/>
                </a:ext>
              </a:extLst>
            </p:cNvPr>
            <p:cNvSpPr>
              <a:spLocks/>
            </p:cNvSpPr>
            <p:nvPr/>
          </p:nvSpPr>
          <p:spPr bwMode="auto">
            <a:xfrm>
              <a:off x="2053" y="1039"/>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5" name="Freeform 244">
              <a:extLst>
                <a:ext uri="{FF2B5EF4-FFF2-40B4-BE49-F238E27FC236}">
                  <a16:creationId xmlns:a16="http://schemas.microsoft.com/office/drawing/2014/main" id="{A8B69EA5-E9BF-90B6-699E-CC66EF1F9B16}"/>
                </a:ext>
              </a:extLst>
            </p:cNvPr>
            <p:cNvSpPr>
              <a:spLocks/>
            </p:cNvSpPr>
            <p:nvPr/>
          </p:nvSpPr>
          <p:spPr bwMode="auto">
            <a:xfrm>
              <a:off x="1885" y="96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6" name="Freeform 245">
              <a:extLst>
                <a:ext uri="{FF2B5EF4-FFF2-40B4-BE49-F238E27FC236}">
                  <a16:creationId xmlns:a16="http://schemas.microsoft.com/office/drawing/2014/main" id="{5DA3D7EF-5ACD-B711-902E-B4818DDBAD5F}"/>
                </a:ext>
              </a:extLst>
            </p:cNvPr>
            <p:cNvSpPr>
              <a:spLocks/>
            </p:cNvSpPr>
            <p:nvPr/>
          </p:nvSpPr>
          <p:spPr bwMode="auto">
            <a:xfrm>
              <a:off x="1856" y="996"/>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7" name="Freeform 246">
              <a:extLst>
                <a:ext uri="{FF2B5EF4-FFF2-40B4-BE49-F238E27FC236}">
                  <a16:creationId xmlns:a16="http://schemas.microsoft.com/office/drawing/2014/main" id="{56CEC7E6-C45B-2CCB-42C6-59A4C289969B}"/>
                </a:ext>
              </a:extLst>
            </p:cNvPr>
            <p:cNvSpPr>
              <a:spLocks/>
            </p:cNvSpPr>
            <p:nvPr/>
          </p:nvSpPr>
          <p:spPr bwMode="auto">
            <a:xfrm>
              <a:off x="1877" y="942"/>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8" name="Freeform 247">
              <a:extLst>
                <a:ext uri="{FF2B5EF4-FFF2-40B4-BE49-F238E27FC236}">
                  <a16:creationId xmlns:a16="http://schemas.microsoft.com/office/drawing/2014/main" id="{6D3B4E7D-C1DF-71AC-2B9B-E01E469DF9B0}"/>
                </a:ext>
              </a:extLst>
            </p:cNvPr>
            <p:cNvSpPr>
              <a:spLocks/>
            </p:cNvSpPr>
            <p:nvPr/>
          </p:nvSpPr>
          <p:spPr bwMode="auto">
            <a:xfrm>
              <a:off x="1847" y="97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9" name="Freeform 248">
              <a:extLst>
                <a:ext uri="{FF2B5EF4-FFF2-40B4-BE49-F238E27FC236}">
                  <a16:creationId xmlns:a16="http://schemas.microsoft.com/office/drawing/2014/main" id="{3623E65B-85B8-6CFB-69CE-479C25AA7CA8}"/>
                </a:ext>
              </a:extLst>
            </p:cNvPr>
            <p:cNvSpPr>
              <a:spLocks/>
            </p:cNvSpPr>
            <p:nvPr/>
          </p:nvSpPr>
          <p:spPr bwMode="auto">
            <a:xfrm>
              <a:off x="1883" y="95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0" name="Freeform 249">
              <a:extLst>
                <a:ext uri="{FF2B5EF4-FFF2-40B4-BE49-F238E27FC236}">
                  <a16:creationId xmlns:a16="http://schemas.microsoft.com/office/drawing/2014/main" id="{3B277EAC-3716-7115-62FC-E15D90F82F75}"/>
                </a:ext>
              </a:extLst>
            </p:cNvPr>
            <p:cNvSpPr>
              <a:spLocks/>
            </p:cNvSpPr>
            <p:nvPr/>
          </p:nvSpPr>
          <p:spPr bwMode="auto">
            <a:xfrm>
              <a:off x="1854" y="97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1" name="Freeform 250">
              <a:extLst>
                <a:ext uri="{FF2B5EF4-FFF2-40B4-BE49-F238E27FC236}">
                  <a16:creationId xmlns:a16="http://schemas.microsoft.com/office/drawing/2014/main" id="{139A30A8-CED7-2648-DCD0-A9AC9F8A1F9D}"/>
                </a:ext>
              </a:extLst>
            </p:cNvPr>
            <p:cNvSpPr>
              <a:spLocks/>
            </p:cNvSpPr>
            <p:nvPr/>
          </p:nvSpPr>
          <p:spPr bwMode="auto">
            <a:xfrm>
              <a:off x="1729" y="92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2" name="Freeform 251">
              <a:extLst>
                <a:ext uri="{FF2B5EF4-FFF2-40B4-BE49-F238E27FC236}">
                  <a16:creationId xmlns:a16="http://schemas.microsoft.com/office/drawing/2014/main" id="{CBA2BCD7-6646-1FA2-10AC-F2E91A11A1AB}"/>
                </a:ext>
              </a:extLst>
            </p:cNvPr>
            <p:cNvSpPr>
              <a:spLocks/>
            </p:cNvSpPr>
            <p:nvPr/>
          </p:nvSpPr>
          <p:spPr bwMode="auto">
            <a:xfrm>
              <a:off x="1700" y="958"/>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3" name="Freeform 252">
              <a:extLst>
                <a:ext uri="{FF2B5EF4-FFF2-40B4-BE49-F238E27FC236}">
                  <a16:creationId xmlns:a16="http://schemas.microsoft.com/office/drawing/2014/main" id="{BFEA651E-52CD-8199-8277-25FBA5175ED2}"/>
                </a:ext>
              </a:extLst>
            </p:cNvPr>
            <p:cNvSpPr>
              <a:spLocks/>
            </p:cNvSpPr>
            <p:nvPr/>
          </p:nvSpPr>
          <p:spPr bwMode="auto">
            <a:xfrm>
              <a:off x="1672" y="89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4" name="Freeform 253">
              <a:extLst>
                <a:ext uri="{FF2B5EF4-FFF2-40B4-BE49-F238E27FC236}">
                  <a16:creationId xmlns:a16="http://schemas.microsoft.com/office/drawing/2014/main" id="{79C7FC7F-A011-0AB9-203F-D05DFCA413D6}"/>
                </a:ext>
              </a:extLst>
            </p:cNvPr>
            <p:cNvSpPr>
              <a:spLocks/>
            </p:cNvSpPr>
            <p:nvPr/>
          </p:nvSpPr>
          <p:spPr bwMode="auto">
            <a:xfrm>
              <a:off x="1642" y="92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5" name="Freeform 254">
              <a:extLst>
                <a:ext uri="{FF2B5EF4-FFF2-40B4-BE49-F238E27FC236}">
                  <a16:creationId xmlns:a16="http://schemas.microsoft.com/office/drawing/2014/main" id="{49A2538A-9697-7215-F079-55B73CD6EB40}"/>
                </a:ext>
              </a:extLst>
            </p:cNvPr>
            <p:cNvSpPr>
              <a:spLocks/>
            </p:cNvSpPr>
            <p:nvPr/>
          </p:nvSpPr>
          <p:spPr bwMode="auto">
            <a:xfrm>
              <a:off x="1672" y="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6" name="Freeform 255">
              <a:extLst>
                <a:ext uri="{FF2B5EF4-FFF2-40B4-BE49-F238E27FC236}">
                  <a16:creationId xmlns:a16="http://schemas.microsoft.com/office/drawing/2014/main" id="{799BEC19-7300-B704-B12E-701600187EE2}"/>
                </a:ext>
              </a:extLst>
            </p:cNvPr>
            <p:cNvSpPr>
              <a:spLocks/>
            </p:cNvSpPr>
            <p:nvPr/>
          </p:nvSpPr>
          <p:spPr bwMode="auto">
            <a:xfrm>
              <a:off x="1642" y="92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7" name="Freeform 256">
              <a:extLst>
                <a:ext uri="{FF2B5EF4-FFF2-40B4-BE49-F238E27FC236}">
                  <a16:creationId xmlns:a16="http://schemas.microsoft.com/office/drawing/2014/main" id="{37C46A15-8FC9-3194-300E-CB91052B6F0B}"/>
                </a:ext>
              </a:extLst>
            </p:cNvPr>
            <p:cNvSpPr>
              <a:spLocks/>
            </p:cNvSpPr>
            <p:nvPr/>
          </p:nvSpPr>
          <p:spPr bwMode="auto">
            <a:xfrm>
              <a:off x="1469" y="81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8" name="Freeform 257">
              <a:extLst>
                <a:ext uri="{FF2B5EF4-FFF2-40B4-BE49-F238E27FC236}">
                  <a16:creationId xmlns:a16="http://schemas.microsoft.com/office/drawing/2014/main" id="{5D060364-CCB7-AC72-CEB2-AC40DB7728E4}"/>
                </a:ext>
              </a:extLst>
            </p:cNvPr>
            <p:cNvSpPr>
              <a:spLocks/>
            </p:cNvSpPr>
            <p:nvPr/>
          </p:nvSpPr>
          <p:spPr bwMode="auto">
            <a:xfrm>
              <a:off x="1439" y="84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9" name="Freeform 258">
              <a:extLst>
                <a:ext uri="{FF2B5EF4-FFF2-40B4-BE49-F238E27FC236}">
                  <a16:creationId xmlns:a16="http://schemas.microsoft.com/office/drawing/2014/main" id="{998BE578-1942-DDE8-D365-D4825DDCE8FA}"/>
                </a:ext>
              </a:extLst>
            </p:cNvPr>
            <p:cNvSpPr>
              <a:spLocks/>
            </p:cNvSpPr>
            <p:nvPr/>
          </p:nvSpPr>
          <p:spPr bwMode="auto">
            <a:xfrm>
              <a:off x="1252" y="752"/>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0" name="Freeform 259">
              <a:extLst>
                <a:ext uri="{FF2B5EF4-FFF2-40B4-BE49-F238E27FC236}">
                  <a16:creationId xmlns:a16="http://schemas.microsoft.com/office/drawing/2014/main" id="{C83720A1-DA1E-46D6-01E9-B0C03F7BC4CE}"/>
                </a:ext>
              </a:extLst>
            </p:cNvPr>
            <p:cNvSpPr>
              <a:spLocks/>
            </p:cNvSpPr>
            <p:nvPr/>
          </p:nvSpPr>
          <p:spPr bwMode="auto">
            <a:xfrm>
              <a:off x="1222" y="781"/>
              <a:ext cx="59"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1" name="Freeform 260">
              <a:extLst>
                <a:ext uri="{FF2B5EF4-FFF2-40B4-BE49-F238E27FC236}">
                  <a16:creationId xmlns:a16="http://schemas.microsoft.com/office/drawing/2014/main" id="{44B5DD1B-33BD-F844-C8AB-1C29723E1DD5}"/>
                </a:ext>
              </a:extLst>
            </p:cNvPr>
            <p:cNvSpPr>
              <a:spLocks/>
            </p:cNvSpPr>
            <p:nvPr/>
          </p:nvSpPr>
          <p:spPr bwMode="auto">
            <a:xfrm>
              <a:off x="692" y="562"/>
              <a:ext cx="0" cy="58"/>
            </a:xfrm>
            <a:custGeom>
              <a:avLst/>
              <a:gdLst>
                <a:gd name="T0" fmla="*/ 0 h 96"/>
                <a:gd name="T1" fmla="*/ 0 h 96"/>
                <a:gd name="T2" fmla="*/ 96 h 96"/>
              </a:gdLst>
              <a:ahLst/>
              <a:cxnLst>
                <a:cxn ang="0">
                  <a:pos x="0" y="T0"/>
                </a:cxn>
                <a:cxn ang="0">
                  <a:pos x="0" y="T1"/>
                </a:cxn>
                <a:cxn ang="0">
                  <a:pos x="0" y="T2"/>
                </a:cxn>
              </a:cxnLst>
              <a:rect l="0" t="0" r="r" b="b"/>
              <a:pathLst>
                <a:path h="96">
                  <a:moveTo>
                    <a:pt x="0" y="0"/>
                  </a:moveTo>
                  <a:lnTo>
                    <a:pt x="0" y="0"/>
                  </a:lnTo>
                  <a:lnTo>
                    <a:pt x="0" y="96"/>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2" name="Freeform 261">
              <a:extLst>
                <a:ext uri="{FF2B5EF4-FFF2-40B4-BE49-F238E27FC236}">
                  <a16:creationId xmlns:a16="http://schemas.microsoft.com/office/drawing/2014/main" id="{CB9B753A-B274-31BB-E954-04D5B8698742}"/>
                </a:ext>
              </a:extLst>
            </p:cNvPr>
            <p:cNvSpPr>
              <a:spLocks/>
            </p:cNvSpPr>
            <p:nvPr/>
          </p:nvSpPr>
          <p:spPr bwMode="auto">
            <a:xfrm>
              <a:off x="663" y="59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3" name="Freeform 262">
              <a:extLst>
                <a:ext uri="{FF2B5EF4-FFF2-40B4-BE49-F238E27FC236}">
                  <a16:creationId xmlns:a16="http://schemas.microsoft.com/office/drawing/2014/main" id="{D1E87C20-D93E-C355-61EA-0D49594FC12A}"/>
                </a:ext>
              </a:extLst>
            </p:cNvPr>
            <p:cNvSpPr>
              <a:spLocks/>
            </p:cNvSpPr>
            <p:nvPr/>
          </p:nvSpPr>
          <p:spPr bwMode="auto">
            <a:xfrm>
              <a:off x="698" y="562"/>
              <a:ext cx="0" cy="58"/>
            </a:xfrm>
            <a:custGeom>
              <a:avLst/>
              <a:gdLst>
                <a:gd name="T0" fmla="*/ 0 h 96"/>
                <a:gd name="T1" fmla="*/ 0 h 96"/>
                <a:gd name="T2" fmla="*/ 96 h 96"/>
              </a:gdLst>
              <a:ahLst/>
              <a:cxnLst>
                <a:cxn ang="0">
                  <a:pos x="0" y="T0"/>
                </a:cxn>
                <a:cxn ang="0">
                  <a:pos x="0" y="T1"/>
                </a:cxn>
                <a:cxn ang="0">
                  <a:pos x="0" y="T2"/>
                </a:cxn>
              </a:cxnLst>
              <a:rect l="0" t="0" r="r" b="b"/>
              <a:pathLst>
                <a:path h="96">
                  <a:moveTo>
                    <a:pt x="0" y="0"/>
                  </a:moveTo>
                  <a:lnTo>
                    <a:pt x="0" y="0"/>
                  </a:lnTo>
                  <a:lnTo>
                    <a:pt x="0" y="96"/>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4" name="Freeform 263">
              <a:extLst>
                <a:ext uri="{FF2B5EF4-FFF2-40B4-BE49-F238E27FC236}">
                  <a16:creationId xmlns:a16="http://schemas.microsoft.com/office/drawing/2014/main" id="{25DB166E-CF23-9A1E-07D5-1F0116DA23D3}"/>
                </a:ext>
              </a:extLst>
            </p:cNvPr>
            <p:cNvSpPr>
              <a:spLocks/>
            </p:cNvSpPr>
            <p:nvPr/>
          </p:nvSpPr>
          <p:spPr bwMode="auto">
            <a:xfrm>
              <a:off x="669" y="59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5" name="Freeform 264">
              <a:extLst>
                <a:ext uri="{FF2B5EF4-FFF2-40B4-BE49-F238E27FC236}">
                  <a16:creationId xmlns:a16="http://schemas.microsoft.com/office/drawing/2014/main" id="{3F94CEDB-695E-8230-E8CB-B293E18F69A0}"/>
                </a:ext>
              </a:extLst>
            </p:cNvPr>
            <p:cNvSpPr>
              <a:spLocks/>
            </p:cNvSpPr>
            <p:nvPr/>
          </p:nvSpPr>
          <p:spPr bwMode="auto">
            <a:xfrm>
              <a:off x="4121"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6" name="Freeform 265">
              <a:extLst>
                <a:ext uri="{FF2B5EF4-FFF2-40B4-BE49-F238E27FC236}">
                  <a16:creationId xmlns:a16="http://schemas.microsoft.com/office/drawing/2014/main" id="{5F2AD517-DAB5-E221-CB58-D3062240EBC8}"/>
                </a:ext>
              </a:extLst>
            </p:cNvPr>
            <p:cNvSpPr>
              <a:spLocks/>
            </p:cNvSpPr>
            <p:nvPr/>
          </p:nvSpPr>
          <p:spPr bwMode="auto">
            <a:xfrm>
              <a:off x="4091"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7" name="Freeform 266">
              <a:extLst>
                <a:ext uri="{FF2B5EF4-FFF2-40B4-BE49-F238E27FC236}">
                  <a16:creationId xmlns:a16="http://schemas.microsoft.com/office/drawing/2014/main" id="{F3418720-7813-C86A-683E-F400A15BAB7A}"/>
                </a:ext>
              </a:extLst>
            </p:cNvPr>
            <p:cNvSpPr>
              <a:spLocks/>
            </p:cNvSpPr>
            <p:nvPr/>
          </p:nvSpPr>
          <p:spPr bwMode="auto">
            <a:xfrm>
              <a:off x="4129"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8" name="Freeform 267">
              <a:extLst>
                <a:ext uri="{FF2B5EF4-FFF2-40B4-BE49-F238E27FC236}">
                  <a16:creationId xmlns:a16="http://schemas.microsoft.com/office/drawing/2014/main" id="{30222CE8-5A02-FD6A-D24E-3C984510759B}"/>
                </a:ext>
              </a:extLst>
            </p:cNvPr>
            <p:cNvSpPr>
              <a:spLocks/>
            </p:cNvSpPr>
            <p:nvPr/>
          </p:nvSpPr>
          <p:spPr bwMode="auto">
            <a:xfrm>
              <a:off x="4099"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nvGrpSpPr>
          <p:cNvPr id="479" name="Group 4">
            <a:extLst>
              <a:ext uri="{FF2B5EF4-FFF2-40B4-BE49-F238E27FC236}">
                <a16:creationId xmlns:a16="http://schemas.microsoft.com/office/drawing/2014/main" id="{2CAE15E5-4C8A-0B78-B591-8B2B2D80292D}"/>
              </a:ext>
            </a:extLst>
          </p:cNvPr>
          <p:cNvGrpSpPr>
            <a:grpSpLocks noChangeAspect="1"/>
          </p:cNvGrpSpPr>
          <p:nvPr/>
        </p:nvGrpSpPr>
        <p:grpSpPr bwMode="auto">
          <a:xfrm>
            <a:off x="3053420" y="2546311"/>
            <a:ext cx="6565900" cy="3022600"/>
            <a:chOff x="631" y="557"/>
            <a:chExt cx="4136" cy="1904"/>
          </a:xfrm>
        </p:grpSpPr>
        <p:sp>
          <p:nvSpPr>
            <p:cNvPr id="480" name="Freeform 5">
              <a:extLst>
                <a:ext uri="{FF2B5EF4-FFF2-40B4-BE49-F238E27FC236}">
                  <a16:creationId xmlns:a16="http://schemas.microsoft.com/office/drawing/2014/main" id="{CD66176E-1918-2188-5578-CF6D2F36C1CB}"/>
                </a:ext>
              </a:extLst>
            </p:cNvPr>
            <p:cNvSpPr>
              <a:spLocks/>
            </p:cNvSpPr>
            <p:nvPr/>
          </p:nvSpPr>
          <p:spPr bwMode="auto">
            <a:xfrm>
              <a:off x="658" y="586"/>
              <a:ext cx="4079" cy="1845"/>
            </a:xfrm>
            <a:custGeom>
              <a:avLst/>
              <a:gdLst>
                <a:gd name="T0" fmla="*/ 52 w 6791"/>
                <a:gd name="T1" fmla="*/ 0 h 3064"/>
                <a:gd name="T2" fmla="*/ 109 w 6791"/>
                <a:gd name="T3" fmla="*/ 39 h 3064"/>
                <a:gd name="T4" fmla="*/ 191 w 6791"/>
                <a:gd name="T5" fmla="*/ 71 h 3064"/>
                <a:gd name="T6" fmla="*/ 275 w 6791"/>
                <a:gd name="T7" fmla="*/ 112 h 3064"/>
                <a:gd name="T8" fmla="*/ 319 w 6791"/>
                <a:gd name="T9" fmla="*/ 126 h 3064"/>
                <a:gd name="T10" fmla="*/ 349 w 6791"/>
                <a:gd name="T11" fmla="*/ 169 h 3064"/>
                <a:gd name="T12" fmla="*/ 387 w 6791"/>
                <a:gd name="T13" fmla="*/ 184 h 3064"/>
                <a:gd name="T14" fmla="*/ 405 w 6791"/>
                <a:gd name="T15" fmla="*/ 211 h 3064"/>
                <a:gd name="T16" fmla="*/ 514 w 6791"/>
                <a:gd name="T17" fmla="*/ 228 h 3064"/>
                <a:gd name="T18" fmla="*/ 528 w 6791"/>
                <a:gd name="T19" fmla="*/ 251 h 3064"/>
                <a:gd name="T20" fmla="*/ 642 w 6791"/>
                <a:gd name="T21" fmla="*/ 278 h 3064"/>
                <a:gd name="T22" fmla="*/ 660 w 6791"/>
                <a:gd name="T23" fmla="*/ 333 h 3064"/>
                <a:gd name="T24" fmla="*/ 876 w 6791"/>
                <a:gd name="T25" fmla="*/ 353 h 3064"/>
                <a:gd name="T26" fmla="*/ 919 w 6791"/>
                <a:gd name="T27" fmla="*/ 386 h 3064"/>
                <a:gd name="T28" fmla="*/ 973 w 6791"/>
                <a:gd name="T29" fmla="*/ 400 h 3064"/>
                <a:gd name="T30" fmla="*/ 990 w 6791"/>
                <a:gd name="T31" fmla="*/ 433 h 3064"/>
                <a:gd name="T32" fmla="*/ 1020 w 6791"/>
                <a:gd name="T33" fmla="*/ 494 h 3064"/>
                <a:gd name="T34" fmla="*/ 1032 w 6791"/>
                <a:gd name="T35" fmla="*/ 531 h 3064"/>
                <a:gd name="T36" fmla="*/ 1177 w 6791"/>
                <a:gd name="T37" fmla="*/ 542 h 3064"/>
                <a:gd name="T38" fmla="*/ 1336 w 6791"/>
                <a:gd name="T39" fmla="*/ 689 h 3064"/>
                <a:gd name="T40" fmla="*/ 1400 w 6791"/>
                <a:gd name="T41" fmla="*/ 739 h 3064"/>
                <a:gd name="T42" fmla="*/ 1682 w 6791"/>
                <a:gd name="T43" fmla="*/ 798 h 3064"/>
                <a:gd name="T44" fmla="*/ 1818 w 6791"/>
                <a:gd name="T45" fmla="*/ 811 h 3064"/>
                <a:gd name="T46" fmla="*/ 1845 w 6791"/>
                <a:gd name="T47" fmla="*/ 841 h 3064"/>
                <a:gd name="T48" fmla="*/ 2018 w 6791"/>
                <a:gd name="T49" fmla="*/ 867 h 3064"/>
                <a:gd name="T50" fmla="*/ 2037 w 6791"/>
                <a:gd name="T51" fmla="*/ 953 h 3064"/>
                <a:gd name="T52" fmla="*/ 2305 w 6791"/>
                <a:gd name="T53" fmla="*/ 969 h 3064"/>
                <a:gd name="T54" fmla="*/ 2328 w 6791"/>
                <a:gd name="T55" fmla="*/ 1012 h 3064"/>
                <a:gd name="T56" fmla="*/ 2373 w 6791"/>
                <a:gd name="T57" fmla="*/ 1035 h 3064"/>
                <a:gd name="T58" fmla="*/ 2423 w 6791"/>
                <a:gd name="T59" fmla="*/ 1066 h 3064"/>
                <a:gd name="T60" fmla="*/ 2577 w 6791"/>
                <a:gd name="T61" fmla="*/ 1079 h 3064"/>
                <a:gd name="T62" fmla="*/ 2685 w 6791"/>
                <a:gd name="T63" fmla="*/ 1143 h 3064"/>
                <a:gd name="T64" fmla="*/ 2721 w 6791"/>
                <a:gd name="T65" fmla="*/ 1243 h 3064"/>
                <a:gd name="T66" fmla="*/ 3048 w 6791"/>
                <a:gd name="T67" fmla="*/ 1276 h 3064"/>
                <a:gd name="T68" fmla="*/ 3349 w 6791"/>
                <a:gd name="T69" fmla="*/ 1294 h 3064"/>
                <a:gd name="T70" fmla="*/ 3380 w 6791"/>
                <a:gd name="T71" fmla="*/ 1410 h 3064"/>
                <a:gd name="T72" fmla="*/ 3406 w 6791"/>
                <a:gd name="T73" fmla="*/ 1429 h 3064"/>
                <a:gd name="T74" fmla="*/ 3825 w 6791"/>
                <a:gd name="T75" fmla="*/ 1473 h 3064"/>
                <a:gd name="T76" fmla="*/ 4056 w 6791"/>
                <a:gd name="T77" fmla="*/ 1521 h 3064"/>
                <a:gd name="T78" fmla="*/ 4133 w 6791"/>
                <a:gd name="T79" fmla="*/ 1596 h 3064"/>
                <a:gd name="T80" fmla="*/ 4414 w 6791"/>
                <a:gd name="T81" fmla="*/ 1637 h 3064"/>
                <a:gd name="T82" fmla="*/ 4681 w 6791"/>
                <a:gd name="T83" fmla="*/ 1687 h 3064"/>
                <a:gd name="T84" fmla="*/ 4723 w 6791"/>
                <a:gd name="T85" fmla="*/ 1754 h 3064"/>
                <a:gd name="T86" fmla="*/ 4736 w 6791"/>
                <a:gd name="T87" fmla="*/ 1863 h 3064"/>
                <a:gd name="T88" fmla="*/ 5011 w 6791"/>
                <a:gd name="T89" fmla="*/ 1894 h 3064"/>
                <a:gd name="T90" fmla="*/ 5066 w 6791"/>
                <a:gd name="T91" fmla="*/ 1944 h 3064"/>
                <a:gd name="T92" fmla="*/ 5094 w 6791"/>
                <a:gd name="T93" fmla="*/ 1981 h 3064"/>
                <a:gd name="T94" fmla="*/ 5113 w 6791"/>
                <a:gd name="T95" fmla="*/ 2042 h 3064"/>
                <a:gd name="T96" fmla="*/ 5393 w 6791"/>
                <a:gd name="T97" fmla="*/ 2078 h 3064"/>
                <a:gd name="T98" fmla="*/ 5417 w 6791"/>
                <a:gd name="T99" fmla="*/ 2281 h 3064"/>
                <a:gd name="T100" fmla="*/ 5508 w 6791"/>
                <a:gd name="T101" fmla="*/ 2319 h 3064"/>
                <a:gd name="T102" fmla="*/ 5799 w 6791"/>
                <a:gd name="T103" fmla="*/ 2435 h 3064"/>
                <a:gd name="T104" fmla="*/ 6084 w 6791"/>
                <a:gd name="T105" fmla="*/ 2475 h 3064"/>
                <a:gd name="T106" fmla="*/ 6123 w 6791"/>
                <a:gd name="T107" fmla="*/ 2703 h 3064"/>
                <a:gd name="T108" fmla="*/ 6443 w 6791"/>
                <a:gd name="T109" fmla="*/ 2812 h 3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91" h="3064">
                  <a:moveTo>
                    <a:pt x="0" y="0"/>
                  </a:moveTo>
                  <a:lnTo>
                    <a:pt x="0" y="0"/>
                  </a:lnTo>
                  <a:lnTo>
                    <a:pt x="52" y="0"/>
                  </a:lnTo>
                  <a:lnTo>
                    <a:pt x="52" y="25"/>
                  </a:lnTo>
                  <a:lnTo>
                    <a:pt x="109" y="25"/>
                  </a:lnTo>
                  <a:lnTo>
                    <a:pt x="109" y="39"/>
                  </a:lnTo>
                  <a:lnTo>
                    <a:pt x="175" y="39"/>
                  </a:lnTo>
                  <a:lnTo>
                    <a:pt x="175" y="71"/>
                  </a:lnTo>
                  <a:lnTo>
                    <a:pt x="191" y="71"/>
                  </a:lnTo>
                  <a:lnTo>
                    <a:pt x="191" y="87"/>
                  </a:lnTo>
                  <a:lnTo>
                    <a:pt x="275" y="87"/>
                  </a:lnTo>
                  <a:lnTo>
                    <a:pt x="275" y="112"/>
                  </a:lnTo>
                  <a:lnTo>
                    <a:pt x="298" y="112"/>
                  </a:lnTo>
                  <a:lnTo>
                    <a:pt x="298" y="126"/>
                  </a:lnTo>
                  <a:lnTo>
                    <a:pt x="319" y="126"/>
                  </a:lnTo>
                  <a:lnTo>
                    <a:pt x="319" y="155"/>
                  </a:lnTo>
                  <a:lnTo>
                    <a:pt x="349" y="155"/>
                  </a:lnTo>
                  <a:lnTo>
                    <a:pt x="349" y="169"/>
                  </a:lnTo>
                  <a:lnTo>
                    <a:pt x="363" y="169"/>
                  </a:lnTo>
                  <a:lnTo>
                    <a:pt x="363" y="184"/>
                  </a:lnTo>
                  <a:lnTo>
                    <a:pt x="387" y="184"/>
                  </a:lnTo>
                  <a:lnTo>
                    <a:pt x="387" y="197"/>
                  </a:lnTo>
                  <a:lnTo>
                    <a:pt x="405" y="197"/>
                  </a:lnTo>
                  <a:lnTo>
                    <a:pt x="405" y="211"/>
                  </a:lnTo>
                  <a:lnTo>
                    <a:pt x="435" y="211"/>
                  </a:lnTo>
                  <a:lnTo>
                    <a:pt x="435" y="228"/>
                  </a:lnTo>
                  <a:lnTo>
                    <a:pt x="514" y="228"/>
                  </a:lnTo>
                  <a:lnTo>
                    <a:pt x="514" y="240"/>
                  </a:lnTo>
                  <a:lnTo>
                    <a:pt x="528" y="240"/>
                  </a:lnTo>
                  <a:lnTo>
                    <a:pt x="528" y="251"/>
                  </a:lnTo>
                  <a:lnTo>
                    <a:pt x="631" y="251"/>
                  </a:lnTo>
                  <a:lnTo>
                    <a:pt x="631" y="278"/>
                  </a:lnTo>
                  <a:lnTo>
                    <a:pt x="642" y="278"/>
                  </a:lnTo>
                  <a:lnTo>
                    <a:pt x="642" y="318"/>
                  </a:lnTo>
                  <a:lnTo>
                    <a:pt x="660" y="318"/>
                  </a:lnTo>
                  <a:lnTo>
                    <a:pt x="660" y="333"/>
                  </a:lnTo>
                  <a:lnTo>
                    <a:pt x="670" y="333"/>
                  </a:lnTo>
                  <a:lnTo>
                    <a:pt x="670" y="353"/>
                  </a:lnTo>
                  <a:lnTo>
                    <a:pt x="876" y="353"/>
                  </a:lnTo>
                  <a:lnTo>
                    <a:pt x="876" y="370"/>
                  </a:lnTo>
                  <a:lnTo>
                    <a:pt x="919" y="370"/>
                  </a:lnTo>
                  <a:lnTo>
                    <a:pt x="919" y="386"/>
                  </a:lnTo>
                  <a:lnTo>
                    <a:pt x="940" y="386"/>
                  </a:lnTo>
                  <a:lnTo>
                    <a:pt x="940" y="400"/>
                  </a:lnTo>
                  <a:lnTo>
                    <a:pt x="973" y="400"/>
                  </a:lnTo>
                  <a:lnTo>
                    <a:pt x="973" y="412"/>
                  </a:lnTo>
                  <a:lnTo>
                    <a:pt x="990" y="412"/>
                  </a:lnTo>
                  <a:lnTo>
                    <a:pt x="990" y="433"/>
                  </a:lnTo>
                  <a:lnTo>
                    <a:pt x="1005" y="433"/>
                  </a:lnTo>
                  <a:lnTo>
                    <a:pt x="1005" y="494"/>
                  </a:lnTo>
                  <a:lnTo>
                    <a:pt x="1020" y="494"/>
                  </a:lnTo>
                  <a:lnTo>
                    <a:pt x="1020" y="510"/>
                  </a:lnTo>
                  <a:lnTo>
                    <a:pt x="1032" y="510"/>
                  </a:lnTo>
                  <a:lnTo>
                    <a:pt x="1032" y="531"/>
                  </a:lnTo>
                  <a:lnTo>
                    <a:pt x="1061" y="531"/>
                  </a:lnTo>
                  <a:lnTo>
                    <a:pt x="1061" y="542"/>
                  </a:lnTo>
                  <a:lnTo>
                    <a:pt x="1177" y="542"/>
                  </a:lnTo>
                  <a:lnTo>
                    <a:pt x="1177" y="558"/>
                  </a:lnTo>
                  <a:lnTo>
                    <a:pt x="1336" y="558"/>
                  </a:lnTo>
                  <a:lnTo>
                    <a:pt x="1336" y="689"/>
                  </a:lnTo>
                  <a:lnTo>
                    <a:pt x="1355" y="689"/>
                  </a:lnTo>
                  <a:lnTo>
                    <a:pt x="1355" y="739"/>
                  </a:lnTo>
                  <a:lnTo>
                    <a:pt x="1400" y="739"/>
                  </a:lnTo>
                  <a:lnTo>
                    <a:pt x="1400" y="754"/>
                  </a:lnTo>
                  <a:lnTo>
                    <a:pt x="1682" y="754"/>
                  </a:lnTo>
                  <a:lnTo>
                    <a:pt x="1682" y="798"/>
                  </a:lnTo>
                  <a:lnTo>
                    <a:pt x="1772" y="798"/>
                  </a:lnTo>
                  <a:lnTo>
                    <a:pt x="1772" y="811"/>
                  </a:lnTo>
                  <a:lnTo>
                    <a:pt x="1818" y="811"/>
                  </a:lnTo>
                  <a:lnTo>
                    <a:pt x="1818" y="824"/>
                  </a:lnTo>
                  <a:lnTo>
                    <a:pt x="1845" y="824"/>
                  </a:lnTo>
                  <a:lnTo>
                    <a:pt x="1845" y="841"/>
                  </a:lnTo>
                  <a:lnTo>
                    <a:pt x="2000" y="841"/>
                  </a:lnTo>
                  <a:lnTo>
                    <a:pt x="2000" y="867"/>
                  </a:lnTo>
                  <a:lnTo>
                    <a:pt x="2018" y="867"/>
                  </a:lnTo>
                  <a:lnTo>
                    <a:pt x="2018" y="902"/>
                  </a:lnTo>
                  <a:lnTo>
                    <a:pt x="2037" y="902"/>
                  </a:lnTo>
                  <a:lnTo>
                    <a:pt x="2037" y="953"/>
                  </a:lnTo>
                  <a:lnTo>
                    <a:pt x="2107" y="953"/>
                  </a:lnTo>
                  <a:lnTo>
                    <a:pt x="2107" y="969"/>
                  </a:lnTo>
                  <a:lnTo>
                    <a:pt x="2305" y="969"/>
                  </a:lnTo>
                  <a:lnTo>
                    <a:pt x="2305" y="981"/>
                  </a:lnTo>
                  <a:lnTo>
                    <a:pt x="2328" y="981"/>
                  </a:lnTo>
                  <a:lnTo>
                    <a:pt x="2328" y="1012"/>
                  </a:lnTo>
                  <a:lnTo>
                    <a:pt x="2361" y="1012"/>
                  </a:lnTo>
                  <a:lnTo>
                    <a:pt x="2361" y="1035"/>
                  </a:lnTo>
                  <a:lnTo>
                    <a:pt x="2373" y="1035"/>
                  </a:lnTo>
                  <a:lnTo>
                    <a:pt x="2373" y="1052"/>
                  </a:lnTo>
                  <a:lnTo>
                    <a:pt x="2423" y="1052"/>
                  </a:lnTo>
                  <a:lnTo>
                    <a:pt x="2423" y="1066"/>
                  </a:lnTo>
                  <a:lnTo>
                    <a:pt x="2520" y="1066"/>
                  </a:lnTo>
                  <a:lnTo>
                    <a:pt x="2520" y="1079"/>
                  </a:lnTo>
                  <a:lnTo>
                    <a:pt x="2577" y="1079"/>
                  </a:lnTo>
                  <a:lnTo>
                    <a:pt x="2577" y="1094"/>
                  </a:lnTo>
                  <a:lnTo>
                    <a:pt x="2685" y="1094"/>
                  </a:lnTo>
                  <a:lnTo>
                    <a:pt x="2685" y="1143"/>
                  </a:lnTo>
                  <a:lnTo>
                    <a:pt x="2695" y="1143"/>
                  </a:lnTo>
                  <a:lnTo>
                    <a:pt x="2695" y="1243"/>
                  </a:lnTo>
                  <a:lnTo>
                    <a:pt x="2721" y="1243"/>
                  </a:lnTo>
                  <a:lnTo>
                    <a:pt x="2721" y="1262"/>
                  </a:lnTo>
                  <a:lnTo>
                    <a:pt x="3048" y="1262"/>
                  </a:lnTo>
                  <a:lnTo>
                    <a:pt x="3048" y="1276"/>
                  </a:lnTo>
                  <a:lnTo>
                    <a:pt x="3196" y="1276"/>
                  </a:lnTo>
                  <a:lnTo>
                    <a:pt x="3196" y="1294"/>
                  </a:lnTo>
                  <a:lnTo>
                    <a:pt x="3349" y="1294"/>
                  </a:lnTo>
                  <a:lnTo>
                    <a:pt x="3349" y="1332"/>
                  </a:lnTo>
                  <a:lnTo>
                    <a:pt x="3380" y="1332"/>
                  </a:lnTo>
                  <a:lnTo>
                    <a:pt x="3380" y="1410"/>
                  </a:lnTo>
                  <a:lnTo>
                    <a:pt x="3390" y="1410"/>
                  </a:lnTo>
                  <a:lnTo>
                    <a:pt x="3390" y="1429"/>
                  </a:lnTo>
                  <a:lnTo>
                    <a:pt x="3406" y="1429"/>
                  </a:lnTo>
                  <a:lnTo>
                    <a:pt x="3406" y="1453"/>
                  </a:lnTo>
                  <a:lnTo>
                    <a:pt x="3825" y="1453"/>
                  </a:lnTo>
                  <a:lnTo>
                    <a:pt x="3825" y="1473"/>
                  </a:lnTo>
                  <a:lnTo>
                    <a:pt x="4018" y="1473"/>
                  </a:lnTo>
                  <a:lnTo>
                    <a:pt x="4018" y="1521"/>
                  </a:lnTo>
                  <a:lnTo>
                    <a:pt x="4056" y="1521"/>
                  </a:lnTo>
                  <a:lnTo>
                    <a:pt x="4056" y="1555"/>
                  </a:lnTo>
                  <a:lnTo>
                    <a:pt x="4133" y="1555"/>
                  </a:lnTo>
                  <a:lnTo>
                    <a:pt x="4133" y="1596"/>
                  </a:lnTo>
                  <a:lnTo>
                    <a:pt x="4385" y="1596"/>
                  </a:lnTo>
                  <a:lnTo>
                    <a:pt x="4385" y="1637"/>
                  </a:lnTo>
                  <a:lnTo>
                    <a:pt x="4414" y="1637"/>
                  </a:lnTo>
                  <a:lnTo>
                    <a:pt x="4414" y="1651"/>
                  </a:lnTo>
                  <a:lnTo>
                    <a:pt x="4681" y="1651"/>
                  </a:lnTo>
                  <a:lnTo>
                    <a:pt x="4681" y="1687"/>
                  </a:lnTo>
                  <a:lnTo>
                    <a:pt x="4710" y="1687"/>
                  </a:lnTo>
                  <a:lnTo>
                    <a:pt x="4710" y="1754"/>
                  </a:lnTo>
                  <a:lnTo>
                    <a:pt x="4723" y="1754"/>
                  </a:lnTo>
                  <a:lnTo>
                    <a:pt x="4723" y="1771"/>
                  </a:lnTo>
                  <a:lnTo>
                    <a:pt x="4736" y="1771"/>
                  </a:lnTo>
                  <a:lnTo>
                    <a:pt x="4736" y="1863"/>
                  </a:lnTo>
                  <a:lnTo>
                    <a:pt x="4771" y="1863"/>
                  </a:lnTo>
                  <a:lnTo>
                    <a:pt x="4771" y="1894"/>
                  </a:lnTo>
                  <a:lnTo>
                    <a:pt x="5011" y="1894"/>
                  </a:lnTo>
                  <a:lnTo>
                    <a:pt x="5011" y="1918"/>
                  </a:lnTo>
                  <a:lnTo>
                    <a:pt x="5066" y="1918"/>
                  </a:lnTo>
                  <a:lnTo>
                    <a:pt x="5066" y="1944"/>
                  </a:lnTo>
                  <a:lnTo>
                    <a:pt x="5085" y="1944"/>
                  </a:lnTo>
                  <a:lnTo>
                    <a:pt x="5085" y="1981"/>
                  </a:lnTo>
                  <a:lnTo>
                    <a:pt x="5094" y="1981"/>
                  </a:lnTo>
                  <a:lnTo>
                    <a:pt x="5094" y="2008"/>
                  </a:lnTo>
                  <a:lnTo>
                    <a:pt x="5113" y="2008"/>
                  </a:lnTo>
                  <a:lnTo>
                    <a:pt x="5113" y="2042"/>
                  </a:lnTo>
                  <a:lnTo>
                    <a:pt x="5161" y="2042"/>
                  </a:lnTo>
                  <a:lnTo>
                    <a:pt x="5161" y="2078"/>
                  </a:lnTo>
                  <a:lnTo>
                    <a:pt x="5393" y="2078"/>
                  </a:lnTo>
                  <a:lnTo>
                    <a:pt x="5393" y="2115"/>
                  </a:lnTo>
                  <a:lnTo>
                    <a:pt x="5417" y="2115"/>
                  </a:lnTo>
                  <a:lnTo>
                    <a:pt x="5417" y="2281"/>
                  </a:lnTo>
                  <a:lnTo>
                    <a:pt x="5430" y="2281"/>
                  </a:lnTo>
                  <a:lnTo>
                    <a:pt x="5430" y="2319"/>
                  </a:lnTo>
                  <a:lnTo>
                    <a:pt x="5508" y="2319"/>
                  </a:lnTo>
                  <a:lnTo>
                    <a:pt x="5508" y="2373"/>
                  </a:lnTo>
                  <a:lnTo>
                    <a:pt x="5799" y="2373"/>
                  </a:lnTo>
                  <a:lnTo>
                    <a:pt x="5799" y="2435"/>
                  </a:lnTo>
                  <a:lnTo>
                    <a:pt x="6071" y="2435"/>
                  </a:lnTo>
                  <a:lnTo>
                    <a:pt x="6071" y="2475"/>
                  </a:lnTo>
                  <a:lnTo>
                    <a:pt x="6084" y="2475"/>
                  </a:lnTo>
                  <a:lnTo>
                    <a:pt x="6084" y="2598"/>
                  </a:lnTo>
                  <a:lnTo>
                    <a:pt x="6123" y="2598"/>
                  </a:lnTo>
                  <a:lnTo>
                    <a:pt x="6123" y="2703"/>
                  </a:lnTo>
                  <a:lnTo>
                    <a:pt x="6281" y="2703"/>
                  </a:lnTo>
                  <a:lnTo>
                    <a:pt x="6281" y="2812"/>
                  </a:lnTo>
                  <a:lnTo>
                    <a:pt x="6443" y="2812"/>
                  </a:lnTo>
                  <a:lnTo>
                    <a:pt x="6443" y="3064"/>
                  </a:lnTo>
                  <a:lnTo>
                    <a:pt x="6791" y="3064"/>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1" name="Freeform 6">
              <a:extLst>
                <a:ext uri="{FF2B5EF4-FFF2-40B4-BE49-F238E27FC236}">
                  <a16:creationId xmlns:a16="http://schemas.microsoft.com/office/drawing/2014/main" id="{2EF8042C-E8BC-83EA-36FF-D910AB991FEF}"/>
                </a:ext>
              </a:extLst>
            </p:cNvPr>
            <p:cNvSpPr>
              <a:spLocks/>
            </p:cNvSpPr>
            <p:nvPr/>
          </p:nvSpPr>
          <p:spPr bwMode="auto">
            <a:xfrm>
              <a:off x="4737" y="24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2" name="Freeform 7">
              <a:extLst>
                <a:ext uri="{FF2B5EF4-FFF2-40B4-BE49-F238E27FC236}">
                  <a16:creationId xmlns:a16="http://schemas.microsoft.com/office/drawing/2014/main" id="{2F312436-1BD2-07AB-E1C9-513166B0BA45}"/>
                </a:ext>
              </a:extLst>
            </p:cNvPr>
            <p:cNvSpPr>
              <a:spLocks/>
            </p:cNvSpPr>
            <p:nvPr/>
          </p:nvSpPr>
          <p:spPr bwMode="auto">
            <a:xfrm>
              <a:off x="4708" y="243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3" name="Freeform 8">
              <a:extLst>
                <a:ext uri="{FF2B5EF4-FFF2-40B4-BE49-F238E27FC236}">
                  <a16:creationId xmlns:a16="http://schemas.microsoft.com/office/drawing/2014/main" id="{7C637760-A669-A6AC-8A82-96C874B5871C}"/>
                </a:ext>
              </a:extLst>
            </p:cNvPr>
            <p:cNvSpPr>
              <a:spLocks/>
            </p:cNvSpPr>
            <p:nvPr/>
          </p:nvSpPr>
          <p:spPr bwMode="auto">
            <a:xfrm>
              <a:off x="4713" y="24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4" name="Freeform 9">
              <a:extLst>
                <a:ext uri="{FF2B5EF4-FFF2-40B4-BE49-F238E27FC236}">
                  <a16:creationId xmlns:a16="http://schemas.microsoft.com/office/drawing/2014/main" id="{A738CAF0-71F9-C980-9058-F6BDB25F1331}"/>
                </a:ext>
              </a:extLst>
            </p:cNvPr>
            <p:cNvSpPr>
              <a:spLocks/>
            </p:cNvSpPr>
            <p:nvPr/>
          </p:nvSpPr>
          <p:spPr bwMode="auto">
            <a:xfrm>
              <a:off x="4684" y="243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5" name="Freeform 10">
              <a:extLst>
                <a:ext uri="{FF2B5EF4-FFF2-40B4-BE49-F238E27FC236}">
                  <a16:creationId xmlns:a16="http://schemas.microsoft.com/office/drawing/2014/main" id="{1C233C51-C2F7-7AE1-2322-7E9F5CBE6006}"/>
                </a:ext>
              </a:extLst>
            </p:cNvPr>
            <p:cNvSpPr>
              <a:spLocks/>
            </p:cNvSpPr>
            <p:nvPr/>
          </p:nvSpPr>
          <p:spPr bwMode="auto">
            <a:xfrm>
              <a:off x="4519" y="225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6" name="Freeform 11">
              <a:extLst>
                <a:ext uri="{FF2B5EF4-FFF2-40B4-BE49-F238E27FC236}">
                  <a16:creationId xmlns:a16="http://schemas.microsoft.com/office/drawing/2014/main" id="{C606FEFE-DB13-9BE6-8CFD-93932BAA3D17}"/>
                </a:ext>
              </a:extLst>
            </p:cNvPr>
            <p:cNvSpPr>
              <a:spLocks/>
            </p:cNvSpPr>
            <p:nvPr/>
          </p:nvSpPr>
          <p:spPr bwMode="auto">
            <a:xfrm>
              <a:off x="4490" y="228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7" name="Freeform 12">
              <a:extLst>
                <a:ext uri="{FF2B5EF4-FFF2-40B4-BE49-F238E27FC236}">
                  <a16:creationId xmlns:a16="http://schemas.microsoft.com/office/drawing/2014/main" id="{B7E2E482-3F10-7082-36AF-92AAB3283BFF}"/>
                </a:ext>
              </a:extLst>
            </p:cNvPr>
            <p:cNvSpPr>
              <a:spLocks/>
            </p:cNvSpPr>
            <p:nvPr/>
          </p:nvSpPr>
          <p:spPr bwMode="auto">
            <a:xfrm>
              <a:off x="4438" y="225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8" name="Freeform 13">
              <a:extLst>
                <a:ext uri="{FF2B5EF4-FFF2-40B4-BE49-F238E27FC236}">
                  <a16:creationId xmlns:a16="http://schemas.microsoft.com/office/drawing/2014/main" id="{98EEBAC0-7B74-43CD-26BB-7C60C623B073}"/>
                </a:ext>
              </a:extLst>
            </p:cNvPr>
            <p:cNvSpPr>
              <a:spLocks/>
            </p:cNvSpPr>
            <p:nvPr/>
          </p:nvSpPr>
          <p:spPr bwMode="auto">
            <a:xfrm>
              <a:off x="4409" y="2280"/>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9" name="Freeform 14">
              <a:extLst>
                <a:ext uri="{FF2B5EF4-FFF2-40B4-BE49-F238E27FC236}">
                  <a16:creationId xmlns:a16="http://schemas.microsoft.com/office/drawing/2014/main" id="{453648FB-6EEF-3B3E-3AB0-9A9D2AAB4511}"/>
                </a:ext>
              </a:extLst>
            </p:cNvPr>
            <p:cNvSpPr>
              <a:spLocks/>
            </p:cNvSpPr>
            <p:nvPr/>
          </p:nvSpPr>
          <p:spPr bwMode="auto">
            <a:xfrm>
              <a:off x="4313" y="212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0" name="Freeform 15">
              <a:extLst>
                <a:ext uri="{FF2B5EF4-FFF2-40B4-BE49-F238E27FC236}">
                  <a16:creationId xmlns:a16="http://schemas.microsoft.com/office/drawing/2014/main" id="{80AA3D9F-49CC-1FD7-F8F4-CCDEBC95707C}"/>
                </a:ext>
              </a:extLst>
            </p:cNvPr>
            <p:cNvSpPr>
              <a:spLocks/>
            </p:cNvSpPr>
            <p:nvPr/>
          </p:nvSpPr>
          <p:spPr bwMode="auto">
            <a:xfrm>
              <a:off x="4283" y="215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1" name="Freeform 16">
              <a:extLst>
                <a:ext uri="{FF2B5EF4-FFF2-40B4-BE49-F238E27FC236}">
                  <a16:creationId xmlns:a16="http://schemas.microsoft.com/office/drawing/2014/main" id="{DEF9AA29-B098-85AD-CF82-CD1BDDC6BE43}"/>
                </a:ext>
              </a:extLst>
            </p:cNvPr>
            <p:cNvSpPr>
              <a:spLocks/>
            </p:cNvSpPr>
            <p:nvPr/>
          </p:nvSpPr>
          <p:spPr bwMode="auto">
            <a:xfrm>
              <a:off x="4313" y="206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2" name="Freeform 17">
              <a:extLst>
                <a:ext uri="{FF2B5EF4-FFF2-40B4-BE49-F238E27FC236}">
                  <a16:creationId xmlns:a16="http://schemas.microsoft.com/office/drawing/2014/main" id="{38C142AD-5C0A-3D39-136D-9F8BE5750C2F}"/>
                </a:ext>
              </a:extLst>
            </p:cNvPr>
            <p:cNvSpPr>
              <a:spLocks/>
            </p:cNvSpPr>
            <p:nvPr/>
          </p:nvSpPr>
          <p:spPr bwMode="auto">
            <a:xfrm>
              <a:off x="4283" y="2095"/>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3" name="Freeform 18">
              <a:extLst>
                <a:ext uri="{FF2B5EF4-FFF2-40B4-BE49-F238E27FC236}">
                  <a16:creationId xmlns:a16="http://schemas.microsoft.com/office/drawing/2014/main" id="{8BD919E1-1476-00E0-BE4D-43BC121CED78}"/>
                </a:ext>
              </a:extLst>
            </p:cNvPr>
            <p:cNvSpPr>
              <a:spLocks/>
            </p:cNvSpPr>
            <p:nvPr/>
          </p:nvSpPr>
          <p:spPr bwMode="auto">
            <a:xfrm>
              <a:off x="4182" y="2023"/>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4" name="Freeform 19">
              <a:extLst>
                <a:ext uri="{FF2B5EF4-FFF2-40B4-BE49-F238E27FC236}">
                  <a16:creationId xmlns:a16="http://schemas.microsoft.com/office/drawing/2014/main" id="{C991B45B-4F1B-1A0E-CC34-7332D80B0414}"/>
                </a:ext>
              </a:extLst>
            </p:cNvPr>
            <p:cNvSpPr>
              <a:spLocks/>
            </p:cNvSpPr>
            <p:nvPr/>
          </p:nvSpPr>
          <p:spPr bwMode="auto">
            <a:xfrm>
              <a:off x="4152" y="205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5" name="Freeform 20">
              <a:extLst>
                <a:ext uri="{FF2B5EF4-FFF2-40B4-BE49-F238E27FC236}">
                  <a16:creationId xmlns:a16="http://schemas.microsoft.com/office/drawing/2014/main" id="{50EFE193-618E-2F11-3097-C7CE222EFFCB}"/>
                </a:ext>
              </a:extLst>
            </p:cNvPr>
            <p:cNvSpPr>
              <a:spLocks/>
            </p:cNvSpPr>
            <p:nvPr/>
          </p:nvSpPr>
          <p:spPr bwMode="auto">
            <a:xfrm>
              <a:off x="4143" y="2023"/>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6" name="Freeform 21">
              <a:extLst>
                <a:ext uri="{FF2B5EF4-FFF2-40B4-BE49-F238E27FC236}">
                  <a16:creationId xmlns:a16="http://schemas.microsoft.com/office/drawing/2014/main" id="{DDAF7278-4074-FAA3-51D8-3D39E58EFD9E}"/>
                </a:ext>
              </a:extLst>
            </p:cNvPr>
            <p:cNvSpPr>
              <a:spLocks/>
            </p:cNvSpPr>
            <p:nvPr/>
          </p:nvSpPr>
          <p:spPr bwMode="auto">
            <a:xfrm>
              <a:off x="4114" y="205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7" name="Freeform 22">
              <a:extLst>
                <a:ext uri="{FF2B5EF4-FFF2-40B4-BE49-F238E27FC236}">
                  <a16:creationId xmlns:a16="http://schemas.microsoft.com/office/drawing/2014/main" id="{AC5F913A-4E12-CA15-7B89-274D526A83EF}"/>
                </a:ext>
              </a:extLst>
            </p:cNvPr>
            <p:cNvSpPr>
              <a:spLocks/>
            </p:cNvSpPr>
            <p:nvPr/>
          </p:nvSpPr>
          <p:spPr bwMode="auto">
            <a:xfrm>
              <a:off x="4136" y="19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8" name="Freeform 23">
              <a:extLst>
                <a:ext uri="{FF2B5EF4-FFF2-40B4-BE49-F238E27FC236}">
                  <a16:creationId xmlns:a16="http://schemas.microsoft.com/office/drawing/2014/main" id="{F0233B6C-1F3D-0644-0C7B-C947627F3B9D}"/>
                </a:ext>
              </a:extLst>
            </p:cNvPr>
            <p:cNvSpPr>
              <a:spLocks/>
            </p:cNvSpPr>
            <p:nvPr/>
          </p:nvSpPr>
          <p:spPr bwMode="auto">
            <a:xfrm>
              <a:off x="4106" y="201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9" name="Freeform 24">
              <a:extLst>
                <a:ext uri="{FF2B5EF4-FFF2-40B4-BE49-F238E27FC236}">
                  <a16:creationId xmlns:a16="http://schemas.microsoft.com/office/drawing/2014/main" id="{1BFC4015-16CB-2D3D-8F81-C74E8C47C97D}"/>
                </a:ext>
              </a:extLst>
            </p:cNvPr>
            <p:cNvSpPr>
              <a:spLocks/>
            </p:cNvSpPr>
            <p:nvPr/>
          </p:nvSpPr>
          <p:spPr bwMode="auto">
            <a:xfrm>
              <a:off x="3919" y="195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0" name="Freeform 25">
              <a:extLst>
                <a:ext uri="{FF2B5EF4-FFF2-40B4-BE49-F238E27FC236}">
                  <a16:creationId xmlns:a16="http://schemas.microsoft.com/office/drawing/2014/main" id="{DD384BCC-4267-A418-6FF6-9E34B4FAC97B}"/>
                </a:ext>
              </a:extLst>
            </p:cNvPr>
            <p:cNvSpPr>
              <a:spLocks/>
            </p:cNvSpPr>
            <p:nvPr/>
          </p:nvSpPr>
          <p:spPr bwMode="auto">
            <a:xfrm>
              <a:off x="3890" y="1983"/>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1" name="Freeform 26">
              <a:extLst>
                <a:ext uri="{FF2B5EF4-FFF2-40B4-BE49-F238E27FC236}">
                  <a16:creationId xmlns:a16="http://schemas.microsoft.com/office/drawing/2014/main" id="{6906288F-0049-15B7-0F73-413B7AE9AA17}"/>
                </a:ext>
              </a:extLst>
            </p:cNvPr>
            <p:cNvSpPr>
              <a:spLocks/>
            </p:cNvSpPr>
            <p:nvPr/>
          </p:nvSpPr>
          <p:spPr bwMode="auto">
            <a:xfrm>
              <a:off x="3912" y="1928"/>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2" name="Freeform 27">
              <a:extLst>
                <a:ext uri="{FF2B5EF4-FFF2-40B4-BE49-F238E27FC236}">
                  <a16:creationId xmlns:a16="http://schemas.microsoft.com/office/drawing/2014/main" id="{005167D4-C4C0-9C39-4845-820C47389F0B}"/>
                </a:ext>
              </a:extLst>
            </p:cNvPr>
            <p:cNvSpPr>
              <a:spLocks/>
            </p:cNvSpPr>
            <p:nvPr/>
          </p:nvSpPr>
          <p:spPr bwMode="auto">
            <a:xfrm>
              <a:off x="3882" y="195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3" name="Freeform 28">
              <a:extLst>
                <a:ext uri="{FF2B5EF4-FFF2-40B4-BE49-F238E27FC236}">
                  <a16:creationId xmlns:a16="http://schemas.microsoft.com/office/drawing/2014/main" id="{1BB51169-68AE-FCD3-46C2-BB4627D78C83}"/>
                </a:ext>
              </a:extLst>
            </p:cNvPr>
            <p:cNvSpPr>
              <a:spLocks/>
            </p:cNvSpPr>
            <p:nvPr/>
          </p:nvSpPr>
          <p:spPr bwMode="auto">
            <a:xfrm>
              <a:off x="3912" y="188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4" name="Freeform 29">
              <a:extLst>
                <a:ext uri="{FF2B5EF4-FFF2-40B4-BE49-F238E27FC236}">
                  <a16:creationId xmlns:a16="http://schemas.microsoft.com/office/drawing/2014/main" id="{C188C338-245A-D1C0-5EA0-BEA061862C35}"/>
                </a:ext>
              </a:extLst>
            </p:cNvPr>
            <p:cNvSpPr>
              <a:spLocks/>
            </p:cNvSpPr>
            <p:nvPr/>
          </p:nvSpPr>
          <p:spPr bwMode="auto">
            <a:xfrm>
              <a:off x="3882" y="191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5" name="Freeform 30">
              <a:extLst>
                <a:ext uri="{FF2B5EF4-FFF2-40B4-BE49-F238E27FC236}">
                  <a16:creationId xmlns:a16="http://schemas.microsoft.com/office/drawing/2014/main" id="{AB47FC3A-6D31-A928-CC58-F5158CD7C651}"/>
                </a:ext>
              </a:extLst>
            </p:cNvPr>
            <p:cNvSpPr>
              <a:spLocks/>
            </p:cNvSpPr>
            <p:nvPr/>
          </p:nvSpPr>
          <p:spPr bwMode="auto">
            <a:xfrm>
              <a:off x="3904" y="183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6" name="Freeform 31">
              <a:extLst>
                <a:ext uri="{FF2B5EF4-FFF2-40B4-BE49-F238E27FC236}">
                  <a16:creationId xmlns:a16="http://schemas.microsoft.com/office/drawing/2014/main" id="{F3DBD079-E167-390C-D59B-07EBC2AD3530}"/>
                </a:ext>
              </a:extLst>
            </p:cNvPr>
            <p:cNvSpPr>
              <a:spLocks/>
            </p:cNvSpPr>
            <p:nvPr/>
          </p:nvSpPr>
          <p:spPr bwMode="auto">
            <a:xfrm>
              <a:off x="3875" y="185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7" name="Freeform 32">
              <a:extLst>
                <a:ext uri="{FF2B5EF4-FFF2-40B4-BE49-F238E27FC236}">
                  <a16:creationId xmlns:a16="http://schemas.microsoft.com/office/drawing/2014/main" id="{401EF498-E5AA-4F1C-5B86-1FFBCEFF6C4D}"/>
                </a:ext>
              </a:extLst>
            </p:cNvPr>
            <p:cNvSpPr>
              <a:spLocks/>
            </p:cNvSpPr>
            <p:nvPr/>
          </p:nvSpPr>
          <p:spPr bwMode="auto">
            <a:xfrm>
              <a:off x="3871" y="180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8" name="Freeform 33">
              <a:extLst>
                <a:ext uri="{FF2B5EF4-FFF2-40B4-BE49-F238E27FC236}">
                  <a16:creationId xmlns:a16="http://schemas.microsoft.com/office/drawing/2014/main" id="{25838FE4-D60F-75C0-8EE4-BFD7B63C7AEB}"/>
                </a:ext>
              </a:extLst>
            </p:cNvPr>
            <p:cNvSpPr>
              <a:spLocks/>
            </p:cNvSpPr>
            <p:nvPr/>
          </p:nvSpPr>
          <p:spPr bwMode="auto">
            <a:xfrm>
              <a:off x="3842" y="1838"/>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9" name="Freeform 34">
              <a:extLst>
                <a:ext uri="{FF2B5EF4-FFF2-40B4-BE49-F238E27FC236}">
                  <a16:creationId xmlns:a16="http://schemas.microsoft.com/office/drawing/2014/main" id="{33F1F48D-67FC-3306-C0F3-A534FAF9293A}"/>
                </a:ext>
              </a:extLst>
            </p:cNvPr>
            <p:cNvSpPr>
              <a:spLocks/>
            </p:cNvSpPr>
            <p:nvPr/>
          </p:nvSpPr>
          <p:spPr bwMode="auto">
            <a:xfrm>
              <a:off x="3758" y="180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0" name="Freeform 35">
              <a:extLst>
                <a:ext uri="{FF2B5EF4-FFF2-40B4-BE49-F238E27FC236}">
                  <a16:creationId xmlns:a16="http://schemas.microsoft.com/office/drawing/2014/main" id="{B46EDFC3-D6B8-A888-2728-5513599EB82D}"/>
                </a:ext>
              </a:extLst>
            </p:cNvPr>
            <p:cNvSpPr>
              <a:spLocks/>
            </p:cNvSpPr>
            <p:nvPr/>
          </p:nvSpPr>
          <p:spPr bwMode="auto">
            <a:xfrm>
              <a:off x="3729" y="183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1" name="Freeform 36">
              <a:extLst>
                <a:ext uri="{FF2B5EF4-FFF2-40B4-BE49-F238E27FC236}">
                  <a16:creationId xmlns:a16="http://schemas.microsoft.com/office/drawing/2014/main" id="{586F37F3-8C19-2A18-BCC1-7D025C223772}"/>
                </a:ext>
              </a:extLst>
            </p:cNvPr>
            <p:cNvSpPr>
              <a:spLocks/>
            </p:cNvSpPr>
            <p:nvPr/>
          </p:nvSpPr>
          <p:spPr bwMode="auto">
            <a:xfrm>
              <a:off x="3688" y="171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2" name="Freeform 37">
              <a:extLst>
                <a:ext uri="{FF2B5EF4-FFF2-40B4-BE49-F238E27FC236}">
                  <a16:creationId xmlns:a16="http://schemas.microsoft.com/office/drawing/2014/main" id="{6D302B19-5659-7CEE-C23C-202A63F27455}"/>
                </a:ext>
              </a:extLst>
            </p:cNvPr>
            <p:cNvSpPr>
              <a:spLocks/>
            </p:cNvSpPr>
            <p:nvPr/>
          </p:nvSpPr>
          <p:spPr bwMode="auto">
            <a:xfrm>
              <a:off x="3658" y="174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3" name="Freeform 38">
              <a:extLst>
                <a:ext uri="{FF2B5EF4-FFF2-40B4-BE49-F238E27FC236}">
                  <a16:creationId xmlns:a16="http://schemas.microsoft.com/office/drawing/2014/main" id="{F934345B-5B12-82F4-1009-BCDCD902DEF7}"/>
                </a:ext>
              </a:extLst>
            </p:cNvPr>
            <p:cNvSpPr>
              <a:spLocks/>
            </p:cNvSpPr>
            <p:nvPr/>
          </p:nvSpPr>
          <p:spPr bwMode="auto">
            <a:xfrm>
              <a:off x="3503" y="166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4" name="Freeform 39">
              <a:extLst>
                <a:ext uri="{FF2B5EF4-FFF2-40B4-BE49-F238E27FC236}">
                  <a16:creationId xmlns:a16="http://schemas.microsoft.com/office/drawing/2014/main" id="{16320598-DC01-1FBD-111B-BD05B341BB05}"/>
                </a:ext>
              </a:extLst>
            </p:cNvPr>
            <p:cNvSpPr>
              <a:spLocks/>
            </p:cNvSpPr>
            <p:nvPr/>
          </p:nvSpPr>
          <p:spPr bwMode="auto">
            <a:xfrm>
              <a:off x="3473" y="1694"/>
              <a:ext cx="59"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5" name="Freeform 40">
              <a:extLst>
                <a:ext uri="{FF2B5EF4-FFF2-40B4-BE49-F238E27FC236}">
                  <a16:creationId xmlns:a16="http://schemas.microsoft.com/office/drawing/2014/main" id="{201E8C61-49B7-0AFE-1581-454A99A28069}"/>
                </a:ext>
              </a:extLst>
            </p:cNvPr>
            <p:cNvSpPr>
              <a:spLocks/>
            </p:cNvSpPr>
            <p:nvPr/>
          </p:nvSpPr>
          <p:spPr bwMode="auto">
            <a:xfrm>
              <a:off x="3398"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6" name="Freeform 41">
              <a:extLst>
                <a:ext uri="{FF2B5EF4-FFF2-40B4-BE49-F238E27FC236}">
                  <a16:creationId xmlns:a16="http://schemas.microsoft.com/office/drawing/2014/main" id="{89B1E56E-7478-ABF7-CC97-BA85868ACD21}"/>
                </a:ext>
              </a:extLst>
            </p:cNvPr>
            <p:cNvSpPr>
              <a:spLocks/>
            </p:cNvSpPr>
            <p:nvPr/>
          </p:nvSpPr>
          <p:spPr bwMode="auto">
            <a:xfrm>
              <a:off x="3369"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7" name="Freeform 42">
              <a:extLst>
                <a:ext uri="{FF2B5EF4-FFF2-40B4-BE49-F238E27FC236}">
                  <a16:creationId xmlns:a16="http://schemas.microsoft.com/office/drawing/2014/main" id="{0F495CD7-56BD-BE81-1087-4FE746BFF7F8}"/>
                </a:ext>
              </a:extLst>
            </p:cNvPr>
            <p:cNvSpPr>
              <a:spLocks/>
            </p:cNvSpPr>
            <p:nvPr/>
          </p:nvSpPr>
          <p:spPr bwMode="auto">
            <a:xfrm>
              <a:off x="3347"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8" name="Freeform 43">
              <a:extLst>
                <a:ext uri="{FF2B5EF4-FFF2-40B4-BE49-F238E27FC236}">
                  <a16:creationId xmlns:a16="http://schemas.microsoft.com/office/drawing/2014/main" id="{CDA3251B-A798-98A9-9990-B63BBFA060A6}"/>
                </a:ext>
              </a:extLst>
            </p:cNvPr>
            <p:cNvSpPr>
              <a:spLocks/>
            </p:cNvSpPr>
            <p:nvPr/>
          </p:nvSpPr>
          <p:spPr bwMode="auto">
            <a:xfrm>
              <a:off x="3317"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9" name="Freeform 44">
              <a:extLst>
                <a:ext uri="{FF2B5EF4-FFF2-40B4-BE49-F238E27FC236}">
                  <a16:creationId xmlns:a16="http://schemas.microsoft.com/office/drawing/2014/main" id="{1A6638E2-A539-7AB0-E6B5-B518A12B056A}"/>
                </a:ext>
              </a:extLst>
            </p:cNvPr>
            <p:cNvSpPr>
              <a:spLocks/>
            </p:cNvSpPr>
            <p:nvPr/>
          </p:nvSpPr>
          <p:spPr bwMode="auto">
            <a:xfrm>
              <a:off x="3311"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0" name="Freeform 45">
              <a:extLst>
                <a:ext uri="{FF2B5EF4-FFF2-40B4-BE49-F238E27FC236}">
                  <a16:creationId xmlns:a16="http://schemas.microsoft.com/office/drawing/2014/main" id="{DFC7FBD2-A296-7BCD-2D14-1CFC02EB1423}"/>
                </a:ext>
              </a:extLst>
            </p:cNvPr>
            <p:cNvSpPr>
              <a:spLocks/>
            </p:cNvSpPr>
            <p:nvPr/>
          </p:nvSpPr>
          <p:spPr bwMode="auto">
            <a:xfrm>
              <a:off x="3281"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1" name="Freeform 46">
              <a:extLst>
                <a:ext uri="{FF2B5EF4-FFF2-40B4-BE49-F238E27FC236}">
                  <a16:creationId xmlns:a16="http://schemas.microsoft.com/office/drawing/2014/main" id="{778C99DB-F74D-E3E9-DEA9-F7173D221A14}"/>
                </a:ext>
              </a:extLst>
            </p:cNvPr>
            <p:cNvSpPr>
              <a:spLocks/>
            </p:cNvSpPr>
            <p:nvPr/>
          </p:nvSpPr>
          <p:spPr bwMode="auto">
            <a:xfrm>
              <a:off x="3302"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2" name="Freeform 47">
              <a:extLst>
                <a:ext uri="{FF2B5EF4-FFF2-40B4-BE49-F238E27FC236}">
                  <a16:creationId xmlns:a16="http://schemas.microsoft.com/office/drawing/2014/main" id="{89F4CEBC-B008-1575-35A0-FEC51F6BFF38}"/>
                </a:ext>
              </a:extLst>
            </p:cNvPr>
            <p:cNvSpPr>
              <a:spLocks/>
            </p:cNvSpPr>
            <p:nvPr/>
          </p:nvSpPr>
          <p:spPr bwMode="auto">
            <a:xfrm>
              <a:off x="3272"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3" name="Freeform 48">
              <a:extLst>
                <a:ext uri="{FF2B5EF4-FFF2-40B4-BE49-F238E27FC236}">
                  <a16:creationId xmlns:a16="http://schemas.microsoft.com/office/drawing/2014/main" id="{1C980CD5-EC7B-95BE-B78F-139432241190}"/>
                </a:ext>
              </a:extLst>
            </p:cNvPr>
            <p:cNvSpPr>
              <a:spLocks/>
            </p:cNvSpPr>
            <p:nvPr/>
          </p:nvSpPr>
          <p:spPr bwMode="auto">
            <a:xfrm>
              <a:off x="3254"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4" name="Freeform 49">
              <a:extLst>
                <a:ext uri="{FF2B5EF4-FFF2-40B4-BE49-F238E27FC236}">
                  <a16:creationId xmlns:a16="http://schemas.microsoft.com/office/drawing/2014/main" id="{18BE42B6-B36A-87B3-5E48-AAADC1D93D56}"/>
                </a:ext>
              </a:extLst>
            </p:cNvPr>
            <p:cNvSpPr>
              <a:spLocks/>
            </p:cNvSpPr>
            <p:nvPr/>
          </p:nvSpPr>
          <p:spPr bwMode="auto">
            <a:xfrm>
              <a:off x="3225"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5" name="Freeform 50">
              <a:extLst>
                <a:ext uri="{FF2B5EF4-FFF2-40B4-BE49-F238E27FC236}">
                  <a16:creationId xmlns:a16="http://schemas.microsoft.com/office/drawing/2014/main" id="{2E7FDB03-E15C-FC68-6209-ABBEC0FAD718}"/>
                </a:ext>
              </a:extLst>
            </p:cNvPr>
            <p:cNvSpPr>
              <a:spLocks/>
            </p:cNvSpPr>
            <p:nvPr/>
          </p:nvSpPr>
          <p:spPr bwMode="auto">
            <a:xfrm>
              <a:off x="3142"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6" name="Freeform 51">
              <a:extLst>
                <a:ext uri="{FF2B5EF4-FFF2-40B4-BE49-F238E27FC236}">
                  <a16:creationId xmlns:a16="http://schemas.microsoft.com/office/drawing/2014/main" id="{8B378975-105A-7950-9A49-2C39F15F2F47}"/>
                </a:ext>
              </a:extLst>
            </p:cNvPr>
            <p:cNvSpPr>
              <a:spLocks/>
            </p:cNvSpPr>
            <p:nvPr/>
          </p:nvSpPr>
          <p:spPr bwMode="auto">
            <a:xfrm>
              <a:off x="3113"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7" name="Freeform 52">
              <a:extLst>
                <a:ext uri="{FF2B5EF4-FFF2-40B4-BE49-F238E27FC236}">
                  <a16:creationId xmlns:a16="http://schemas.microsoft.com/office/drawing/2014/main" id="{CD3E667A-6865-CD47-53CC-9B7DF2B8BDC4}"/>
                </a:ext>
              </a:extLst>
            </p:cNvPr>
            <p:cNvSpPr>
              <a:spLocks/>
            </p:cNvSpPr>
            <p:nvPr/>
          </p:nvSpPr>
          <p:spPr bwMode="auto">
            <a:xfrm>
              <a:off x="3118" y="150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8" name="Freeform 53">
              <a:extLst>
                <a:ext uri="{FF2B5EF4-FFF2-40B4-BE49-F238E27FC236}">
                  <a16:creationId xmlns:a16="http://schemas.microsoft.com/office/drawing/2014/main" id="{FF941271-1296-7751-CAE6-B7B2A030CD8B}"/>
                </a:ext>
              </a:extLst>
            </p:cNvPr>
            <p:cNvSpPr>
              <a:spLocks/>
            </p:cNvSpPr>
            <p:nvPr/>
          </p:nvSpPr>
          <p:spPr bwMode="auto">
            <a:xfrm>
              <a:off x="3089" y="153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9" name="Freeform 54">
              <a:extLst>
                <a:ext uri="{FF2B5EF4-FFF2-40B4-BE49-F238E27FC236}">
                  <a16:creationId xmlns:a16="http://schemas.microsoft.com/office/drawing/2014/main" id="{5F5111C7-D358-2603-C739-49F22BFFEE85}"/>
                </a:ext>
              </a:extLst>
            </p:cNvPr>
            <p:cNvSpPr>
              <a:spLocks/>
            </p:cNvSpPr>
            <p:nvPr/>
          </p:nvSpPr>
          <p:spPr bwMode="auto">
            <a:xfrm>
              <a:off x="3072" y="146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0" name="Freeform 55">
              <a:extLst>
                <a:ext uri="{FF2B5EF4-FFF2-40B4-BE49-F238E27FC236}">
                  <a16:creationId xmlns:a16="http://schemas.microsoft.com/office/drawing/2014/main" id="{DFDC5FC9-BED4-E2D8-16F1-FE4EA130C13B}"/>
                </a:ext>
              </a:extLst>
            </p:cNvPr>
            <p:cNvSpPr>
              <a:spLocks/>
            </p:cNvSpPr>
            <p:nvPr/>
          </p:nvSpPr>
          <p:spPr bwMode="auto">
            <a:xfrm>
              <a:off x="3043" y="149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1" name="Freeform 56">
              <a:extLst>
                <a:ext uri="{FF2B5EF4-FFF2-40B4-BE49-F238E27FC236}">
                  <a16:creationId xmlns:a16="http://schemas.microsoft.com/office/drawing/2014/main" id="{B7518EB6-A33D-6C03-5800-4093A46D491F}"/>
                </a:ext>
              </a:extLst>
            </p:cNvPr>
            <p:cNvSpPr>
              <a:spLocks/>
            </p:cNvSpPr>
            <p:nvPr/>
          </p:nvSpPr>
          <p:spPr bwMode="auto">
            <a:xfrm>
              <a:off x="2908"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2" name="Freeform 57">
              <a:extLst>
                <a:ext uri="{FF2B5EF4-FFF2-40B4-BE49-F238E27FC236}">
                  <a16:creationId xmlns:a16="http://schemas.microsoft.com/office/drawing/2014/main" id="{4995C466-D0EA-F985-B909-739935719035}"/>
                </a:ext>
              </a:extLst>
            </p:cNvPr>
            <p:cNvSpPr>
              <a:spLocks/>
            </p:cNvSpPr>
            <p:nvPr/>
          </p:nvSpPr>
          <p:spPr bwMode="auto">
            <a:xfrm>
              <a:off x="2879"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3" name="Freeform 58">
              <a:extLst>
                <a:ext uri="{FF2B5EF4-FFF2-40B4-BE49-F238E27FC236}">
                  <a16:creationId xmlns:a16="http://schemas.microsoft.com/office/drawing/2014/main" id="{1ECFD369-75AB-81A8-B5BD-D761379B3D36}"/>
                </a:ext>
              </a:extLst>
            </p:cNvPr>
            <p:cNvSpPr>
              <a:spLocks/>
            </p:cNvSpPr>
            <p:nvPr/>
          </p:nvSpPr>
          <p:spPr bwMode="auto">
            <a:xfrm>
              <a:off x="2870"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4" name="Freeform 59">
              <a:extLst>
                <a:ext uri="{FF2B5EF4-FFF2-40B4-BE49-F238E27FC236}">
                  <a16:creationId xmlns:a16="http://schemas.microsoft.com/office/drawing/2014/main" id="{BD907E80-B443-B6E6-8C4C-581624815C6C}"/>
                </a:ext>
              </a:extLst>
            </p:cNvPr>
            <p:cNvSpPr>
              <a:spLocks/>
            </p:cNvSpPr>
            <p:nvPr/>
          </p:nvSpPr>
          <p:spPr bwMode="auto">
            <a:xfrm>
              <a:off x="2841"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5" name="Freeform 60">
              <a:extLst>
                <a:ext uri="{FF2B5EF4-FFF2-40B4-BE49-F238E27FC236}">
                  <a16:creationId xmlns:a16="http://schemas.microsoft.com/office/drawing/2014/main" id="{4949CB02-1A2C-F918-6ADE-D70D591F74F5}"/>
                </a:ext>
              </a:extLst>
            </p:cNvPr>
            <p:cNvSpPr>
              <a:spLocks/>
            </p:cNvSpPr>
            <p:nvPr/>
          </p:nvSpPr>
          <p:spPr bwMode="auto">
            <a:xfrm>
              <a:off x="2878"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6" name="Freeform 61">
              <a:extLst>
                <a:ext uri="{FF2B5EF4-FFF2-40B4-BE49-F238E27FC236}">
                  <a16:creationId xmlns:a16="http://schemas.microsoft.com/office/drawing/2014/main" id="{8E5BE7D0-53E3-5A8A-3D97-E23B02FCAE6E}"/>
                </a:ext>
              </a:extLst>
            </p:cNvPr>
            <p:cNvSpPr>
              <a:spLocks/>
            </p:cNvSpPr>
            <p:nvPr/>
          </p:nvSpPr>
          <p:spPr bwMode="auto">
            <a:xfrm>
              <a:off x="2849"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7" name="Freeform 62">
              <a:extLst>
                <a:ext uri="{FF2B5EF4-FFF2-40B4-BE49-F238E27FC236}">
                  <a16:creationId xmlns:a16="http://schemas.microsoft.com/office/drawing/2014/main" id="{E37AB27B-0418-6A80-717B-A5714C9B8218}"/>
                </a:ext>
              </a:extLst>
            </p:cNvPr>
            <p:cNvSpPr>
              <a:spLocks/>
            </p:cNvSpPr>
            <p:nvPr/>
          </p:nvSpPr>
          <p:spPr bwMode="auto">
            <a:xfrm>
              <a:off x="2526" y="1326"/>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8" name="Freeform 63">
              <a:extLst>
                <a:ext uri="{FF2B5EF4-FFF2-40B4-BE49-F238E27FC236}">
                  <a16:creationId xmlns:a16="http://schemas.microsoft.com/office/drawing/2014/main" id="{FA37DE8A-CDEC-B0C5-4C07-1CDE0277E5F7}"/>
                </a:ext>
              </a:extLst>
            </p:cNvPr>
            <p:cNvSpPr>
              <a:spLocks/>
            </p:cNvSpPr>
            <p:nvPr/>
          </p:nvSpPr>
          <p:spPr bwMode="auto">
            <a:xfrm>
              <a:off x="2496" y="135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9" name="Freeform 64">
              <a:extLst>
                <a:ext uri="{FF2B5EF4-FFF2-40B4-BE49-F238E27FC236}">
                  <a16:creationId xmlns:a16="http://schemas.microsoft.com/office/drawing/2014/main" id="{C7563B79-4CB2-9F04-4345-FBCB2460BE51}"/>
                </a:ext>
              </a:extLst>
            </p:cNvPr>
            <p:cNvSpPr>
              <a:spLocks/>
            </p:cNvSpPr>
            <p:nvPr/>
          </p:nvSpPr>
          <p:spPr bwMode="auto">
            <a:xfrm>
              <a:off x="2493" y="1326"/>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0" name="Freeform 65">
              <a:extLst>
                <a:ext uri="{FF2B5EF4-FFF2-40B4-BE49-F238E27FC236}">
                  <a16:creationId xmlns:a16="http://schemas.microsoft.com/office/drawing/2014/main" id="{BFBF2BAF-74DC-F66B-DE7D-3F09ADF58586}"/>
                </a:ext>
              </a:extLst>
            </p:cNvPr>
            <p:cNvSpPr>
              <a:spLocks/>
            </p:cNvSpPr>
            <p:nvPr/>
          </p:nvSpPr>
          <p:spPr bwMode="auto">
            <a:xfrm>
              <a:off x="2464" y="135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1" name="Freeform 66">
              <a:extLst>
                <a:ext uri="{FF2B5EF4-FFF2-40B4-BE49-F238E27FC236}">
                  <a16:creationId xmlns:a16="http://schemas.microsoft.com/office/drawing/2014/main" id="{B2B91F28-68FC-316E-E8A1-9BCBA927E83B}"/>
                </a:ext>
              </a:extLst>
            </p:cNvPr>
            <p:cNvSpPr>
              <a:spLocks/>
            </p:cNvSpPr>
            <p:nvPr/>
          </p:nvSpPr>
          <p:spPr bwMode="auto">
            <a:xfrm>
              <a:off x="2487" y="1326"/>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2" name="Freeform 67">
              <a:extLst>
                <a:ext uri="{FF2B5EF4-FFF2-40B4-BE49-F238E27FC236}">
                  <a16:creationId xmlns:a16="http://schemas.microsoft.com/office/drawing/2014/main" id="{86383F5D-4B9E-69DD-891E-EB6CB5B70115}"/>
                </a:ext>
              </a:extLst>
            </p:cNvPr>
            <p:cNvSpPr>
              <a:spLocks/>
            </p:cNvSpPr>
            <p:nvPr/>
          </p:nvSpPr>
          <p:spPr bwMode="auto">
            <a:xfrm>
              <a:off x="2458" y="135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3" name="Freeform 68">
              <a:extLst>
                <a:ext uri="{FF2B5EF4-FFF2-40B4-BE49-F238E27FC236}">
                  <a16:creationId xmlns:a16="http://schemas.microsoft.com/office/drawing/2014/main" id="{0599FD89-10EF-F2E2-83C5-4B8D5478D82B}"/>
                </a:ext>
              </a:extLst>
            </p:cNvPr>
            <p:cNvSpPr>
              <a:spLocks/>
            </p:cNvSpPr>
            <p:nvPr/>
          </p:nvSpPr>
          <p:spPr bwMode="auto">
            <a:xfrm>
              <a:off x="2478" y="131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4" name="Freeform 69">
              <a:extLst>
                <a:ext uri="{FF2B5EF4-FFF2-40B4-BE49-F238E27FC236}">
                  <a16:creationId xmlns:a16="http://schemas.microsoft.com/office/drawing/2014/main" id="{66E1BF2C-5016-5F0C-0FC7-2EFE8DA653C8}"/>
                </a:ext>
              </a:extLst>
            </p:cNvPr>
            <p:cNvSpPr>
              <a:spLocks/>
            </p:cNvSpPr>
            <p:nvPr/>
          </p:nvSpPr>
          <p:spPr bwMode="auto">
            <a:xfrm>
              <a:off x="2449" y="13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5" name="Freeform 70">
              <a:extLst>
                <a:ext uri="{FF2B5EF4-FFF2-40B4-BE49-F238E27FC236}">
                  <a16:creationId xmlns:a16="http://schemas.microsoft.com/office/drawing/2014/main" id="{3FF287A4-8D65-47E0-2F10-736BDD899319}"/>
                </a:ext>
              </a:extLst>
            </p:cNvPr>
            <p:cNvSpPr>
              <a:spLocks/>
            </p:cNvSpPr>
            <p:nvPr/>
          </p:nvSpPr>
          <p:spPr bwMode="auto">
            <a:xfrm>
              <a:off x="2253" y="1215"/>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6" name="Freeform 71">
              <a:extLst>
                <a:ext uri="{FF2B5EF4-FFF2-40B4-BE49-F238E27FC236}">
                  <a16:creationId xmlns:a16="http://schemas.microsoft.com/office/drawing/2014/main" id="{1ABBB913-8994-8FDC-FCE6-DCB6E6771429}"/>
                </a:ext>
              </a:extLst>
            </p:cNvPr>
            <p:cNvSpPr>
              <a:spLocks/>
            </p:cNvSpPr>
            <p:nvPr/>
          </p:nvSpPr>
          <p:spPr bwMode="auto">
            <a:xfrm>
              <a:off x="2224" y="124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7" name="Freeform 72">
              <a:extLst>
                <a:ext uri="{FF2B5EF4-FFF2-40B4-BE49-F238E27FC236}">
                  <a16:creationId xmlns:a16="http://schemas.microsoft.com/office/drawing/2014/main" id="{61CB7A09-BD59-DCE1-FB97-FF345718A097}"/>
                </a:ext>
              </a:extLst>
            </p:cNvPr>
            <p:cNvSpPr>
              <a:spLocks/>
            </p:cNvSpPr>
            <p:nvPr/>
          </p:nvSpPr>
          <p:spPr bwMode="auto">
            <a:xfrm>
              <a:off x="1876" y="110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8" name="Freeform 73">
              <a:extLst>
                <a:ext uri="{FF2B5EF4-FFF2-40B4-BE49-F238E27FC236}">
                  <a16:creationId xmlns:a16="http://schemas.microsoft.com/office/drawing/2014/main" id="{B3FBEB32-FAA8-E933-C903-D90187E17A16}"/>
                </a:ext>
              </a:extLst>
            </p:cNvPr>
            <p:cNvSpPr>
              <a:spLocks/>
            </p:cNvSpPr>
            <p:nvPr/>
          </p:nvSpPr>
          <p:spPr bwMode="auto">
            <a:xfrm>
              <a:off x="1847" y="113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9" name="Freeform 74">
              <a:extLst>
                <a:ext uri="{FF2B5EF4-FFF2-40B4-BE49-F238E27FC236}">
                  <a16:creationId xmlns:a16="http://schemas.microsoft.com/office/drawing/2014/main" id="{DB9C8990-6D36-0182-729F-847E529B65B5}"/>
                </a:ext>
              </a:extLst>
            </p:cNvPr>
            <p:cNvSpPr>
              <a:spLocks/>
            </p:cNvSpPr>
            <p:nvPr/>
          </p:nvSpPr>
          <p:spPr bwMode="auto">
            <a:xfrm>
              <a:off x="1701" y="103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0" name="Freeform 75">
              <a:extLst>
                <a:ext uri="{FF2B5EF4-FFF2-40B4-BE49-F238E27FC236}">
                  <a16:creationId xmlns:a16="http://schemas.microsoft.com/office/drawing/2014/main" id="{CD3516B1-84DC-3A24-3552-AD77D3128AF5}"/>
                </a:ext>
              </a:extLst>
            </p:cNvPr>
            <p:cNvSpPr>
              <a:spLocks/>
            </p:cNvSpPr>
            <p:nvPr/>
          </p:nvSpPr>
          <p:spPr bwMode="auto">
            <a:xfrm>
              <a:off x="1672" y="106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1" name="Freeform 76">
              <a:extLst>
                <a:ext uri="{FF2B5EF4-FFF2-40B4-BE49-F238E27FC236}">
                  <a16:creationId xmlns:a16="http://schemas.microsoft.com/office/drawing/2014/main" id="{93223EA8-8C2E-AFA1-3559-4B0AA1E736CB}"/>
                </a:ext>
              </a:extLst>
            </p:cNvPr>
            <p:cNvSpPr>
              <a:spLocks/>
            </p:cNvSpPr>
            <p:nvPr/>
          </p:nvSpPr>
          <p:spPr bwMode="auto">
            <a:xfrm>
              <a:off x="1668" y="1020"/>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2" name="Freeform 77">
              <a:extLst>
                <a:ext uri="{FF2B5EF4-FFF2-40B4-BE49-F238E27FC236}">
                  <a16:creationId xmlns:a16="http://schemas.microsoft.com/office/drawing/2014/main" id="{D135B350-3B14-CA16-CD26-3D2B46569C1B}"/>
                </a:ext>
              </a:extLst>
            </p:cNvPr>
            <p:cNvSpPr>
              <a:spLocks/>
            </p:cNvSpPr>
            <p:nvPr/>
          </p:nvSpPr>
          <p:spPr bwMode="auto">
            <a:xfrm>
              <a:off x="1639" y="105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3" name="Freeform 78">
              <a:extLst>
                <a:ext uri="{FF2B5EF4-FFF2-40B4-BE49-F238E27FC236}">
                  <a16:creationId xmlns:a16="http://schemas.microsoft.com/office/drawing/2014/main" id="{40678075-34D5-97C0-DBA7-C3573BA0B7BD}"/>
                </a:ext>
              </a:extLst>
            </p:cNvPr>
            <p:cNvSpPr>
              <a:spLocks/>
            </p:cNvSpPr>
            <p:nvPr/>
          </p:nvSpPr>
          <p:spPr bwMode="auto">
            <a:xfrm>
              <a:off x="1501" y="101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4" name="Freeform 79">
              <a:extLst>
                <a:ext uri="{FF2B5EF4-FFF2-40B4-BE49-F238E27FC236}">
                  <a16:creationId xmlns:a16="http://schemas.microsoft.com/office/drawing/2014/main" id="{F709BBD4-C297-B1FD-E929-5B6D81B3F37F}"/>
                </a:ext>
              </a:extLst>
            </p:cNvPr>
            <p:cNvSpPr>
              <a:spLocks/>
            </p:cNvSpPr>
            <p:nvPr/>
          </p:nvSpPr>
          <p:spPr bwMode="auto">
            <a:xfrm>
              <a:off x="1471" y="104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5" name="Freeform 80">
              <a:extLst>
                <a:ext uri="{FF2B5EF4-FFF2-40B4-BE49-F238E27FC236}">
                  <a16:creationId xmlns:a16="http://schemas.microsoft.com/office/drawing/2014/main" id="{71A46916-DB39-3BAB-BDA2-740464F3DF64}"/>
                </a:ext>
              </a:extLst>
            </p:cNvPr>
            <p:cNvSpPr>
              <a:spLocks/>
            </p:cNvSpPr>
            <p:nvPr/>
          </p:nvSpPr>
          <p:spPr bwMode="auto">
            <a:xfrm>
              <a:off x="1482" y="10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6" name="Freeform 81">
              <a:extLst>
                <a:ext uri="{FF2B5EF4-FFF2-40B4-BE49-F238E27FC236}">
                  <a16:creationId xmlns:a16="http://schemas.microsoft.com/office/drawing/2014/main" id="{A4839687-967F-5F22-2F79-3B7195597BBE}"/>
                </a:ext>
              </a:extLst>
            </p:cNvPr>
            <p:cNvSpPr>
              <a:spLocks/>
            </p:cNvSpPr>
            <p:nvPr/>
          </p:nvSpPr>
          <p:spPr bwMode="auto">
            <a:xfrm>
              <a:off x="1453" y="1032"/>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7" name="Freeform 82">
              <a:extLst>
                <a:ext uri="{FF2B5EF4-FFF2-40B4-BE49-F238E27FC236}">
                  <a16:creationId xmlns:a16="http://schemas.microsoft.com/office/drawing/2014/main" id="{E556FBDD-EE04-42CC-FDAC-3BB5C18BFB06}"/>
                </a:ext>
              </a:extLst>
            </p:cNvPr>
            <p:cNvSpPr>
              <a:spLocks/>
            </p:cNvSpPr>
            <p:nvPr/>
          </p:nvSpPr>
          <p:spPr bwMode="auto">
            <a:xfrm>
              <a:off x="1465" y="94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8" name="Freeform 83">
              <a:extLst>
                <a:ext uri="{FF2B5EF4-FFF2-40B4-BE49-F238E27FC236}">
                  <a16:creationId xmlns:a16="http://schemas.microsoft.com/office/drawing/2014/main" id="{94B3DB61-0434-C7DB-1D67-7655D891204C}"/>
                </a:ext>
              </a:extLst>
            </p:cNvPr>
            <p:cNvSpPr>
              <a:spLocks/>
            </p:cNvSpPr>
            <p:nvPr/>
          </p:nvSpPr>
          <p:spPr bwMode="auto">
            <a:xfrm>
              <a:off x="1436" y="978"/>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9" name="Freeform 84">
              <a:extLst>
                <a:ext uri="{FF2B5EF4-FFF2-40B4-BE49-F238E27FC236}">
                  <a16:creationId xmlns:a16="http://schemas.microsoft.com/office/drawing/2014/main" id="{55D30AB8-EC03-9148-79D7-1C365BECDCE0}"/>
                </a:ext>
              </a:extLst>
            </p:cNvPr>
            <p:cNvSpPr>
              <a:spLocks/>
            </p:cNvSpPr>
            <p:nvPr/>
          </p:nvSpPr>
          <p:spPr bwMode="auto">
            <a:xfrm>
              <a:off x="1461" y="9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0" name="Freeform 85">
              <a:extLst>
                <a:ext uri="{FF2B5EF4-FFF2-40B4-BE49-F238E27FC236}">
                  <a16:creationId xmlns:a16="http://schemas.microsoft.com/office/drawing/2014/main" id="{031FBA19-CDD6-BADA-45CC-44E96770AAD0}"/>
                </a:ext>
              </a:extLst>
            </p:cNvPr>
            <p:cNvSpPr>
              <a:spLocks/>
            </p:cNvSpPr>
            <p:nvPr/>
          </p:nvSpPr>
          <p:spPr bwMode="auto">
            <a:xfrm>
              <a:off x="1431" y="9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1" name="Freeform 86">
              <a:extLst>
                <a:ext uri="{FF2B5EF4-FFF2-40B4-BE49-F238E27FC236}">
                  <a16:creationId xmlns:a16="http://schemas.microsoft.com/office/drawing/2014/main" id="{D3401AED-D2A4-0E10-D8E3-FBF01E502A52}"/>
                </a:ext>
              </a:extLst>
            </p:cNvPr>
            <p:cNvSpPr>
              <a:spLocks/>
            </p:cNvSpPr>
            <p:nvPr/>
          </p:nvSpPr>
          <p:spPr bwMode="auto">
            <a:xfrm>
              <a:off x="1449" y="89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2" name="Freeform 87">
              <a:extLst>
                <a:ext uri="{FF2B5EF4-FFF2-40B4-BE49-F238E27FC236}">
                  <a16:creationId xmlns:a16="http://schemas.microsoft.com/office/drawing/2014/main" id="{DD9656BB-5FDA-CEA8-2FB5-737DD4119B78}"/>
                </a:ext>
              </a:extLst>
            </p:cNvPr>
            <p:cNvSpPr>
              <a:spLocks/>
            </p:cNvSpPr>
            <p:nvPr/>
          </p:nvSpPr>
          <p:spPr bwMode="auto">
            <a:xfrm>
              <a:off x="1419" y="92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3" name="Freeform 88">
              <a:extLst>
                <a:ext uri="{FF2B5EF4-FFF2-40B4-BE49-F238E27FC236}">
                  <a16:creationId xmlns:a16="http://schemas.microsoft.com/office/drawing/2014/main" id="{9684DAB1-CB5F-43FA-C033-C395899DFEFC}"/>
                </a:ext>
              </a:extLst>
            </p:cNvPr>
            <p:cNvSpPr>
              <a:spLocks/>
            </p:cNvSpPr>
            <p:nvPr/>
          </p:nvSpPr>
          <p:spPr bwMode="auto">
            <a:xfrm>
              <a:off x="1258" y="82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4" name="Freeform 89">
              <a:extLst>
                <a:ext uri="{FF2B5EF4-FFF2-40B4-BE49-F238E27FC236}">
                  <a16:creationId xmlns:a16="http://schemas.microsoft.com/office/drawing/2014/main" id="{1D1D7BD5-361B-2F6C-3E93-900243BF40E7}"/>
                </a:ext>
              </a:extLst>
            </p:cNvPr>
            <p:cNvSpPr>
              <a:spLocks/>
            </p:cNvSpPr>
            <p:nvPr/>
          </p:nvSpPr>
          <p:spPr bwMode="auto">
            <a:xfrm>
              <a:off x="1228" y="85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5" name="Freeform 90">
              <a:extLst>
                <a:ext uri="{FF2B5EF4-FFF2-40B4-BE49-F238E27FC236}">
                  <a16:creationId xmlns:a16="http://schemas.microsoft.com/office/drawing/2014/main" id="{E2275F8D-9E4F-3163-0223-759D6F171568}"/>
                </a:ext>
              </a:extLst>
            </p:cNvPr>
            <p:cNvSpPr>
              <a:spLocks/>
            </p:cNvSpPr>
            <p:nvPr/>
          </p:nvSpPr>
          <p:spPr bwMode="auto">
            <a:xfrm>
              <a:off x="1188" y="7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6" name="Freeform 91">
              <a:extLst>
                <a:ext uri="{FF2B5EF4-FFF2-40B4-BE49-F238E27FC236}">
                  <a16:creationId xmlns:a16="http://schemas.microsoft.com/office/drawing/2014/main" id="{D100AFE3-4E43-FDB4-21A4-246B01C197BE}"/>
                </a:ext>
              </a:extLst>
            </p:cNvPr>
            <p:cNvSpPr>
              <a:spLocks/>
            </p:cNvSpPr>
            <p:nvPr/>
          </p:nvSpPr>
          <p:spPr bwMode="auto">
            <a:xfrm>
              <a:off x="1158" y="80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7" name="Freeform 92">
              <a:extLst>
                <a:ext uri="{FF2B5EF4-FFF2-40B4-BE49-F238E27FC236}">
                  <a16:creationId xmlns:a16="http://schemas.microsoft.com/office/drawing/2014/main" id="{0826EE3F-00DB-BA50-EE53-A6D06797D90E}"/>
                </a:ext>
              </a:extLst>
            </p:cNvPr>
            <p:cNvSpPr>
              <a:spLocks/>
            </p:cNvSpPr>
            <p:nvPr/>
          </p:nvSpPr>
          <p:spPr bwMode="auto">
            <a:xfrm>
              <a:off x="1164" y="770"/>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8" name="Freeform 93">
              <a:extLst>
                <a:ext uri="{FF2B5EF4-FFF2-40B4-BE49-F238E27FC236}">
                  <a16:creationId xmlns:a16="http://schemas.microsoft.com/office/drawing/2014/main" id="{AEDBF7A6-2708-9198-E73E-E84D799A351F}"/>
                </a:ext>
              </a:extLst>
            </p:cNvPr>
            <p:cNvSpPr>
              <a:spLocks/>
            </p:cNvSpPr>
            <p:nvPr/>
          </p:nvSpPr>
          <p:spPr bwMode="auto">
            <a:xfrm>
              <a:off x="1134" y="79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9" name="Freeform 94">
              <a:extLst>
                <a:ext uri="{FF2B5EF4-FFF2-40B4-BE49-F238E27FC236}">
                  <a16:creationId xmlns:a16="http://schemas.microsoft.com/office/drawing/2014/main" id="{04AA7590-9F2C-87A3-2983-519C23AF4835}"/>
                </a:ext>
              </a:extLst>
            </p:cNvPr>
            <p:cNvSpPr>
              <a:spLocks/>
            </p:cNvSpPr>
            <p:nvPr/>
          </p:nvSpPr>
          <p:spPr bwMode="auto">
            <a:xfrm>
              <a:off x="1020" y="70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0" name="Freeform 95">
              <a:extLst>
                <a:ext uri="{FF2B5EF4-FFF2-40B4-BE49-F238E27FC236}">
                  <a16:creationId xmlns:a16="http://schemas.microsoft.com/office/drawing/2014/main" id="{12F2366B-F826-C88C-23ED-84826143295B}"/>
                </a:ext>
              </a:extLst>
            </p:cNvPr>
            <p:cNvSpPr>
              <a:spLocks/>
            </p:cNvSpPr>
            <p:nvPr/>
          </p:nvSpPr>
          <p:spPr bwMode="auto">
            <a:xfrm>
              <a:off x="990" y="73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1" name="Freeform 96">
              <a:extLst>
                <a:ext uri="{FF2B5EF4-FFF2-40B4-BE49-F238E27FC236}">
                  <a16:creationId xmlns:a16="http://schemas.microsoft.com/office/drawing/2014/main" id="{F3794CFC-9D8C-B229-EFE7-873FB5271D02}"/>
                </a:ext>
              </a:extLst>
            </p:cNvPr>
            <p:cNvSpPr>
              <a:spLocks/>
            </p:cNvSpPr>
            <p:nvPr/>
          </p:nvSpPr>
          <p:spPr bwMode="auto">
            <a:xfrm>
              <a:off x="940" y="69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2" name="Freeform 97">
              <a:extLst>
                <a:ext uri="{FF2B5EF4-FFF2-40B4-BE49-F238E27FC236}">
                  <a16:creationId xmlns:a16="http://schemas.microsoft.com/office/drawing/2014/main" id="{8031666E-EE2B-755F-E165-092D7DA6C5AD}"/>
                </a:ext>
              </a:extLst>
            </p:cNvPr>
            <p:cNvSpPr>
              <a:spLocks/>
            </p:cNvSpPr>
            <p:nvPr/>
          </p:nvSpPr>
          <p:spPr bwMode="auto">
            <a:xfrm>
              <a:off x="911" y="71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3" name="Freeform 98">
              <a:extLst>
                <a:ext uri="{FF2B5EF4-FFF2-40B4-BE49-F238E27FC236}">
                  <a16:creationId xmlns:a16="http://schemas.microsoft.com/office/drawing/2014/main" id="{9CA9A4BC-E75F-D9B7-60F0-41F2B26E9CDE}"/>
                </a:ext>
              </a:extLst>
            </p:cNvPr>
            <p:cNvSpPr>
              <a:spLocks/>
            </p:cNvSpPr>
            <p:nvPr/>
          </p:nvSpPr>
          <p:spPr bwMode="auto">
            <a:xfrm>
              <a:off x="934"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4" name="Freeform 99">
              <a:extLst>
                <a:ext uri="{FF2B5EF4-FFF2-40B4-BE49-F238E27FC236}">
                  <a16:creationId xmlns:a16="http://schemas.microsoft.com/office/drawing/2014/main" id="{85A1A39B-B890-88A4-3176-FFEC8C0DB45C}"/>
                </a:ext>
              </a:extLst>
            </p:cNvPr>
            <p:cNvSpPr>
              <a:spLocks/>
            </p:cNvSpPr>
            <p:nvPr/>
          </p:nvSpPr>
          <p:spPr bwMode="auto">
            <a:xfrm>
              <a:off x="904" y="71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5" name="Freeform 100">
              <a:extLst>
                <a:ext uri="{FF2B5EF4-FFF2-40B4-BE49-F238E27FC236}">
                  <a16:creationId xmlns:a16="http://schemas.microsoft.com/office/drawing/2014/main" id="{D76FF0AC-4587-CE59-8B18-D6DC598B8CB7}"/>
                </a:ext>
              </a:extLst>
            </p:cNvPr>
            <p:cNvSpPr>
              <a:spLocks/>
            </p:cNvSpPr>
            <p:nvPr/>
          </p:nvSpPr>
          <p:spPr bwMode="auto">
            <a:xfrm>
              <a:off x="926"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6" name="Freeform 101">
              <a:extLst>
                <a:ext uri="{FF2B5EF4-FFF2-40B4-BE49-F238E27FC236}">
                  <a16:creationId xmlns:a16="http://schemas.microsoft.com/office/drawing/2014/main" id="{DC7A3772-167A-56D3-F1AC-0A096751351F}"/>
                </a:ext>
              </a:extLst>
            </p:cNvPr>
            <p:cNvSpPr>
              <a:spLocks/>
            </p:cNvSpPr>
            <p:nvPr/>
          </p:nvSpPr>
          <p:spPr bwMode="auto">
            <a:xfrm>
              <a:off x="897" y="711"/>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7" name="Freeform 102">
              <a:extLst>
                <a:ext uri="{FF2B5EF4-FFF2-40B4-BE49-F238E27FC236}">
                  <a16:creationId xmlns:a16="http://schemas.microsoft.com/office/drawing/2014/main" id="{04FAF2EF-95C2-4BFE-0929-F7832E0A63BA}"/>
                </a:ext>
              </a:extLst>
            </p:cNvPr>
            <p:cNvSpPr>
              <a:spLocks/>
            </p:cNvSpPr>
            <p:nvPr/>
          </p:nvSpPr>
          <p:spPr bwMode="auto">
            <a:xfrm>
              <a:off x="920"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8" name="Freeform 103">
              <a:extLst>
                <a:ext uri="{FF2B5EF4-FFF2-40B4-BE49-F238E27FC236}">
                  <a16:creationId xmlns:a16="http://schemas.microsoft.com/office/drawing/2014/main" id="{A0653FAF-1E8D-05DB-D34F-851305F1A02F}"/>
                </a:ext>
              </a:extLst>
            </p:cNvPr>
            <p:cNvSpPr>
              <a:spLocks/>
            </p:cNvSpPr>
            <p:nvPr/>
          </p:nvSpPr>
          <p:spPr bwMode="auto">
            <a:xfrm>
              <a:off x="891" y="711"/>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9" name="Freeform 104">
              <a:extLst>
                <a:ext uri="{FF2B5EF4-FFF2-40B4-BE49-F238E27FC236}">
                  <a16:creationId xmlns:a16="http://schemas.microsoft.com/office/drawing/2014/main" id="{1F0E9B01-F6E3-15FF-B47F-AFAB2B419367}"/>
                </a:ext>
              </a:extLst>
            </p:cNvPr>
            <p:cNvSpPr>
              <a:spLocks/>
            </p:cNvSpPr>
            <p:nvPr/>
          </p:nvSpPr>
          <p:spPr bwMode="auto">
            <a:xfrm>
              <a:off x="917"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0" name="Freeform 105">
              <a:extLst>
                <a:ext uri="{FF2B5EF4-FFF2-40B4-BE49-F238E27FC236}">
                  <a16:creationId xmlns:a16="http://schemas.microsoft.com/office/drawing/2014/main" id="{A0CA593B-6EEB-1A29-3734-8676B64CA181}"/>
                </a:ext>
              </a:extLst>
            </p:cNvPr>
            <p:cNvSpPr>
              <a:spLocks/>
            </p:cNvSpPr>
            <p:nvPr/>
          </p:nvSpPr>
          <p:spPr bwMode="auto">
            <a:xfrm>
              <a:off x="888" y="711"/>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1" name="Freeform 106">
              <a:extLst>
                <a:ext uri="{FF2B5EF4-FFF2-40B4-BE49-F238E27FC236}">
                  <a16:creationId xmlns:a16="http://schemas.microsoft.com/office/drawing/2014/main" id="{375932A5-7E0F-A7AC-5057-FFEDFD5279A0}"/>
                </a:ext>
              </a:extLst>
            </p:cNvPr>
            <p:cNvSpPr>
              <a:spLocks/>
            </p:cNvSpPr>
            <p:nvPr/>
          </p:nvSpPr>
          <p:spPr bwMode="auto">
            <a:xfrm>
              <a:off x="904" y="675"/>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2" name="Freeform 107">
              <a:extLst>
                <a:ext uri="{FF2B5EF4-FFF2-40B4-BE49-F238E27FC236}">
                  <a16:creationId xmlns:a16="http://schemas.microsoft.com/office/drawing/2014/main" id="{D23DCDF1-86A4-7A36-A61D-8DF661FB7E4B}"/>
                </a:ext>
              </a:extLst>
            </p:cNvPr>
            <p:cNvSpPr>
              <a:spLocks/>
            </p:cNvSpPr>
            <p:nvPr/>
          </p:nvSpPr>
          <p:spPr bwMode="auto">
            <a:xfrm>
              <a:off x="875" y="70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3" name="Freeform 108">
              <a:extLst>
                <a:ext uri="{FF2B5EF4-FFF2-40B4-BE49-F238E27FC236}">
                  <a16:creationId xmlns:a16="http://schemas.microsoft.com/office/drawing/2014/main" id="{39ECAF78-83B7-C15B-9F23-E5BDBDBD42D6}"/>
                </a:ext>
              </a:extLst>
            </p:cNvPr>
            <p:cNvSpPr>
              <a:spLocks/>
            </p:cNvSpPr>
            <p:nvPr/>
          </p:nvSpPr>
          <p:spPr bwMode="auto">
            <a:xfrm>
              <a:off x="660" y="557"/>
              <a:ext cx="0" cy="58"/>
            </a:xfrm>
            <a:custGeom>
              <a:avLst/>
              <a:gdLst>
                <a:gd name="T0" fmla="*/ 0 h 96"/>
                <a:gd name="T1" fmla="*/ 0 h 96"/>
                <a:gd name="T2" fmla="*/ 96 h 96"/>
              </a:gdLst>
              <a:ahLst/>
              <a:cxnLst>
                <a:cxn ang="0">
                  <a:pos x="0" y="T0"/>
                </a:cxn>
                <a:cxn ang="0">
                  <a:pos x="0" y="T1"/>
                </a:cxn>
                <a:cxn ang="0">
                  <a:pos x="0" y="T2"/>
                </a:cxn>
              </a:cxnLst>
              <a:rect l="0" t="0" r="r" b="b"/>
              <a:pathLst>
                <a:path h="96">
                  <a:moveTo>
                    <a:pt x="0" y="0"/>
                  </a:moveTo>
                  <a:lnTo>
                    <a:pt x="0" y="0"/>
                  </a:lnTo>
                  <a:lnTo>
                    <a:pt x="0" y="96"/>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4" name="Freeform 109">
              <a:extLst>
                <a:ext uri="{FF2B5EF4-FFF2-40B4-BE49-F238E27FC236}">
                  <a16:creationId xmlns:a16="http://schemas.microsoft.com/office/drawing/2014/main" id="{E84D46E9-3B0F-850D-FC25-1D85879B099E}"/>
                </a:ext>
              </a:extLst>
            </p:cNvPr>
            <p:cNvSpPr>
              <a:spLocks/>
            </p:cNvSpPr>
            <p:nvPr/>
          </p:nvSpPr>
          <p:spPr bwMode="auto">
            <a:xfrm>
              <a:off x="631" y="586"/>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5" name="Freeform 110">
              <a:extLst>
                <a:ext uri="{FF2B5EF4-FFF2-40B4-BE49-F238E27FC236}">
                  <a16:creationId xmlns:a16="http://schemas.microsoft.com/office/drawing/2014/main" id="{84331EBB-40FB-2ADF-B807-4606AEEA85FC}"/>
                </a:ext>
              </a:extLst>
            </p:cNvPr>
            <p:cNvSpPr>
              <a:spLocks/>
            </p:cNvSpPr>
            <p:nvPr/>
          </p:nvSpPr>
          <p:spPr bwMode="auto">
            <a:xfrm>
              <a:off x="683" y="5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6" name="Freeform 111">
              <a:extLst>
                <a:ext uri="{FF2B5EF4-FFF2-40B4-BE49-F238E27FC236}">
                  <a16:creationId xmlns:a16="http://schemas.microsoft.com/office/drawing/2014/main" id="{585DE730-1B11-B616-B522-664B316C5A15}"/>
                </a:ext>
              </a:extLst>
            </p:cNvPr>
            <p:cNvSpPr>
              <a:spLocks/>
            </p:cNvSpPr>
            <p:nvPr/>
          </p:nvSpPr>
          <p:spPr bwMode="auto">
            <a:xfrm>
              <a:off x="654" y="5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7" name="Freeform 112">
              <a:extLst>
                <a:ext uri="{FF2B5EF4-FFF2-40B4-BE49-F238E27FC236}">
                  <a16:creationId xmlns:a16="http://schemas.microsoft.com/office/drawing/2014/main" id="{A7BE0D91-321B-8750-8505-D7E0617140E1}"/>
                </a:ext>
              </a:extLst>
            </p:cNvPr>
            <p:cNvSpPr>
              <a:spLocks/>
            </p:cNvSpPr>
            <p:nvPr/>
          </p:nvSpPr>
          <p:spPr bwMode="auto">
            <a:xfrm>
              <a:off x="691" y="5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8" name="Freeform 113">
              <a:extLst>
                <a:ext uri="{FF2B5EF4-FFF2-40B4-BE49-F238E27FC236}">
                  <a16:creationId xmlns:a16="http://schemas.microsoft.com/office/drawing/2014/main" id="{BBACD2EE-A6FA-73B6-09A9-DA518C4CA4DA}"/>
                </a:ext>
              </a:extLst>
            </p:cNvPr>
            <p:cNvSpPr>
              <a:spLocks/>
            </p:cNvSpPr>
            <p:nvPr/>
          </p:nvSpPr>
          <p:spPr bwMode="auto">
            <a:xfrm>
              <a:off x="662" y="5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9" name="Freeform 114">
              <a:extLst>
                <a:ext uri="{FF2B5EF4-FFF2-40B4-BE49-F238E27FC236}">
                  <a16:creationId xmlns:a16="http://schemas.microsoft.com/office/drawing/2014/main" id="{332AEBE5-62A3-A955-0E20-F5CAD30034A8}"/>
                </a:ext>
              </a:extLst>
            </p:cNvPr>
            <p:cNvSpPr>
              <a:spLocks/>
            </p:cNvSpPr>
            <p:nvPr/>
          </p:nvSpPr>
          <p:spPr bwMode="auto">
            <a:xfrm>
              <a:off x="2885"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0" name="Freeform 115">
              <a:extLst>
                <a:ext uri="{FF2B5EF4-FFF2-40B4-BE49-F238E27FC236}">
                  <a16:creationId xmlns:a16="http://schemas.microsoft.com/office/drawing/2014/main" id="{913D8565-6AC1-9E93-B5F1-3F590A1C422D}"/>
                </a:ext>
              </a:extLst>
            </p:cNvPr>
            <p:cNvSpPr>
              <a:spLocks/>
            </p:cNvSpPr>
            <p:nvPr/>
          </p:nvSpPr>
          <p:spPr bwMode="auto">
            <a:xfrm>
              <a:off x="2856"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1" name="Freeform 116">
              <a:extLst>
                <a:ext uri="{FF2B5EF4-FFF2-40B4-BE49-F238E27FC236}">
                  <a16:creationId xmlns:a16="http://schemas.microsoft.com/office/drawing/2014/main" id="{8EBE7D44-7F00-F278-C376-A97B290C8252}"/>
                </a:ext>
              </a:extLst>
            </p:cNvPr>
            <p:cNvSpPr>
              <a:spLocks/>
            </p:cNvSpPr>
            <p:nvPr/>
          </p:nvSpPr>
          <p:spPr bwMode="auto">
            <a:xfrm>
              <a:off x="2893"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2" name="Freeform 117">
              <a:extLst>
                <a:ext uri="{FF2B5EF4-FFF2-40B4-BE49-F238E27FC236}">
                  <a16:creationId xmlns:a16="http://schemas.microsoft.com/office/drawing/2014/main" id="{7F4CB4F7-9F80-3734-03BC-9A8B591A4F0A}"/>
                </a:ext>
              </a:extLst>
            </p:cNvPr>
            <p:cNvSpPr>
              <a:spLocks/>
            </p:cNvSpPr>
            <p:nvPr/>
          </p:nvSpPr>
          <p:spPr bwMode="auto">
            <a:xfrm>
              <a:off x="2864"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3" name="Freeform 118">
              <a:extLst>
                <a:ext uri="{FF2B5EF4-FFF2-40B4-BE49-F238E27FC236}">
                  <a16:creationId xmlns:a16="http://schemas.microsoft.com/office/drawing/2014/main" id="{38CEA10F-73F9-D3EB-E1E0-AFD29B68B301}"/>
                </a:ext>
              </a:extLst>
            </p:cNvPr>
            <p:cNvSpPr>
              <a:spLocks/>
            </p:cNvSpPr>
            <p:nvPr/>
          </p:nvSpPr>
          <p:spPr bwMode="auto">
            <a:xfrm>
              <a:off x="2900"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4" name="Freeform 119">
              <a:extLst>
                <a:ext uri="{FF2B5EF4-FFF2-40B4-BE49-F238E27FC236}">
                  <a16:creationId xmlns:a16="http://schemas.microsoft.com/office/drawing/2014/main" id="{348EC5E1-5F27-AFA7-81A5-93C189D1972E}"/>
                </a:ext>
              </a:extLst>
            </p:cNvPr>
            <p:cNvSpPr>
              <a:spLocks/>
            </p:cNvSpPr>
            <p:nvPr/>
          </p:nvSpPr>
          <p:spPr bwMode="auto">
            <a:xfrm>
              <a:off x="2872" y="1461"/>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5" name="Freeform 120">
              <a:extLst>
                <a:ext uri="{FF2B5EF4-FFF2-40B4-BE49-F238E27FC236}">
                  <a16:creationId xmlns:a16="http://schemas.microsoft.com/office/drawing/2014/main" id="{F86A9827-3694-DEAD-6696-2121A7283B3A}"/>
                </a:ext>
              </a:extLst>
            </p:cNvPr>
            <p:cNvSpPr>
              <a:spLocks/>
            </p:cNvSpPr>
            <p:nvPr/>
          </p:nvSpPr>
          <p:spPr bwMode="auto">
            <a:xfrm>
              <a:off x="3093" y="1479"/>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6" name="Freeform 121">
              <a:extLst>
                <a:ext uri="{FF2B5EF4-FFF2-40B4-BE49-F238E27FC236}">
                  <a16:creationId xmlns:a16="http://schemas.microsoft.com/office/drawing/2014/main" id="{A2F1E624-4E0D-FDB0-98C3-8F304A08C070}"/>
                </a:ext>
              </a:extLst>
            </p:cNvPr>
            <p:cNvSpPr>
              <a:spLocks/>
            </p:cNvSpPr>
            <p:nvPr/>
          </p:nvSpPr>
          <p:spPr bwMode="auto">
            <a:xfrm>
              <a:off x="3064" y="150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7" name="Freeform 122">
              <a:extLst>
                <a:ext uri="{FF2B5EF4-FFF2-40B4-BE49-F238E27FC236}">
                  <a16:creationId xmlns:a16="http://schemas.microsoft.com/office/drawing/2014/main" id="{FBF9BF88-39EA-6C70-0F7C-B4F3B7653BC1}"/>
                </a:ext>
              </a:extLst>
            </p:cNvPr>
            <p:cNvSpPr>
              <a:spLocks/>
            </p:cNvSpPr>
            <p:nvPr/>
          </p:nvSpPr>
          <p:spPr bwMode="auto">
            <a:xfrm>
              <a:off x="3279"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8" name="Freeform 123">
              <a:extLst>
                <a:ext uri="{FF2B5EF4-FFF2-40B4-BE49-F238E27FC236}">
                  <a16:creationId xmlns:a16="http://schemas.microsoft.com/office/drawing/2014/main" id="{331D1E24-5775-71D0-66CA-4948B42A31FD}"/>
                </a:ext>
              </a:extLst>
            </p:cNvPr>
            <p:cNvSpPr>
              <a:spLocks/>
            </p:cNvSpPr>
            <p:nvPr/>
          </p:nvSpPr>
          <p:spPr bwMode="auto">
            <a:xfrm>
              <a:off x="3249"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9" name="Freeform 124">
              <a:extLst>
                <a:ext uri="{FF2B5EF4-FFF2-40B4-BE49-F238E27FC236}">
                  <a16:creationId xmlns:a16="http://schemas.microsoft.com/office/drawing/2014/main" id="{73D58BA3-85DC-D182-2C44-1997DF572EE4}"/>
                </a:ext>
              </a:extLst>
            </p:cNvPr>
            <p:cNvSpPr>
              <a:spLocks/>
            </p:cNvSpPr>
            <p:nvPr/>
          </p:nvSpPr>
          <p:spPr bwMode="auto">
            <a:xfrm>
              <a:off x="3286"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0" name="Freeform 125">
              <a:extLst>
                <a:ext uri="{FF2B5EF4-FFF2-40B4-BE49-F238E27FC236}">
                  <a16:creationId xmlns:a16="http://schemas.microsoft.com/office/drawing/2014/main" id="{A8789EE3-772D-5338-A131-7F43EECFDD9B}"/>
                </a:ext>
              </a:extLst>
            </p:cNvPr>
            <p:cNvSpPr>
              <a:spLocks/>
            </p:cNvSpPr>
            <p:nvPr/>
          </p:nvSpPr>
          <p:spPr bwMode="auto">
            <a:xfrm>
              <a:off x="3257" y="1547"/>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1" name="Freeform 126">
              <a:extLst>
                <a:ext uri="{FF2B5EF4-FFF2-40B4-BE49-F238E27FC236}">
                  <a16:creationId xmlns:a16="http://schemas.microsoft.com/office/drawing/2014/main" id="{094BCB63-ADA0-8ED0-8207-32B45092E7FC}"/>
                </a:ext>
              </a:extLst>
            </p:cNvPr>
            <p:cNvSpPr>
              <a:spLocks/>
            </p:cNvSpPr>
            <p:nvPr/>
          </p:nvSpPr>
          <p:spPr bwMode="auto">
            <a:xfrm>
              <a:off x="3293"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2" name="Freeform 127">
              <a:extLst>
                <a:ext uri="{FF2B5EF4-FFF2-40B4-BE49-F238E27FC236}">
                  <a16:creationId xmlns:a16="http://schemas.microsoft.com/office/drawing/2014/main" id="{10EC24D1-4F68-B125-FE79-E58D81568462}"/>
                </a:ext>
              </a:extLst>
            </p:cNvPr>
            <p:cNvSpPr>
              <a:spLocks/>
            </p:cNvSpPr>
            <p:nvPr/>
          </p:nvSpPr>
          <p:spPr bwMode="auto">
            <a:xfrm>
              <a:off x="3263"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3" name="Freeform 128">
              <a:extLst>
                <a:ext uri="{FF2B5EF4-FFF2-40B4-BE49-F238E27FC236}">
                  <a16:creationId xmlns:a16="http://schemas.microsoft.com/office/drawing/2014/main" id="{6536E004-73A4-D28E-1E1A-A15EC544F915}"/>
                </a:ext>
              </a:extLst>
            </p:cNvPr>
            <p:cNvSpPr>
              <a:spLocks/>
            </p:cNvSpPr>
            <p:nvPr/>
          </p:nvSpPr>
          <p:spPr bwMode="auto">
            <a:xfrm>
              <a:off x="3302"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4" name="Freeform 129">
              <a:extLst>
                <a:ext uri="{FF2B5EF4-FFF2-40B4-BE49-F238E27FC236}">
                  <a16:creationId xmlns:a16="http://schemas.microsoft.com/office/drawing/2014/main" id="{2E21D83A-21FC-57DC-3A92-71AE48E2AA43}"/>
                </a:ext>
              </a:extLst>
            </p:cNvPr>
            <p:cNvSpPr>
              <a:spLocks/>
            </p:cNvSpPr>
            <p:nvPr/>
          </p:nvSpPr>
          <p:spPr bwMode="auto">
            <a:xfrm>
              <a:off x="3272"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5" name="Freeform 130">
              <a:extLst>
                <a:ext uri="{FF2B5EF4-FFF2-40B4-BE49-F238E27FC236}">
                  <a16:creationId xmlns:a16="http://schemas.microsoft.com/office/drawing/2014/main" id="{C3CDDD47-CD78-2EDB-DAA9-517A1C763A74}"/>
                </a:ext>
              </a:extLst>
            </p:cNvPr>
            <p:cNvSpPr>
              <a:spLocks/>
            </p:cNvSpPr>
            <p:nvPr/>
          </p:nvSpPr>
          <p:spPr bwMode="auto">
            <a:xfrm>
              <a:off x="3299"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6" name="Freeform 131">
              <a:extLst>
                <a:ext uri="{FF2B5EF4-FFF2-40B4-BE49-F238E27FC236}">
                  <a16:creationId xmlns:a16="http://schemas.microsoft.com/office/drawing/2014/main" id="{73F0C58C-3E5A-5331-FAEB-394AF5439A0B}"/>
                </a:ext>
              </a:extLst>
            </p:cNvPr>
            <p:cNvSpPr>
              <a:spLocks/>
            </p:cNvSpPr>
            <p:nvPr/>
          </p:nvSpPr>
          <p:spPr bwMode="auto">
            <a:xfrm>
              <a:off x="3269"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7" name="Freeform 132">
              <a:extLst>
                <a:ext uri="{FF2B5EF4-FFF2-40B4-BE49-F238E27FC236}">
                  <a16:creationId xmlns:a16="http://schemas.microsoft.com/office/drawing/2014/main" id="{DA3E13FA-3B47-7B7C-710B-87048DC5772D}"/>
                </a:ext>
              </a:extLst>
            </p:cNvPr>
            <p:cNvSpPr>
              <a:spLocks/>
            </p:cNvSpPr>
            <p:nvPr/>
          </p:nvSpPr>
          <p:spPr bwMode="auto">
            <a:xfrm>
              <a:off x="3712" y="174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8" name="Freeform 133">
              <a:extLst>
                <a:ext uri="{FF2B5EF4-FFF2-40B4-BE49-F238E27FC236}">
                  <a16:creationId xmlns:a16="http://schemas.microsoft.com/office/drawing/2014/main" id="{BBC8734D-E5B0-5407-4D18-62C900FC67EA}"/>
                </a:ext>
              </a:extLst>
            </p:cNvPr>
            <p:cNvSpPr>
              <a:spLocks/>
            </p:cNvSpPr>
            <p:nvPr/>
          </p:nvSpPr>
          <p:spPr bwMode="auto">
            <a:xfrm>
              <a:off x="3683" y="177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9" name="Freeform 134">
              <a:extLst>
                <a:ext uri="{FF2B5EF4-FFF2-40B4-BE49-F238E27FC236}">
                  <a16:creationId xmlns:a16="http://schemas.microsoft.com/office/drawing/2014/main" id="{F4FD70B7-0AD9-453E-DBB4-641A0F4C980B}"/>
                </a:ext>
              </a:extLst>
            </p:cNvPr>
            <p:cNvSpPr>
              <a:spLocks/>
            </p:cNvSpPr>
            <p:nvPr/>
          </p:nvSpPr>
          <p:spPr bwMode="auto">
            <a:xfrm>
              <a:off x="3729" y="176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0" name="Freeform 135">
              <a:extLst>
                <a:ext uri="{FF2B5EF4-FFF2-40B4-BE49-F238E27FC236}">
                  <a16:creationId xmlns:a16="http://schemas.microsoft.com/office/drawing/2014/main" id="{87410A68-E50B-CE5E-A040-6C746059F8C9}"/>
                </a:ext>
              </a:extLst>
            </p:cNvPr>
            <p:cNvSpPr>
              <a:spLocks/>
            </p:cNvSpPr>
            <p:nvPr/>
          </p:nvSpPr>
          <p:spPr bwMode="auto">
            <a:xfrm>
              <a:off x="3699" y="179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1" name="Freeform 136">
              <a:extLst>
                <a:ext uri="{FF2B5EF4-FFF2-40B4-BE49-F238E27FC236}">
                  <a16:creationId xmlns:a16="http://schemas.microsoft.com/office/drawing/2014/main" id="{1C9BFD4F-5994-FF87-CCC5-AD2749BE609E}"/>
                </a:ext>
              </a:extLst>
            </p:cNvPr>
            <p:cNvSpPr>
              <a:spLocks/>
            </p:cNvSpPr>
            <p:nvPr/>
          </p:nvSpPr>
          <p:spPr bwMode="auto">
            <a:xfrm>
              <a:off x="3705" y="174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2" name="Freeform 137">
              <a:extLst>
                <a:ext uri="{FF2B5EF4-FFF2-40B4-BE49-F238E27FC236}">
                  <a16:creationId xmlns:a16="http://schemas.microsoft.com/office/drawing/2014/main" id="{0F718605-2845-68D1-2921-F85D2FA8FACB}"/>
                </a:ext>
              </a:extLst>
            </p:cNvPr>
            <p:cNvSpPr>
              <a:spLocks/>
            </p:cNvSpPr>
            <p:nvPr/>
          </p:nvSpPr>
          <p:spPr bwMode="auto">
            <a:xfrm>
              <a:off x="3675" y="177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3" name="Freeform 138">
              <a:extLst>
                <a:ext uri="{FF2B5EF4-FFF2-40B4-BE49-F238E27FC236}">
                  <a16:creationId xmlns:a16="http://schemas.microsoft.com/office/drawing/2014/main" id="{716D1517-DE78-7DEB-F716-8EF306D14EAB}"/>
                </a:ext>
              </a:extLst>
            </p:cNvPr>
            <p:cNvSpPr>
              <a:spLocks/>
            </p:cNvSpPr>
            <p:nvPr/>
          </p:nvSpPr>
          <p:spPr bwMode="auto">
            <a:xfrm>
              <a:off x="3699" y="172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4" name="Freeform 139">
              <a:extLst>
                <a:ext uri="{FF2B5EF4-FFF2-40B4-BE49-F238E27FC236}">
                  <a16:creationId xmlns:a16="http://schemas.microsoft.com/office/drawing/2014/main" id="{A414703F-0A1E-C733-4D92-2CBFA26A5343}"/>
                </a:ext>
              </a:extLst>
            </p:cNvPr>
            <p:cNvSpPr>
              <a:spLocks/>
            </p:cNvSpPr>
            <p:nvPr/>
          </p:nvSpPr>
          <p:spPr bwMode="auto">
            <a:xfrm>
              <a:off x="3670" y="175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5" name="Freeform 140">
              <a:extLst>
                <a:ext uri="{FF2B5EF4-FFF2-40B4-BE49-F238E27FC236}">
                  <a16:creationId xmlns:a16="http://schemas.microsoft.com/office/drawing/2014/main" id="{CA839F6B-2B8C-49D2-0A12-01D007CE664A}"/>
                </a:ext>
              </a:extLst>
            </p:cNvPr>
            <p:cNvSpPr>
              <a:spLocks/>
            </p:cNvSpPr>
            <p:nvPr/>
          </p:nvSpPr>
          <p:spPr bwMode="auto">
            <a:xfrm>
              <a:off x="4119" y="19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6" name="Freeform 141">
              <a:extLst>
                <a:ext uri="{FF2B5EF4-FFF2-40B4-BE49-F238E27FC236}">
                  <a16:creationId xmlns:a16="http://schemas.microsoft.com/office/drawing/2014/main" id="{8C855063-2CD2-5786-5071-5B95136F49F6}"/>
                </a:ext>
              </a:extLst>
            </p:cNvPr>
            <p:cNvSpPr>
              <a:spLocks/>
            </p:cNvSpPr>
            <p:nvPr/>
          </p:nvSpPr>
          <p:spPr bwMode="auto">
            <a:xfrm>
              <a:off x="4090" y="201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7" name="Freeform 142">
              <a:extLst>
                <a:ext uri="{FF2B5EF4-FFF2-40B4-BE49-F238E27FC236}">
                  <a16:creationId xmlns:a16="http://schemas.microsoft.com/office/drawing/2014/main" id="{E5A8B3C1-D6C4-B4C8-2FB7-FE0E65D8B020}"/>
                </a:ext>
              </a:extLst>
            </p:cNvPr>
            <p:cNvSpPr>
              <a:spLocks/>
            </p:cNvSpPr>
            <p:nvPr/>
          </p:nvSpPr>
          <p:spPr bwMode="auto">
            <a:xfrm>
              <a:off x="4112" y="19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8" name="Freeform 143">
              <a:extLst>
                <a:ext uri="{FF2B5EF4-FFF2-40B4-BE49-F238E27FC236}">
                  <a16:creationId xmlns:a16="http://schemas.microsoft.com/office/drawing/2014/main" id="{414829B4-EED7-ADB4-EC78-2A246A655B1A}"/>
                </a:ext>
              </a:extLst>
            </p:cNvPr>
            <p:cNvSpPr>
              <a:spLocks/>
            </p:cNvSpPr>
            <p:nvPr/>
          </p:nvSpPr>
          <p:spPr bwMode="auto">
            <a:xfrm>
              <a:off x="4082" y="201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spTree>
    <p:extLst>
      <p:ext uri="{BB962C8B-B14F-4D97-AF65-F5344CB8AC3E}">
        <p14:creationId xmlns:p14="http://schemas.microsoft.com/office/powerpoint/2010/main" val="80467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40C4-F5ED-9303-CA6D-00823FE8D958}"/>
              </a:ext>
            </a:extLst>
          </p:cNvPr>
          <p:cNvSpPr>
            <a:spLocks noGrp="1"/>
          </p:cNvSpPr>
          <p:nvPr>
            <p:ph type="title"/>
          </p:nvPr>
        </p:nvSpPr>
        <p:spPr/>
        <p:txBody>
          <a:bodyPr/>
          <a:lstStyle/>
          <a:p>
            <a:r>
              <a:rPr lang="en-US" dirty="0"/>
              <a:t>BTK Inhibitor Head-to-Head Comparisons: ELEVATE-RR</a:t>
            </a:r>
          </a:p>
        </p:txBody>
      </p:sp>
      <p:sp>
        <p:nvSpPr>
          <p:cNvPr id="621" name="Content Placeholder 620">
            <a:extLst>
              <a:ext uri="{FF2B5EF4-FFF2-40B4-BE49-F238E27FC236}">
                <a16:creationId xmlns:a16="http://schemas.microsoft.com/office/drawing/2014/main" id="{A307C7AD-55E4-26B5-4F15-9B2736D57D47}"/>
              </a:ext>
            </a:extLst>
          </p:cNvPr>
          <p:cNvSpPr>
            <a:spLocks noGrp="1"/>
          </p:cNvSpPr>
          <p:nvPr>
            <p:ph sz="half" idx="2"/>
          </p:nvPr>
        </p:nvSpPr>
        <p:spPr>
          <a:xfrm>
            <a:off x="6882063" y="1530339"/>
            <a:ext cx="5178392" cy="817010"/>
          </a:xfrm>
        </p:spPr>
        <p:txBody>
          <a:bodyPr/>
          <a:lstStyle/>
          <a:p>
            <a:r>
              <a:rPr lang="en-US" sz="1800" dirty="0"/>
              <a:t>Cohort study of patients with B-cell malignancies treated with acalabrutinib (N = 290)</a:t>
            </a:r>
          </a:p>
        </p:txBody>
      </p:sp>
      <p:sp>
        <p:nvSpPr>
          <p:cNvPr id="5" name="Text Box 11">
            <a:extLst>
              <a:ext uri="{FF2B5EF4-FFF2-40B4-BE49-F238E27FC236}">
                <a16:creationId xmlns:a16="http://schemas.microsoft.com/office/drawing/2014/main" id="{C3BC09FD-254E-F717-FCD7-FA1C80D1AE61}"/>
              </a:ext>
            </a:extLst>
          </p:cNvPr>
          <p:cNvSpPr txBox="1">
            <a:spLocks noChangeArrowheads="1"/>
          </p:cNvSpPr>
          <p:nvPr/>
        </p:nvSpPr>
        <p:spPr bwMode="auto">
          <a:xfrm>
            <a:off x="402325" y="64142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Byrd. ASCO 2021. Abstr 7500. Byrd. JCO. 2021;39:3441. Bhat. Blood. 2022;doi: 10.1182/blood.2022016953.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19" name="Table 618">
            <a:extLst>
              <a:ext uri="{FF2B5EF4-FFF2-40B4-BE49-F238E27FC236}">
                <a16:creationId xmlns:a16="http://schemas.microsoft.com/office/drawing/2014/main" id="{B2E843BB-64AB-FBA6-3F67-C3734E224422}"/>
              </a:ext>
            </a:extLst>
          </p:cNvPr>
          <p:cNvGraphicFramePr>
            <a:graphicFrameLocks noGrp="1"/>
          </p:cNvGraphicFramePr>
          <p:nvPr>
            <p:extLst>
              <p:ext uri="{D42A27DB-BD31-4B8C-83A1-F6EECF244321}">
                <p14:modId xmlns:p14="http://schemas.microsoft.com/office/powerpoint/2010/main" val="2597945773"/>
              </p:ext>
            </p:extLst>
          </p:nvPr>
        </p:nvGraphicFramePr>
        <p:xfrm>
          <a:off x="512747" y="1610332"/>
          <a:ext cx="6369316" cy="4632960"/>
        </p:xfrm>
        <a:graphic>
          <a:graphicData uri="http://schemas.openxmlformats.org/drawingml/2006/table">
            <a:tbl>
              <a:tblPr firstRow="1" bandRow="1">
                <a:tableStyleId>{21E4AEA4-8DFA-4A89-87EB-49C32662AFE0}</a:tableStyleId>
              </a:tblPr>
              <a:tblGrid>
                <a:gridCol w="1548474">
                  <a:extLst>
                    <a:ext uri="{9D8B030D-6E8A-4147-A177-3AD203B41FA5}">
                      <a16:colId xmlns:a16="http://schemas.microsoft.com/office/drawing/2014/main" val="3347658354"/>
                    </a:ext>
                  </a:extLst>
                </a:gridCol>
                <a:gridCol w="1181696">
                  <a:extLst>
                    <a:ext uri="{9D8B030D-6E8A-4147-A177-3AD203B41FA5}">
                      <a16:colId xmlns:a16="http://schemas.microsoft.com/office/drawing/2014/main" val="1489285743"/>
                    </a:ext>
                  </a:extLst>
                </a:gridCol>
                <a:gridCol w="1175079">
                  <a:extLst>
                    <a:ext uri="{9D8B030D-6E8A-4147-A177-3AD203B41FA5}">
                      <a16:colId xmlns:a16="http://schemas.microsoft.com/office/drawing/2014/main" val="806202351"/>
                    </a:ext>
                  </a:extLst>
                </a:gridCol>
                <a:gridCol w="1241659">
                  <a:extLst>
                    <a:ext uri="{9D8B030D-6E8A-4147-A177-3AD203B41FA5}">
                      <a16:colId xmlns:a16="http://schemas.microsoft.com/office/drawing/2014/main" val="508454561"/>
                    </a:ext>
                  </a:extLst>
                </a:gridCol>
                <a:gridCol w="1222408">
                  <a:extLst>
                    <a:ext uri="{9D8B030D-6E8A-4147-A177-3AD203B41FA5}">
                      <a16:colId xmlns:a16="http://schemas.microsoft.com/office/drawing/2014/main" val="3793845056"/>
                    </a:ext>
                  </a:extLst>
                </a:gridCol>
              </a:tblGrid>
              <a:tr h="256392">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nSpc>
                          <a:spcPct val="100000"/>
                        </a:lnSpc>
                        <a:spcBef>
                          <a:spcPts val="0"/>
                        </a:spcBef>
                        <a:spcAft>
                          <a:spcPts val="0"/>
                        </a:spcAft>
                      </a:pPr>
                      <a:r>
                        <a:rPr lang="en-US" sz="1400" b="1" dirty="0">
                          <a:solidFill>
                            <a:schemeClr val="tx1"/>
                          </a:solidFill>
                          <a:effectLst/>
                          <a:latin typeface="+mn-lt"/>
                        </a:rPr>
                        <a:t> Events, n (%) </a:t>
                      </a:r>
                      <a:endParaRPr lang="en-US" sz="1400" b="1" dirty="0">
                        <a:solidFill>
                          <a:schemeClr val="tx1"/>
                        </a:solidFill>
                        <a:effectLst/>
                        <a:latin typeface="+mn-lt"/>
                        <a:cs typeface="Times New Roman" panose="02020603050405020304" pitchFamily="18" charset="0"/>
                      </a:endParaRPr>
                    </a:p>
                  </a:txBody>
                  <a:tcPr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lumMod val="50000"/>
                      </a:schemeClr>
                    </a:solidFill>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Any Grade</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hMerge="1">
                  <a:txBody>
                    <a:bodyPr/>
                    <a:lstStyle/>
                    <a:p>
                      <a:endParaRPr lang="en-US"/>
                    </a:p>
                  </a:txBody>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0000"/>
                        </a:lnSpc>
                        <a:spcBef>
                          <a:spcPts val="0"/>
                        </a:spcBef>
                        <a:spcAft>
                          <a:spcPts val="0"/>
                        </a:spcAft>
                      </a:pPr>
                      <a:r>
                        <a:rPr lang="en-US" sz="1400" b="1" dirty="0">
                          <a:solidFill>
                            <a:schemeClr val="tx1"/>
                          </a:solidFill>
                          <a:effectLst/>
                          <a:latin typeface="+mn-lt"/>
                        </a:rPr>
                        <a:t>Grade ≥3</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hMerge="1">
                  <a:txBody>
                    <a:bodyPr/>
                    <a:lstStyle/>
                    <a:p>
                      <a:endParaRPr lang="en-US"/>
                    </a:p>
                  </a:txBody>
                  <a:tcPr/>
                </a:tc>
                <a:extLst>
                  <a:ext uri="{0D108BD9-81ED-4DB2-BD59-A6C34878D82A}">
                    <a16:rowId xmlns:a16="http://schemas.microsoft.com/office/drawing/2014/main" val="1270995999"/>
                  </a:ext>
                </a:extLst>
              </a:tr>
              <a:tr h="435866">
                <a:tc vMerge="1">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br>
                        <a:rPr lang="en-US" sz="1400" b="1" dirty="0">
                          <a:solidFill>
                            <a:schemeClr val="tx1"/>
                          </a:solidFill>
                          <a:effectLst/>
                          <a:latin typeface="+mn-lt"/>
                        </a:rPr>
                      </a:br>
                      <a:r>
                        <a:rPr lang="en-US" sz="1400" b="1" dirty="0">
                          <a:solidFill>
                            <a:schemeClr val="tx1"/>
                          </a:solidFill>
                          <a:effectLst/>
                          <a:latin typeface="+mn-lt"/>
                        </a:rPr>
                        <a:t>Events, n (%) </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marL="34286" marR="34286" marT="0" marB="0" anchor="ctr">
                    <a:lnL w="12700" cmpd="sng">
                      <a:noFill/>
                    </a:lnL>
                    <a:lnR w="12700" cmpd="sng">
                      <a:noFill/>
                    </a:lnR>
                    <a:lnT w="38100" cmpd="sng">
                      <a:noFill/>
                    </a:lnT>
                    <a:lnB w="9525"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Acalabrutinib</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(n = 266)</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Ibrutinib</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(n = 263)</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Acalabrutinib</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(n = 266)</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Ibrutinib</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(n = 263)</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43788600"/>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0" dirty="0">
                          <a:solidFill>
                            <a:schemeClr val="bg1"/>
                          </a:solidFill>
                          <a:effectLst/>
                          <a:latin typeface="+mn-lt"/>
                        </a:rPr>
                        <a:t>Cardiac events</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64 (24.1)</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79 (30.0)</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23 (8.6)</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25 (9.5)</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76269160"/>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285750" marR="0" indent="-285750">
                        <a:lnSpc>
                          <a:spcPct val="100000"/>
                        </a:lnSpc>
                        <a:spcBef>
                          <a:spcPts val="0"/>
                        </a:spcBef>
                        <a:spcAft>
                          <a:spcPts val="0"/>
                        </a:spcAft>
                        <a:buFont typeface="Wingdings" panose="05000000000000000000" pitchFamily="2" charset="2"/>
                        <a:buChar char="§"/>
                      </a:pPr>
                      <a:r>
                        <a:rPr lang="en-US" sz="1400" b="1" dirty="0">
                          <a:solidFill>
                            <a:schemeClr val="bg1"/>
                          </a:solidFill>
                          <a:effectLst/>
                          <a:latin typeface="+mn-lt"/>
                        </a:rPr>
                        <a:t>Atrial fibrillation</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25 (9.4)</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1" dirty="0">
                          <a:solidFill>
                            <a:schemeClr val="bg1"/>
                          </a:solidFill>
                          <a:effectLst/>
                          <a:latin typeface="+mn-lt"/>
                        </a:rPr>
                        <a:t>42 (16.0)</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13 (4.9)</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10 (3.8)</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81724609"/>
                  </a:ext>
                </a:extLst>
              </a:tr>
              <a:tr h="435866">
                <a:tc>
                  <a:txBody>
                    <a:bodyPr/>
                    <a:lstStyle/>
                    <a:p>
                      <a:pPr marL="285750" marR="0" indent="-285750">
                        <a:lnSpc>
                          <a:spcPct val="100000"/>
                        </a:lnSpc>
                        <a:spcBef>
                          <a:spcPts val="0"/>
                        </a:spcBef>
                        <a:spcAft>
                          <a:spcPts val="0"/>
                        </a:spcAft>
                        <a:buFont typeface="Wingdings" panose="05000000000000000000" pitchFamily="2" charset="2"/>
                        <a:buChar char="§"/>
                      </a:pPr>
                      <a:r>
                        <a:rPr lang="en-US" sz="1400" b="0" dirty="0">
                          <a:solidFill>
                            <a:schemeClr val="bg1"/>
                          </a:solidFill>
                          <a:effectLst/>
                          <a:latin typeface="+mn-lt"/>
                          <a:ea typeface="Calibri" panose="020F0502020204030204" pitchFamily="34" charset="0"/>
                          <a:cs typeface="Times New Roman" panose="02020603050405020304" pitchFamily="18" charset="0"/>
                        </a:rPr>
                        <a:t>Ventricular arrythmias</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0</a:t>
                      </a:r>
                      <a:endParaRPr lang="en-US" sz="1400" b="0" dirty="0">
                        <a:solidFill>
                          <a:schemeClr val="bg1"/>
                        </a:solidFill>
                        <a:effectLst/>
                        <a:latin typeface="+mn-lt"/>
                        <a:ea typeface="Calibri" panose="020F0502020204030204" pitchFamily="34" charset="0"/>
                        <a:cs typeface="Arial" panose="020B0604020202020204" pitchFamily="34"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u="none" strike="noStrike" dirty="0">
                          <a:solidFill>
                            <a:schemeClr val="bg1"/>
                          </a:solidFill>
                          <a:effectLst/>
                          <a:latin typeface="+mn-lt"/>
                        </a:rPr>
                        <a:t>3 (1.1)</a:t>
                      </a:r>
                      <a:endParaRPr lang="en-US" sz="1400" u="none" strike="noStrike" dirty="0">
                        <a:solidFill>
                          <a:schemeClr val="bg1"/>
                        </a:solidFill>
                        <a:effectLst/>
                        <a:latin typeface="+mn-lt"/>
                        <a:ea typeface="Calibri" panose="020F0502020204030204" pitchFamily="34" charset="0"/>
                        <a:cs typeface="Arial" panose="020B0604020202020204" pitchFamily="34"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0</a:t>
                      </a:r>
                      <a:endParaRPr lang="en-US" sz="1400" b="0" dirty="0">
                        <a:solidFill>
                          <a:schemeClr val="bg1"/>
                        </a:solidFill>
                        <a:effectLst/>
                        <a:latin typeface="+mn-lt"/>
                        <a:ea typeface="Calibri" panose="020F0502020204030204" pitchFamily="34" charset="0"/>
                        <a:cs typeface="Arial" panose="020B0604020202020204" pitchFamily="34"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 (0.4)</a:t>
                      </a:r>
                      <a:endParaRPr lang="en-US" sz="1400" dirty="0">
                        <a:solidFill>
                          <a:schemeClr val="bg1"/>
                        </a:solidFill>
                        <a:effectLst/>
                        <a:latin typeface="+mn-lt"/>
                        <a:ea typeface="Calibri" panose="020F0502020204030204" pitchFamily="34" charset="0"/>
                        <a:cs typeface="Arial" panose="020B0604020202020204" pitchFamily="34"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33488421"/>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1" dirty="0">
                          <a:solidFill>
                            <a:schemeClr val="bg1"/>
                          </a:solidFill>
                          <a:effectLst/>
                          <a:latin typeface="+mn-lt"/>
                        </a:rPr>
                        <a:t>Bleeding events</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101 (38.0)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1" dirty="0">
                          <a:solidFill>
                            <a:schemeClr val="bg1"/>
                          </a:solidFill>
                          <a:effectLst/>
                          <a:latin typeface="+mn-lt"/>
                        </a:rPr>
                        <a:t>135 (51.3)</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10 (3.8)</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12 (4.6)</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17109491"/>
                  </a:ext>
                </a:extLst>
              </a:tr>
              <a:tr h="435866">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285750" marR="0" indent="-285750">
                        <a:lnSpc>
                          <a:spcPct val="100000"/>
                        </a:lnSpc>
                        <a:spcBef>
                          <a:spcPts val="0"/>
                        </a:spcBef>
                        <a:spcAft>
                          <a:spcPts val="0"/>
                        </a:spcAft>
                        <a:buFont typeface="Wingdings" panose="05000000000000000000" pitchFamily="2" charset="2"/>
                        <a:buChar char="§"/>
                      </a:pPr>
                      <a:r>
                        <a:rPr lang="en-US" sz="1400" b="0" dirty="0">
                          <a:solidFill>
                            <a:schemeClr val="bg1"/>
                          </a:solidFill>
                          <a:effectLst/>
                          <a:latin typeface="+mn-lt"/>
                        </a:rPr>
                        <a:t>Major bleeding events</a:t>
                      </a:r>
                      <a:endParaRPr lang="en-US" sz="1400" b="0" strike="noStrike"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12 (4.5)</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14 (5.3)</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10 (3.8)</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12 (4.6)</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17620024"/>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1" dirty="0">
                          <a:solidFill>
                            <a:schemeClr val="bg1"/>
                          </a:solidFill>
                          <a:effectLst/>
                          <a:latin typeface="+mn-lt"/>
                        </a:rPr>
                        <a:t>Hypertension</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25 (9.4)</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1" dirty="0">
                          <a:solidFill>
                            <a:schemeClr val="bg1"/>
                          </a:solidFill>
                          <a:effectLst/>
                          <a:latin typeface="+mn-lt"/>
                        </a:rPr>
                        <a:t>61 (23.2)</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11 (4.1)</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1" dirty="0">
                          <a:solidFill>
                            <a:schemeClr val="bg1"/>
                          </a:solidFill>
                          <a:effectLst/>
                          <a:latin typeface="+mn-lt"/>
                        </a:rPr>
                        <a:t>24 (9.1)</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87049576"/>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0" dirty="0">
                          <a:solidFill>
                            <a:schemeClr val="bg1"/>
                          </a:solidFill>
                          <a:effectLst/>
                          <a:latin typeface="+mn-lt"/>
                        </a:rPr>
                        <a:t>Infections</a:t>
                      </a:r>
                      <a:endParaRPr lang="en-US" sz="1400" b="0" baseline="300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208 (78.2)</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214 (81.4)</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82 (30.8)</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79 (30.0)</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78523704"/>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1" dirty="0">
                          <a:solidFill>
                            <a:schemeClr val="bg1"/>
                          </a:solidFill>
                          <a:effectLst/>
                          <a:latin typeface="+mn-lt"/>
                        </a:rPr>
                        <a:t>ILD/pneumonitis</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7 (2.6)</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1" dirty="0">
                          <a:solidFill>
                            <a:schemeClr val="bg1"/>
                          </a:solidFill>
                          <a:effectLst/>
                          <a:latin typeface="+mn-lt"/>
                        </a:rPr>
                        <a:t>17 (6.5)</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 (0.4)</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2 (0.8)</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24392294"/>
                  </a:ext>
                </a:extLst>
              </a:tr>
              <a:tr h="435866">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0" dirty="0">
                          <a:solidFill>
                            <a:schemeClr val="bg1"/>
                          </a:solidFill>
                          <a:effectLst/>
                          <a:latin typeface="+mn-lt"/>
                        </a:rPr>
                        <a:t>SPMs excluding NMSC</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24 (9.0)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20 (7.6)</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16 (6.0)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14 (5.3)</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56858627"/>
                  </a:ext>
                </a:extLst>
              </a:tr>
            </a:tbl>
          </a:graphicData>
        </a:graphic>
      </p:graphicFrame>
      <p:sp>
        <p:nvSpPr>
          <p:cNvPr id="6" name="TextBox 5">
            <a:extLst>
              <a:ext uri="{FF2B5EF4-FFF2-40B4-BE49-F238E27FC236}">
                <a16:creationId xmlns:a16="http://schemas.microsoft.com/office/drawing/2014/main" id="{2F3493EA-0767-669B-54CC-93E9BB2CB9E6}"/>
              </a:ext>
            </a:extLst>
          </p:cNvPr>
          <p:cNvSpPr txBox="1"/>
          <p:nvPr/>
        </p:nvSpPr>
        <p:spPr bwMode="auto">
          <a:xfrm>
            <a:off x="7994376" y="2127303"/>
            <a:ext cx="3266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VA Incidence Rate per 100,000 Person-Yr</a:t>
            </a:r>
          </a:p>
        </p:txBody>
      </p:sp>
      <p:sp>
        <p:nvSpPr>
          <p:cNvPr id="7" name="TextBox 6">
            <a:extLst>
              <a:ext uri="{FF2B5EF4-FFF2-40B4-BE49-F238E27FC236}">
                <a16:creationId xmlns:a16="http://schemas.microsoft.com/office/drawing/2014/main" id="{C74ED439-E51B-0345-C88B-44CB3E928E24}"/>
              </a:ext>
            </a:extLst>
          </p:cNvPr>
          <p:cNvSpPr txBox="1"/>
          <p:nvPr/>
        </p:nvSpPr>
        <p:spPr bwMode="auto">
          <a:xfrm>
            <a:off x="7578103" y="3809508"/>
            <a:ext cx="8338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Ibrutinib</a:t>
            </a:r>
          </a:p>
        </p:txBody>
      </p:sp>
      <p:sp>
        <p:nvSpPr>
          <p:cNvPr id="8" name="TextBox 7">
            <a:extLst>
              <a:ext uri="{FF2B5EF4-FFF2-40B4-BE49-F238E27FC236}">
                <a16:creationId xmlns:a16="http://schemas.microsoft.com/office/drawing/2014/main" id="{5C187610-7180-43CD-F3FD-5B2ECDA0017A}"/>
              </a:ext>
            </a:extLst>
          </p:cNvPr>
          <p:cNvSpPr txBox="1"/>
          <p:nvPr/>
        </p:nvSpPr>
        <p:spPr bwMode="auto">
          <a:xfrm>
            <a:off x="8559474" y="3809508"/>
            <a:ext cx="11903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Acalabrutinib</a:t>
            </a:r>
          </a:p>
        </p:txBody>
      </p:sp>
      <p:sp>
        <p:nvSpPr>
          <p:cNvPr id="9" name="TextBox 8">
            <a:extLst>
              <a:ext uri="{FF2B5EF4-FFF2-40B4-BE49-F238E27FC236}">
                <a16:creationId xmlns:a16="http://schemas.microsoft.com/office/drawing/2014/main" id="{3916F10C-2D1F-31A5-8C06-E31052FF183D}"/>
              </a:ext>
            </a:extLst>
          </p:cNvPr>
          <p:cNvSpPr txBox="1"/>
          <p:nvPr/>
        </p:nvSpPr>
        <p:spPr bwMode="auto">
          <a:xfrm>
            <a:off x="9775201" y="3809508"/>
            <a:ext cx="895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Predicted</a:t>
            </a:r>
          </a:p>
        </p:txBody>
      </p:sp>
      <p:grpSp>
        <p:nvGrpSpPr>
          <p:cNvPr id="18" name="Group 17">
            <a:extLst>
              <a:ext uri="{FF2B5EF4-FFF2-40B4-BE49-F238E27FC236}">
                <a16:creationId xmlns:a16="http://schemas.microsoft.com/office/drawing/2014/main" id="{3CF9B9B1-9140-D347-F05F-E88233F5339F}"/>
              </a:ext>
            </a:extLst>
          </p:cNvPr>
          <p:cNvGrpSpPr/>
          <p:nvPr/>
        </p:nvGrpSpPr>
        <p:grpSpPr>
          <a:xfrm>
            <a:off x="6981731" y="2286271"/>
            <a:ext cx="458780" cy="1729804"/>
            <a:chOff x="6981731" y="2286271"/>
            <a:chExt cx="458780" cy="1729804"/>
          </a:xfrm>
        </p:grpSpPr>
        <p:sp>
          <p:nvSpPr>
            <p:cNvPr id="10" name="TextBox 9">
              <a:extLst>
                <a:ext uri="{FF2B5EF4-FFF2-40B4-BE49-F238E27FC236}">
                  <a16:creationId xmlns:a16="http://schemas.microsoft.com/office/drawing/2014/main" id="{325BF622-85A5-F703-A2BB-EAE79F970A4A}"/>
                </a:ext>
              </a:extLst>
            </p:cNvPr>
            <p:cNvSpPr txBox="1"/>
            <p:nvPr/>
          </p:nvSpPr>
          <p:spPr bwMode="auto">
            <a:xfrm>
              <a:off x="6981731" y="2286271"/>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700</a:t>
              </a:r>
            </a:p>
          </p:txBody>
        </p:sp>
        <p:sp>
          <p:nvSpPr>
            <p:cNvPr id="11" name="TextBox 10">
              <a:extLst>
                <a:ext uri="{FF2B5EF4-FFF2-40B4-BE49-F238E27FC236}">
                  <a16:creationId xmlns:a16="http://schemas.microsoft.com/office/drawing/2014/main" id="{7B622AF6-9170-3143-161E-A553FB322D5D}"/>
                </a:ext>
              </a:extLst>
            </p:cNvPr>
            <p:cNvSpPr txBox="1"/>
            <p:nvPr/>
          </p:nvSpPr>
          <p:spPr bwMode="auto">
            <a:xfrm>
              <a:off x="6981731" y="249230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600</a:t>
              </a:r>
            </a:p>
          </p:txBody>
        </p:sp>
        <p:sp>
          <p:nvSpPr>
            <p:cNvPr id="12" name="TextBox 11">
              <a:extLst>
                <a:ext uri="{FF2B5EF4-FFF2-40B4-BE49-F238E27FC236}">
                  <a16:creationId xmlns:a16="http://schemas.microsoft.com/office/drawing/2014/main" id="{FC9C6006-CCA4-E92F-EC8B-93FF97733A1E}"/>
                </a:ext>
              </a:extLst>
            </p:cNvPr>
            <p:cNvSpPr txBox="1"/>
            <p:nvPr/>
          </p:nvSpPr>
          <p:spPr bwMode="auto">
            <a:xfrm>
              <a:off x="6981731" y="2694028"/>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500</a:t>
              </a:r>
            </a:p>
          </p:txBody>
        </p:sp>
        <p:sp>
          <p:nvSpPr>
            <p:cNvPr id="13" name="TextBox 12">
              <a:extLst>
                <a:ext uri="{FF2B5EF4-FFF2-40B4-BE49-F238E27FC236}">
                  <a16:creationId xmlns:a16="http://schemas.microsoft.com/office/drawing/2014/main" id="{C01E5759-D080-9DF4-23AE-428F04AA0A75}"/>
                </a:ext>
              </a:extLst>
            </p:cNvPr>
            <p:cNvSpPr txBox="1"/>
            <p:nvPr/>
          </p:nvSpPr>
          <p:spPr bwMode="auto">
            <a:xfrm>
              <a:off x="6981731" y="289674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a:t>
              </a:r>
            </a:p>
          </p:txBody>
        </p:sp>
        <p:sp>
          <p:nvSpPr>
            <p:cNvPr id="14" name="TextBox 13">
              <a:extLst>
                <a:ext uri="{FF2B5EF4-FFF2-40B4-BE49-F238E27FC236}">
                  <a16:creationId xmlns:a16="http://schemas.microsoft.com/office/drawing/2014/main" id="{A8094D03-ECC3-B62B-10AC-69DF0FAC94B4}"/>
                </a:ext>
              </a:extLst>
            </p:cNvPr>
            <p:cNvSpPr txBox="1"/>
            <p:nvPr/>
          </p:nvSpPr>
          <p:spPr bwMode="auto">
            <a:xfrm>
              <a:off x="6981731" y="310278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a:t>
              </a:r>
            </a:p>
          </p:txBody>
        </p:sp>
        <p:sp>
          <p:nvSpPr>
            <p:cNvPr id="15" name="TextBox 14">
              <a:extLst>
                <a:ext uri="{FF2B5EF4-FFF2-40B4-BE49-F238E27FC236}">
                  <a16:creationId xmlns:a16="http://schemas.microsoft.com/office/drawing/2014/main" id="{D69B2741-6360-24EB-3A39-C860B2778B0B}"/>
                </a:ext>
              </a:extLst>
            </p:cNvPr>
            <p:cNvSpPr txBox="1"/>
            <p:nvPr/>
          </p:nvSpPr>
          <p:spPr bwMode="auto">
            <a:xfrm>
              <a:off x="6981731" y="330450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a:t>
              </a:r>
            </a:p>
          </p:txBody>
        </p:sp>
        <p:sp>
          <p:nvSpPr>
            <p:cNvPr id="16" name="TextBox 15">
              <a:extLst>
                <a:ext uri="{FF2B5EF4-FFF2-40B4-BE49-F238E27FC236}">
                  <a16:creationId xmlns:a16="http://schemas.microsoft.com/office/drawing/2014/main" id="{01CCEBD7-C12E-F0D7-60A2-A791D7E4D5B9}"/>
                </a:ext>
              </a:extLst>
            </p:cNvPr>
            <p:cNvSpPr txBox="1"/>
            <p:nvPr/>
          </p:nvSpPr>
          <p:spPr bwMode="auto">
            <a:xfrm>
              <a:off x="6981731" y="350657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7" name="TextBox 16">
              <a:extLst>
                <a:ext uri="{FF2B5EF4-FFF2-40B4-BE49-F238E27FC236}">
                  <a16:creationId xmlns:a16="http://schemas.microsoft.com/office/drawing/2014/main" id="{DD4DACEC-13B8-2740-0BE0-F6BA7B02AD06}"/>
                </a:ext>
              </a:extLst>
            </p:cNvPr>
            <p:cNvSpPr txBox="1"/>
            <p:nvPr/>
          </p:nvSpPr>
          <p:spPr bwMode="auto">
            <a:xfrm>
              <a:off x="7164473" y="37082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9" name="TextBox 18">
            <a:extLst>
              <a:ext uri="{FF2B5EF4-FFF2-40B4-BE49-F238E27FC236}">
                <a16:creationId xmlns:a16="http://schemas.microsoft.com/office/drawing/2014/main" id="{AE0A0348-5150-330C-1AA4-AA488687A30E}"/>
              </a:ext>
            </a:extLst>
          </p:cNvPr>
          <p:cNvSpPr txBox="1"/>
          <p:nvPr/>
        </p:nvSpPr>
        <p:spPr bwMode="auto">
          <a:xfrm>
            <a:off x="9671309" y="2460405"/>
            <a:ext cx="23891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&gt;8-fold increase in ventricular arrythmia and sudden death events with acalabrutinib</a:t>
            </a:r>
          </a:p>
        </p:txBody>
      </p:sp>
      <p:sp>
        <p:nvSpPr>
          <p:cNvPr id="20" name="TextBox 19">
            <a:extLst>
              <a:ext uri="{FF2B5EF4-FFF2-40B4-BE49-F238E27FC236}">
                <a16:creationId xmlns:a16="http://schemas.microsoft.com/office/drawing/2014/main" id="{441A2D42-FAB2-D83D-3367-0EF268A799A4}"/>
              </a:ext>
            </a:extLst>
          </p:cNvPr>
          <p:cNvSpPr txBox="1"/>
          <p:nvPr/>
        </p:nvSpPr>
        <p:spPr bwMode="auto">
          <a:xfrm>
            <a:off x="7667722" y="2417609"/>
            <a:ext cx="636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596</a:t>
            </a:r>
          </a:p>
        </p:txBody>
      </p:sp>
      <p:sp>
        <p:nvSpPr>
          <p:cNvPr id="21" name="TextBox 20">
            <a:extLst>
              <a:ext uri="{FF2B5EF4-FFF2-40B4-BE49-F238E27FC236}">
                <a16:creationId xmlns:a16="http://schemas.microsoft.com/office/drawing/2014/main" id="{BE373A54-989C-7330-AD11-6ADEC9548CA3}"/>
              </a:ext>
            </a:extLst>
          </p:cNvPr>
          <p:cNvSpPr txBox="1"/>
          <p:nvPr/>
        </p:nvSpPr>
        <p:spPr bwMode="auto">
          <a:xfrm>
            <a:off x="8798152" y="2824219"/>
            <a:ext cx="636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394</a:t>
            </a:r>
          </a:p>
        </p:txBody>
      </p:sp>
      <p:sp>
        <p:nvSpPr>
          <p:cNvPr id="22" name="TextBox 21">
            <a:extLst>
              <a:ext uri="{FF2B5EF4-FFF2-40B4-BE49-F238E27FC236}">
                <a16:creationId xmlns:a16="http://schemas.microsoft.com/office/drawing/2014/main" id="{5FCF5110-8C1C-DDFF-AA3A-C7CFADBDA0D8}"/>
              </a:ext>
            </a:extLst>
          </p:cNvPr>
          <p:cNvSpPr txBox="1"/>
          <p:nvPr/>
        </p:nvSpPr>
        <p:spPr bwMode="auto">
          <a:xfrm>
            <a:off x="9914587" y="3514185"/>
            <a:ext cx="636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grpSp>
        <p:nvGrpSpPr>
          <p:cNvPr id="33" name="Group 32">
            <a:extLst>
              <a:ext uri="{FF2B5EF4-FFF2-40B4-BE49-F238E27FC236}">
                <a16:creationId xmlns:a16="http://schemas.microsoft.com/office/drawing/2014/main" id="{B6E264B3-484E-DE92-BDEC-CA94BBE72770}"/>
              </a:ext>
            </a:extLst>
          </p:cNvPr>
          <p:cNvGrpSpPr/>
          <p:nvPr/>
        </p:nvGrpSpPr>
        <p:grpSpPr>
          <a:xfrm>
            <a:off x="7366550" y="2435080"/>
            <a:ext cx="78548" cy="1418292"/>
            <a:chOff x="7329045" y="2435080"/>
            <a:chExt cx="656739" cy="1418292"/>
          </a:xfrm>
        </p:grpSpPr>
        <p:cxnSp>
          <p:nvCxnSpPr>
            <p:cNvPr id="25" name="Straight Connector 24">
              <a:extLst>
                <a:ext uri="{FF2B5EF4-FFF2-40B4-BE49-F238E27FC236}">
                  <a16:creationId xmlns:a16="http://schemas.microsoft.com/office/drawing/2014/main" id="{B7EDCF60-2D69-A8CE-24FE-F40718CE7DB6}"/>
                </a:ext>
              </a:extLst>
            </p:cNvPr>
            <p:cNvCxnSpPr>
              <a:cxnSpLocks/>
            </p:cNvCxnSpPr>
            <p:nvPr/>
          </p:nvCxnSpPr>
          <p:spPr bwMode="auto">
            <a:xfrm>
              <a:off x="7329045" y="2435080"/>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0299708-22D9-D128-371E-049BC9FC2958}"/>
                </a:ext>
              </a:extLst>
            </p:cNvPr>
            <p:cNvCxnSpPr>
              <a:cxnSpLocks/>
            </p:cNvCxnSpPr>
            <p:nvPr/>
          </p:nvCxnSpPr>
          <p:spPr bwMode="auto">
            <a:xfrm>
              <a:off x="7329045" y="2637693"/>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92D9C32-6707-CA1A-5EFB-6EEAE88090A1}"/>
                </a:ext>
              </a:extLst>
            </p:cNvPr>
            <p:cNvCxnSpPr>
              <a:cxnSpLocks/>
            </p:cNvCxnSpPr>
            <p:nvPr/>
          </p:nvCxnSpPr>
          <p:spPr bwMode="auto">
            <a:xfrm>
              <a:off x="7329045" y="2840306"/>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EAE5623-522B-843D-2114-C59B29838F8B}"/>
                </a:ext>
              </a:extLst>
            </p:cNvPr>
            <p:cNvCxnSpPr>
              <a:cxnSpLocks/>
            </p:cNvCxnSpPr>
            <p:nvPr/>
          </p:nvCxnSpPr>
          <p:spPr bwMode="auto">
            <a:xfrm>
              <a:off x="7329045" y="3042919"/>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6562795-4742-FFCB-38BE-63A7A9711C86}"/>
                </a:ext>
              </a:extLst>
            </p:cNvPr>
            <p:cNvCxnSpPr>
              <a:cxnSpLocks/>
            </p:cNvCxnSpPr>
            <p:nvPr/>
          </p:nvCxnSpPr>
          <p:spPr bwMode="auto">
            <a:xfrm>
              <a:off x="7329045" y="3245532"/>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45C273E-B976-FCB9-3216-A8A24B5138B1}"/>
                </a:ext>
              </a:extLst>
            </p:cNvPr>
            <p:cNvCxnSpPr>
              <a:cxnSpLocks/>
            </p:cNvCxnSpPr>
            <p:nvPr/>
          </p:nvCxnSpPr>
          <p:spPr bwMode="auto">
            <a:xfrm>
              <a:off x="7329045" y="3448145"/>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356EC34-AC50-DA3A-1ACC-53E76D465828}"/>
                </a:ext>
              </a:extLst>
            </p:cNvPr>
            <p:cNvCxnSpPr>
              <a:cxnSpLocks/>
            </p:cNvCxnSpPr>
            <p:nvPr/>
          </p:nvCxnSpPr>
          <p:spPr bwMode="auto">
            <a:xfrm>
              <a:off x="7329045" y="3650758"/>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622BE24-9F52-4FCF-8852-E6CB8CF382EE}"/>
                </a:ext>
              </a:extLst>
            </p:cNvPr>
            <p:cNvCxnSpPr>
              <a:cxnSpLocks/>
            </p:cNvCxnSpPr>
            <p:nvPr/>
          </p:nvCxnSpPr>
          <p:spPr bwMode="auto">
            <a:xfrm>
              <a:off x="7329045" y="3853372"/>
              <a:ext cx="656739" cy="0"/>
            </a:xfrm>
            <a:prstGeom prst="line">
              <a:avLst/>
            </a:prstGeom>
            <a:noFill/>
            <a:ln w="28575" cap="flat" cmpd="sng" algn="ctr">
              <a:solidFill>
                <a:schemeClr val="bg1"/>
              </a:solidFill>
              <a:prstDash val="solid"/>
              <a:round/>
              <a:headEnd type="none" w="med" len="med"/>
              <a:tailEnd type="none" w="med" len="med"/>
            </a:ln>
            <a:effectLst/>
          </p:spPr>
        </p:cxnSp>
      </p:grpSp>
      <p:sp>
        <p:nvSpPr>
          <p:cNvPr id="34" name="Rectangle 33">
            <a:extLst>
              <a:ext uri="{FF2B5EF4-FFF2-40B4-BE49-F238E27FC236}">
                <a16:creationId xmlns:a16="http://schemas.microsoft.com/office/drawing/2014/main" id="{F5774858-BB3C-F28A-B8CE-350C8536B17B}"/>
              </a:ext>
            </a:extLst>
          </p:cNvPr>
          <p:cNvSpPr/>
          <p:nvPr/>
        </p:nvSpPr>
        <p:spPr bwMode="auto">
          <a:xfrm>
            <a:off x="7578103" y="2651760"/>
            <a:ext cx="832308" cy="120435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Rectangle 34">
            <a:extLst>
              <a:ext uri="{FF2B5EF4-FFF2-40B4-BE49-F238E27FC236}">
                <a16:creationId xmlns:a16="http://schemas.microsoft.com/office/drawing/2014/main" id="{F45088DE-6F61-4148-2044-6F48FFBCEDCB}"/>
              </a:ext>
            </a:extLst>
          </p:cNvPr>
          <p:cNvSpPr/>
          <p:nvPr/>
        </p:nvSpPr>
        <p:spPr bwMode="auto">
          <a:xfrm>
            <a:off x="8701409" y="3073400"/>
            <a:ext cx="832308" cy="7799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Rectangle 35">
            <a:extLst>
              <a:ext uri="{FF2B5EF4-FFF2-40B4-BE49-F238E27FC236}">
                <a16:creationId xmlns:a16="http://schemas.microsoft.com/office/drawing/2014/main" id="{FBA97576-2C25-56DD-573B-EBBCD90FBCA4}"/>
              </a:ext>
            </a:extLst>
          </p:cNvPr>
          <p:cNvSpPr/>
          <p:nvPr/>
        </p:nvSpPr>
        <p:spPr bwMode="auto">
          <a:xfrm>
            <a:off x="9814830" y="3779183"/>
            <a:ext cx="832308" cy="8258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TextBox 36">
            <a:extLst>
              <a:ext uri="{FF2B5EF4-FFF2-40B4-BE49-F238E27FC236}">
                <a16:creationId xmlns:a16="http://schemas.microsoft.com/office/drawing/2014/main" id="{01AEDD23-E259-D33D-C551-5A5FB0C8A713}"/>
              </a:ext>
            </a:extLst>
          </p:cNvPr>
          <p:cNvSpPr txBox="1"/>
          <p:nvPr/>
        </p:nvSpPr>
        <p:spPr bwMode="auto">
          <a:xfrm>
            <a:off x="8033433" y="4189398"/>
            <a:ext cx="31885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Cumulative Incidence of VAs </a:t>
            </a:r>
            <a:r>
              <a:rPr lang="en-US" sz="1400" dirty="0">
                <a:solidFill>
                  <a:srgbClr val="000000"/>
                </a:solidFill>
                <a:latin typeface="Calibri" panose="020F0502020204030204" pitchFamily="34" charset="0"/>
                <a:cs typeface="+mn-cs"/>
              </a:rPr>
              <a:t>O</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ver Time</a:t>
            </a:r>
          </a:p>
        </p:txBody>
      </p:sp>
      <p:sp>
        <p:nvSpPr>
          <p:cNvPr id="38" name="TextBox 37">
            <a:extLst>
              <a:ext uri="{FF2B5EF4-FFF2-40B4-BE49-F238E27FC236}">
                <a16:creationId xmlns:a16="http://schemas.microsoft.com/office/drawing/2014/main" id="{0E7BD564-4478-86EC-C399-CF84B140A1BA}"/>
              </a:ext>
            </a:extLst>
          </p:cNvPr>
          <p:cNvSpPr txBox="1"/>
          <p:nvPr/>
        </p:nvSpPr>
        <p:spPr bwMode="auto">
          <a:xfrm>
            <a:off x="8033328" y="6019948"/>
            <a:ext cx="23975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Yr </a:t>
            </a:r>
            <a:r>
              <a:rPr lang="en-US" sz="1400" dirty="0">
                <a:solidFill>
                  <a:srgbClr val="000000"/>
                </a:solidFill>
                <a:latin typeface="Calibri" panose="020F0502020204030204" pitchFamily="34" charset="0"/>
                <a:cs typeface="+mn-cs"/>
              </a:rPr>
              <a:t>F</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rom Start of Acalabrutinib</a:t>
            </a:r>
          </a:p>
        </p:txBody>
      </p:sp>
      <p:grpSp>
        <p:nvGrpSpPr>
          <p:cNvPr id="54" name="Group 53">
            <a:extLst>
              <a:ext uri="{FF2B5EF4-FFF2-40B4-BE49-F238E27FC236}">
                <a16:creationId xmlns:a16="http://schemas.microsoft.com/office/drawing/2014/main" id="{BF2F81EC-99A3-FF4C-3627-6BB4ABA8387D}"/>
              </a:ext>
            </a:extLst>
          </p:cNvPr>
          <p:cNvGrpSpPr/>
          <p:nvPr/>
        </p:nvGrpSpPr>
        <p:grpSpPr>
          <a:xfrm>
            <a:off x="7097802" y="4334009"/>
            <a:ext cx="550152" cy="1746999"/>
            <a:chOff x="7153682" y="4334009"/>
            <a:chExt cx="550152" cy="1746999"/>
          </a:xfrm>
        </p:grpSpPr>
        <p:sp>
          <p:nvSpPr>
            <p:cNvPr id="46" name="TextBox 45">
              <a:extLst>
                <a:ext uri="{FF2B5EF4-FFF2-40B4-BE49-F238E27FC236}">
                  <a16:creationId xmlns:a16="http://schemas.microsoft.com/office/drawing/2014/main" id="{A26701EF-C501-080C-7A17-F04D1619BF8A}"/>
                </a:ext>
              </a:extLst>
            </p:cNvPr>
            <p:cNvSpPr txBox="1"/>
            <p:nvPr/>
          </p:nvSpPr>
          <p:spPr bwMode="auto">
            <a:xfrm>
              <a:off x="7153682" y="4334009"/>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2000</a:t>
              </a:r>
            </a:p>
          </p:txBody>
        </p:sp>
        <p:sp>
          <p:nvSpPr>
            <p:cNvPr id="47" name="TextBox 46">
              <a:extLst>
                <a:ext uri="{FF2B5EF4-FFF2-40B4-BE49-F238E27FC236}">
                  <a16:creationId xmlns:a16="http://schemas.microsoft.com/office/drawing/2014/main" id="{321F4C12-F789-0687-309A-BCC7B29AD39D}"/>
                </a:ext>
              </a:extLst>
            </p:cNvPr>
            <p:cNvSpPr txBox="1"/>
            <p:nvPr/>
          </p:nvSpPr>
          <p:spPr bwMode="auto">
            <a:xfrm>
              <a:off x="7153682" y="4692874"/>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1500</a:t>
              </a:r>
            </a:p>
          </p:txBody>
        </p:sp>
        <p:sp>
          <p:nvSpPr>
            <p:cNvPr id="48" name="TextBox 47">
              <a:extLst>
                <a:ext uri="{FF2B5EF4-FFF2-40B4-BE49-F238E27FC236}">
                  <a16:creationId xmlns:a16="http://schemas.microsoft.com/office/drawing/2014/main" id="{A3E18DCA-8414-43CC-79CD-441261139F6E}"/>
                </a:ext>
              </a:extLst>
            </p:cNvPr>
            <p:cNvSpPr txBox="1"/>
            <p:nvPr/>
          </p:nvSpPr>
          <p:spPr bwMode="auto">
            <a:xfrm>
              <a:off x="7245054" y="5417240"/>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500</a:t>
              </a:r>
            </a:p>
          </p:txBody>
        </p:sp>
        <p:sp>
          <p:nvSpPr>
            <p:cNvPr id="49" name="TextBox 48">
              <a:extLst>
                <a:ext uri="{FF2B5EF4-FFF2-40B4-BE49-F238E27FC236}">
                  <a16:creationId xmlns:a16="http://schemas.microsoft.com/office/drawing/2014/main" id="{FF9CF2E9-0F34-ABBA-1C18-5BFC9B7DF1C2}"/>
                </a:ext>
              </a:extLst>
            </p:cNvPr>
            <p:cNvSpPr txBox="1"/>
            <p:nvPr/>
          </p:nvSpPr>
          <p:spPr bwMode="auto">
            <a:xfrm>
              <a:off x="7153682" y="5054468"/>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a:t>
              </a:r>
            </a:p>
          </p:txBody>
        </p:sp>
        <p:sp>
          <p:nvSpPr>
            <p:cNvPr id="53" name="TextBox 52">
              <a:extLst>
                <a:ext uri="{FF2B5EF4-FFF2-40B4-BE49-F238E27FC236}">
                  <a16:creationId xmlns:a16="http://schemas.microsoft.com/office/drawing/2014/main" id="{7F4591E8-BC5E-8E8D-CBAD-C7A3136524ED}"/>
                </a:ext>
              </a:extLst>
            </p:cNvPr>
            <p:cNvSpPr txBox="1"/>
            <p:nvPr/>
          </p:nvSpPr>
          <p:spPr bwMode="auto">
            <a:xfrm>
              <a:off x="7427796" y="577323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61" name="Group 60">
            <a:extLst>
              <a:ext uri="{FF2B5EF4-FFF2-40B4-BE49-F238E27FC236}">
                <a16:creationId xmlns:a16="http://schemas.microsoft.com/office/drawing/2014/main" id="{89EB87A4-210C-DF6D-1AB4-3DBEEF0DB4F4}"/>
              </a:ext>
            </a:extLst>
          </p:cNvPr>
          <p:cNvGrpSpPr/>
          <p:nvPr/>
        </p:nvGrpSpPr>
        <p:grpSpPr>
          <a:xfrm>
            <a:off x="7523138" y="5891234"/>
            <a:ext cx="2998326" cy="307777"/>
            <a:chOff x="7523138" y="5891234"/>
            <a:chExt cx="2998326" cy="307777"/>
          </a:xfrm>
        </p:grpSpPr>
        <p:sp>
          <p:nvSpPr>
            <p:cNvPr id="50" name="TextBox 49">
              <a:extLst>
                <a:ext uri="{FF2B5EF4-FFF2-40B4-BE49-F238E27FC236}">
                  <a16:creationId xmlns:a16="http://schemas.microsoft.com/office/drawing/2014/main" id="{750E97B0-7435-43EE-6350-49EDA5F46364}"/>
                </a:ext>
              </a:extLst>
            </p:cNvPr>
            <p:cNvSpPr txBox="1"/>
            <p:nvPr/>
          </p:nvSpPr>
          <p:spPr bwMode="auto">
            <a:xfrm>
              <a:off x="7977074"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55" name="TextBox 54">
              <a:extLst>
                <a:ext uri="{FF2B5EF4-FFF2-40B4-BE49-F238E27FC236}">
                  <a16:creationId xmlns:a16="http://schemas.microsoft.com/office/drawing/2014/main" id="{AA967AAF-89A7-1CA7-7EF6-A92F63229E8E}"/>
                </a:ext>
              </a:extLst>
            </p:cNvPr>
            <p:cNvSpPr txBox="1"/>
            <p:nvPr/>
          </p:nvSpPr>
          <p:spPr bwMode="auto">
            <a:xfrm>
              <a:off x="7523138"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6" name="TextBox 55">
              <a:extLst>
                <a:ext uri="{FF2B5EF4-FFF2-40B4-BE49-F238E27FC236}">
                  <a16:creationId xmlns:a16="http://schemas.microsoft.com/office/drawing/2014/main" id="{25995591-43CB-F264-D39C-9DC0443F4B00}"/>
                </a:ext>
              </a:extLst>
            </p:cNvPr>
            <p:cNvSpPr txBox="1"/>
            <p:nvPr/>
          </p:nvSpPr>
          <p:spPr bwMode="auto">
            <a:xfrm>
              <a:off x="8884282"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57" name="TextBox 56">
              <a:extLst>
                <a:ext uri="{FF2B5EF4-FFF2-40B4-BE49-F238E27FC236}">
                  <a16:creationId xmlns:a16="http://schemas.microsoft.com/office/drawing/2014/main" id="{507389F6-BDFF-DA6F-6773-1F2668292F4C}"/>
                </a:ext>
              </a:extLst>
            </p:cNvPr>
            <p:cNvSpPr txBox="1"/>
            <p:nvPr/>
          </p:nvSpPr>
          <p:spPr bwMode="auto">
            <a:xfrm>
              <a:off x="8430346"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58" name="TextBox 57">
              <a:extLst>
                <a:ext uri="{FF2B5EF4-FFF2-40B4-BE49-F238E27FC236}">
                  <a16:creationId xmlns:a16="http://schemas.microsoft.com/office/drawing/2014/main" id="{465038F0-2503-A07C-C039-44188677301B}"/>
                </a:ext>
              </a:extLst>
            </p:cNvPr>
            <p:cNvSpPr txBox="1"/>
            <p:nvPr/>
          </p:nvSpPr>
          <p:spPr bwMode="auto">
            <a:xfrm>
              <a:off x="9338218"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59" name="TextBox 58">
              <a:extLst>
                <a:ext uri="{FF2B5EF4-FFF2-40B4-BE49-F238E27FC236}">
                  <a16:creationId xmlns:a16="http://schemas.microsoft.com/office/drawing/2014/main" id="{E03A791A-8DAB-3C4F-45AD-D0F3BB0DF80A}"/>
                </a:ext>
              </a:extLst>
            </p:cNvPr>
            <p:cNvSpPr txBox="1"/>
            <p:nvPr/>
          </p:nvSpPr>
          <p:spPr bwMode="auto">
            <a:xfrm>
              <a:off x="10245426"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60" name="TextBox 59">
              <a:extLst>
                <a:ext uri="{FF2B5EF4-FFF2-40B4-BE49-F238E27FC236}">
                  <a16:creationId xmlns:a16="http://schemas.microsoft.com/office/drawing/2014/main" id="{1093209E-89CF-D5BA-798C-837B800A8634}"/>
                </a:ext>
              </a:extLst>
            </p:cNvPr>
            <p:cNvSpPr txBox="1"/>
            <p:nvPr/>
          </p:nvSpPr>
          <p:spPr bwMode="auto">
            <a:xfrm>
              <a:off x="9791490"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grpSp>
      <p:sp>
        <p:nvSpPr>
          <p:cNvPr id="62" name="Freeform: Shape 61">
            <a:extLst>
              <a:ext uri="{FF2B5EF4-FFF2-40B4-BE49-F238E27FC236}">
                <a16:creationId xmlns:a16="http://schemas.microsoft.com/office/drawing/2014/main" id="{BC5C4EF2-11F3-9CBF-3D4E-DF625351482B}"/>
              </a:ext>
            </a:extLst>
          </p:cNvPr>
          <p:cNvSpPr/>
          <p:nvPr/>
        </p:nvSpPr>
        <p:spPr bwMode="auto">
          <a:xfrm>
            <a:off x="7660640" y="4460240"/>
            <a:ext cx="3119120" cy="1457960"/>
          </a:xfrm>
          <a:custGeom>
            <a:avLst/>
            <a:gdLst>
              <a:gd name="connsiteX0" fmla="*/ 0 w 3119120"/>
              <a:gd name="connsiteY0" fmla="*/ 0 h 1457960"/>
              <a:gd name="connsiteX1" fmla="*/ 0 w 3119120"/>
              <a:gd name="connsiteY1" fmla="*/ 1457960 h 1457960"/>
              <a:gd name="connsiteX2" fmla="*/ 3119120 w 3119120"/>
              <a:gd name="connsiteY2" fmla="*/ 1457960 h 1457960"/>
            </a:gdLst>
            <a:ahLst/>
            <a:cxnLst>
              <a:cxn ang="0">
                <a:pos x="connsiteX0" y="connsiteY0"/>
              </a:cxn>
              <a:cxn ang="0">
                <a:pos x="connsiteX1" y="connsiteY1"/>
              </a:cxn>
              <a:cxn ang="0">
                <a:pos x="connsiteX2" y="connsiteY2"/>
              </a:cxn>
            </a:cxnLst>
            <a:rect l="l" t="t" r="r" b="b"/>
            <a:pathLst>
              <a:path w="3119120" h="1457960">
                <a:moveTo>
                  <a:pt x="0" y="0"/>
                </a:moveTo>
                <a:lnTo>
                  <a:pt x="0" y="1457960"/>
                </a:lnTo>
                <a:lnTo>
                  <a:pt x="3119120" y="145796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3" name="Group 62">
            <a:extLst>
              <a:ext uri="{FF2B5EF4-FFF2-40B4-BE49-F238E27FC236}">
                <a16:creationId xmlns:a16="http://schemas.microsoft.com/office/drawing/2014/main" id="{EE3A612A-7205-BE45-D6A5-2C0A9EB185BC}"/>
              </a:ext>
            </a:extLst>
          </p:cNvPr>
          <p:cNvGrpSpPr/>
          <p:nvPr/>
        </p:nvGrpSpPr>
        <p:grpSpPr>
          <a:xfrm rot="5400000">
            <a:off x="8983826" y="4586854"/>
            <a:ext cx="68634" cy="2711006"/>
            <a:chOff x="7329045" y="2637693"/>
            <a:chExt cx="656739" cy="1215679"/>
          </a:xfrm>
        </p:grpSpPr>
        <p:cxnSp>
          <p:nvCxnSpPr>
            <p:cNvPr id="577" name="Straight Connector 576">
              <a:extLst>
                <a:ext uri="{FF2B5EF4-FFF2-40B4-BE49-F238E27FC236}">
                  <a16:creationId xmlns:a16="http://schemas.microsoft.com/office/drawing/2014/main" id="{9A031E94-599F-52CE-A394-A098C70DE5FB}"/>
                </a:ext>
              </a:extLst>
            </p:cNvPr>
            <p:cNvCxnSpPr>
              <a:cxnSpLocks/>
            </p:cNvCxnSpPr>
            <p:nvPr/>
          </p:nvCxnSpPr>
          <p:spPr bwMode="auto">
            <a:xfrm>
              <a:off x="7329045" y="2637693"/>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E57D9DDD-6A08-1604-1A72-76AE58748C72}"/>
                </a:ext>
              </a:extLst>
            </p:cNvPr>
            <p:cNvCxnSpPr>
              <a:cxnSpLocks/>
            </p:cNvCxnSpPr>
            <p:nvPr/>
          </p:nvCxnSpPr>
          <p:spPr bwMode="auto">
            <a:xfrm>
              <a:off x="7329045" y="2840306"/>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FDDEDDFF-43AE-5C3F-92DC-DAAB62849706}"/>
                </a:ext>
              </a:extLst>
            </p:cNvPr>
            <p:cNvCxnSpPr>
              <a:cxnSpLocks/>
            </p:cNvCxnSpPr>
            <p:nvPr/>
          </p:nvCxnSpPr>
          <p:spPr bwMode="auto">
            <a:xfrm>
              <a:off x="7329045" y="3042919"/>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890BFD76-B216-B462-3850-2C931F627BBB}"/>
                </a:ext>
              </a:extLst>
            </p:cNvPr>
            <p:cNvCxnSpPr>
              <a:cxnSpLocks/>
            </p:cNvCxnSpPr>
            <p:nvPr/>
          </p:nvCxnSpPr>
          <p:spPr bwMode="auto">
            <a:xfrm>
              <a:off x="7329045" y="3245532"/>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4B951645-F8A8-1B5D-D84B-0CB665895C7F}"/>
                </a:ext>
              </a:extLst>
            </p:cNvPr>
            <p:cNvCxnSpPr>
              <a:cxnSpLocks/>
            </p:cNvCxnSpPr>
            <p:nvPr/>
          </p:nvCxnSpPr>
          <p:spPr bwMode="auto">
            <a:xfrm>
              <a:off x="7329045" y="3448145"/>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D42ACC0A-50A5-5673-FC00-C31CFE6302E4}"/>
                </a:ext>
              </a:extLst>
            </p:cNvPr>
            <p:cNvCxnSpPr>
              <a:cxnSpLocks/>
            </p:cNvCxnSpPr>
            <p:nvPr/>
          </p:nvCxnSpPr>
          <p:spPr bwMode="auto">
            <a:xfrm>
              <a:off x="7329045" y="3650758"/>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0CE97D2C-ABA7-F8DA-85EA-D4F56DDF11DB}"/>
                </a:ext>
              </a:extLst>
            </p:cNvPr>
            <p:cNvCxnSpPr>
              <a:cxnSpLocks/>
            </p:cNvCxnSpPr>
            <p:nvPr/>
          </p:nvCxnSpPr>
          <p:spPr bwMode="auto">
            <a:xfrm>
              <a:off x="7329045" y="3853372"/>
              <a:ext cx="6567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9E349F53-4B3C-7948-6732-07D9A7B53BC2}"/>
              </a:ext>
            </a:extLst>
          </p:cNvPr>
          <p:cNvGrpSpPr/>
          <p:nvPr/>
        </p:nvGrpSpPr>
        <p:grpSpPr>
          <a:xfrm>
            <a:off x="7578103" y="4497174"/>
            <a:ext cx="89619" cy="1421025"/>
            <a:chOff x="7329045" y="2435080"/>
            <a:chExt cx="656739" cy="810452"/>
          </a:xfrm>
        </p:grpSpPr>
        <p:cxnSp>
          <p:nvCxnSpPr>
            <p:cNvPr id="585" name="Straight Connector 584">
              <a:extLst>
                <a:ext uri="{FF2B5EF4-FFF2-40B4-BE49-F238E27FC236}">
                  <a16:creationId xmlns:a16="http://schemas.microsoft.com/office/drawing/2014/main" id="{4CA83406-E68E-A94F-C1A4-E580D4BD318D}"/>
                </a:ext>
              </a:extLst>
            </p:cNvPr>
            <p:cNvCxnSpPr>
              <a:cxnSpLocks/>
            </p:cNvCxnSpPr>
            <p:nvPr/>
          </p:nvCxnSpPr>
          <p:spPr bwMode="auto">
            <a:xfrm>
              <a:off x="7329045" y="2435080"/>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898067A8-1763-D116-59C8-3A6BEF76BD0C}"/>
                </a:ext>
              </a:extLst>
            </p:cNvPr>
            <p:cNvCxnSpPr>
              <a:cxnSpLocks/>
            </p:cNvCxnSpPr>
            <p:nvPr/>
          </p:nvCxnSpPr>
          <p:spPr bwMode="auto">
            <a:xfrm>
              <a:off x="7329045" y="2637693"/>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7F8A43E4-81B9-9754-B597-8773D1B168DD}"/>
                </a:ext>
              </a:extLst>
            </p:cNvPr>
            <p:cNvCxnSpPr>
              <a:cxnSpLocks/>
            </p:cNvCxnSpPr>
            <p:nvPr/>
          </p:nvCxnSpPr>
          <p:spPr bwMode="auto">
            <a:xfrm>
              <a:off x="7329045" y="2840306"/>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1711F123-08BB-81FE-1155-19617CBFCFF9}"/>
                </a:ext>
              </a:extLst>
            </p:cNvPr>
            <p:cNvCxnSpPr>
              <a:cxnSpLocks/>
            </p:cNvCxnSpPr>
            <p:nvPr/>
          </p:nvCxnSpPr>
          <p:spPr bwMode="auto">
            <a:xfrm>
              <a:off x="7329045" y="3042919"/>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2C4A1445-3650-98CB-F274-A74A5BADF8CA}"/>
                </a:ext>
              </a:extLst>
            </p:cNvPr>
            <p:cNvCxnSpPr>
              <a:cxnSpLocks/>
            </p:cNvCxnSpPr>
            <p:nvPr/>
          </p:nvCxnSpPr>
          <p:spPr bwMode="auto">
            <a:xfrm>
              <a:off x="7329045" y="3245532"/>
              <a:ext cx="656739" cy="0"/>
            </a:xfrm>
            <a:prstGeom prst="line">
              <a:avLst/>
            </a:prstGeom>
            <a:noFill/>
            <a:ln w="28575" cap="flat" cmpd="sng" algn="ctr">
              <a:solidFill>
                <a:schemeClr val="bg1"/>
              </a:solidFill>
              <a:prstDash val="solid"/>
              <a:round/>
              <a:headEnd type="none" w="med" len="med"/>
              <a:tailEnd type="none" w="med" len="med"/>
            </a:ln>
            <a:effectLst/>
          </p:spPr>
        </p:cxnSp>
      </p:grpSp>
      <p:sp>
        <p:nvSpPr>
          <p:cNvPr id="593" name="TextBox 592">
            <a:extLst>
              <a:ext uri="{FF2B5EF4-FFF2-40B4-BE49-F238E27FC236}">
                <a16:creationId xmlns:a16="http://schemas.microsoft.com/office/drawing/2014/main" id="{CC2DAA6B-6DE3-F985-2EEB-14F8559381FF}"/>
              </a:ext>
            </a:extLst>
          </p:cNvPr>
          <p:cNvSpPr txBox="1"/>
          <p:nvPr/>
        </p:nvSpPr>
        <p:spPr bwMode="auto">
          <a:xfrm>
            <a:off x="9643725" y="4470323"/>
            <a:ext cx="11903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Acalabrutinib</a:t>
            </a:r>
          </a:p>
        </p:txBody>
      </p:sp>
      <p:sp>
        <p:nvSpPr>
          <p:cNvPr id="594" name="TextBox 593">
            <a:extLst>
              <a:ext uri="{FF2B5EF4-FFF2-40B4-BE49-F238E27FC236}">
                <a16:creationId xmlns:a16="http://schemas.microsoft.com/office/drawing/2014/main" id="{7CA2EAF0-2FBF-157F-4F14-A0CDF46BD2D8}"/>
              </a:ext>
            </a:extLst>
          </p:cNvPr>
          <p:cNvSpPr txBox="1"/>
          <p:nvPr/>
        </p:nvSpPr>
        <p:spPr bwMode="auto">
          <a:xfrm>
            <a:off x="9470143" y="5226134"/>
            <a:ext cx="155581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Non-Acalabrutinib</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(projected)</a:t>
            </a:r>
          </a:p>
        </p:txBody>
      </p:sp>
      <p:sp>
        <p:nvSpPr>
          <p:cNvPr id="595" name="Freeform: Shape 594">
            <a:extLst>
              <a:ext uri="{FF2B5EF4-FFF2-40B4-BE49-F238E27FC236}">
                <a16:creationId xmlns:a16="http://schemas.microsoft.com/office/drawing/2014/main" id="{B8A55528-D27E-0334-6AFC-AFF945B155C1}"/>
              </a:ext>
            </a:extLst>
          </p:cNvPr>
          <p:cNvSpPr/>
          <p:nvPr/>
        </p:nvSpPr>
        <p:spPr bwMode="auto">
          <a:xfrm>
            <a:off x="7658100" y="4745567"/>
            <a:ext cx="3136900" cy="1164166"/>
          </a:xfrm>
          <a:custGeom>
            <a:avLst/>
            <a:gdLst>
              <a:gd name="connsiteX0" fmla="*/ 3136900 w 3136900"/>
              <a:gd name="connsiteY0" fmla="*/ 0 h 1164166"/>
              <a:gd name="connsiteX1" fmla="*/ 2023533 w 3136900"/>
              <a:gd name="connsiteY1" fmla="*/ 0 h 1164166"/>
              <a:gd name="connsiteX2" fmla="*/ 2023533 w 3136900"/>
              <a:gd name="connsiteY2" fmla="*/ 436033 h 1164166"/>
              <a:gd name="connsiteX3" fmla="*/ 842433 w 3136900"/>
              <a:gd name="connsiteY3" fmla="*/ 436033 h 1164166"/>
              <a:gd name="connsiteX4" fmla="*/ 842433 w 3136900"/>
              <a:gd name="connsiteY4" fmla="*/ 825500 h 1164166"/>
              <a:gd name="connsiteX5" fmla="*/ 567267 w 3136900"/>
              <a:gd name="connsiteY5" fmla="*/ 825500 h 1164166"/>
              <a:gd name="connsiteX6" fmla="*/ 567267 w 3136900"/>
              <a:gd name="connsiteY6" fmla="*/ 1164166 h 1164166"/>
              <a:gd name="connsiteX7" fmla="*/ 0 w 3136900"/>
              <a:gd name="connsiteY7" fmla="*/ 1164166 h 11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6900" h="1164166">
                <a:moveTo>
                  <a:pt x="3136900" y="0"/>
                </a:moveTo>
                <a:lnTo>
                  <a:pt x="2023533" y="0"/>
                </a:lnTo>
                <a:lnTo>
                  <a:pt x="2023533" y="436033"/>
                </a:lnTo>
                <a:lnTo>
                  <a:pt x="842433" y="436033"/>
                </a:lnTo>
                <a:lnTo>
                  <a:pt x="842433" y="825500"/>
                </a:lnTo>
                <a:lnTo>
                  <a:pt x="567267" y="825500"/>
                </a:lnTo>
                <a:lnTo>
                  <a:pt x="567267" y="1164166"/>
                </a:lnTo>
                <a:lnTo>
                  <a:pt x="0" y="1164166"/>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597" name="Straight Connector 596">
            <a:extLst>
              <a:ext uri="{FF2B5EF4-FFF2-40B4-BE49-F238E27FC236}">
                <a16:creationId xmlns:a16="http://schemas.microsoft.com/office/drawing/2014/main" id="{79133E22-C059-99F6-CAC8-79B1B534C8EA}"/>
              </a:ext>
            </a:extLst>
          </p:cNvPr>
          <p:cNvCxnSpPr>
            <a:cxnSpLocks/>
          </p:cNvCxnSpPr>
          <p:nvPr/>
        </p:nvCxnSpPr>
        <p:spPr bwMode="auto">
          <a:xfrm flipV="1">
            <a:off x="7672787" y="5687416"/>
            <a:ext cx="3071413" cy="247032"/>
          </a:xfrm>
          <a:prstGeom prst="line">
            <a:avLst/>
          </a:prstGeom>
          <a:noFill/>
          <a:ln w="28575" cap="flat" cmpd="sng" algn="ctr">
            <a:solidFill>
              <a:schemeClr val="accent2"/>
            </a:solidFill>
            <a:prstDash val="sysDash"/>
            <a:round/>
            <a:headEnd type="none" w="med" len="med"/>
            <a:tailEnd type="none" w="med" len="med"/>
          </a:ln>
          <a:effectLst/>
        </p:spPr>
      </p:cxnSp>
      <p:sp>
        <p:nvSpPr>
          <p:cNvPr id="23" name="Freeform: Shape 22">
            <a:extLst>
              <a:ext uri="{FF2B5EF4-FFF2-40B4-BE49-F238E27FC236}">
                <a16:creationId xmlns:a16="http://schemas.microsoft.com/office/drawing/2014/main" id="{88811F87-6544-03C0-097D-97E46C7F7AE8}"/>
              </a:ext>
            </a:extLst>
          </p:cNvPr>
          <p:cNvSpPr/>
          <p:nvPr/>
        </p:nvSpPr>
        <p:spPr bwMode="auto">
          <a:xfrm>
            <a:off x="7437120" y="2443480"/>
            <a:ext cx="3357878" cy="1409892"/>
          </a:xfrm>
          <a:custGeom>
            <a:avLst/>
            <a:gdLst>
              <a:gd name="connsiteX0" fmla="*/ 0 w 3307080"/>
              <a:gd name="connsiteY0" fmla="*/ 0 h 1412240"/>
              <a:gd name="connsiteX1" fmla="*/ 0 w 3307080"/>
              <a:gd name="connsiteY1" fmla="*/ 1412240 h 1412240"/>
              <a:gd name="connsiteX2" fmla="*/ 3307080 w 3307080"/>
              <a:gd name="connsiteY2" fmla="*/ 1412240 h 1412240"/>
            </a:gdLst>
            <a:ahLst/>
            <a:cxnLst>
              <a:cxn ang="0">
                <a:pos x="connsiteX0" y="connsiteY0"/>
              </a:cxn>
              <a:cxn ang="0">
                <a:pos x="connsiteX1" y="connsiteY1"/>
              </a:cxn>
              <a:cxn ang="0">
                <a:pos x="connsiteX2" y="connsiteY2"/>
              </a:cxn>
            </a:cxnLst>
            <a:rect l="l" t="t" r="r" b="b"/>
            <a:pathLst>
              <a:path w="3307080" h="1412240">
                <a:moveTo>
                  <a:pt x="0" y="0"/>
                </a:moveTo>
                <a:lnTo>
                  <a:pt x="0" y="1412240"/>
                </a:lnTo>
                <a:lnTo>
                  <a:pt x="3307080" y="141224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4" name="Group 23">
            <a:extLst>
              <a:ext uri="{FF2B5EF4-FFF2-40B4-BE49-F238E27FC236}">
                <a16:creationId xmlns:a16="http://schemas.microsoft.com/office/drawing/2014/main" id="{294BA17E-BFD6-5061-973B-459FBE9A92C3}"/>
              </a:ext>
            </a:extLst>
          </p:cNvPr>
          <p:cNvGrpSpPr/>
          <p:nvPr/>
        </p:nvGrpSpPr>
        <p:grpSpPr>
          <a:xfrm rot="5400000">
            <a:off x="9080286" y="2209717"/>
            <a:ext cx="71057" cy="3358367"/>
            <a:chOff x="7329045" y="3245532"/>
            <a:chExt cx="656739" cy="607840"/>
          </a:xfrm>
        </p:grpSpPr>
        <p:cxnSp>
          <p:nvCxnSpPr>
            <p:cNvPr id="43" name="Straight Connector 42">
              <a:extLst>
                <a:ext uri="{FF2B5EF4-FFF2-40B4-BE49-F238E27FC236}">
                  <a16:creationId xmlns:a16="http://schemas.microsoft.com/office/drawing/2014/main" id="{E6BEF3A7-2E4D-0F78-7A2C-7E84D90B82DF}"/>
                </a:ext>
              </a:extLst>
            </p:cNvPr>
            <p:cNvCxnSpPr>
              <a:cxnSpLocks/>
            </p:cNvCxnSpPr>
            <p:nvPr/>
          </p:nvCxnSpPr>
          <p:spPr bwMode="auto">
            <a:xfrm>
              <a:off x="7329045" y="3245532"/>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FFBA0D9-9440-4F20-3462-C3D50418D666}"/>
                </a:ext>
              </a:extLst>
            </p:cNvPr>
            <p:cNvCxnSpPr>
              <a:cxnSpLocks/>
            </p:cNvCxnSpPr>
            <p:nvPr/>
          </p:nvCxnSpPr>
          <p:spPr bwMode="auto">
            <a:xfrm>
              <a:off x="7329045" y="3448145"/>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6D6C8F4-38EF-AA6F-5C64-8FC8169EC673}"/>
                </a:ext>
              </a:extLst>
            </p:cNvPr>
            <p:cNvCxnSpPr>
              <a:cxnSpLocks/>
            </p:cNvCxnSpPr>
            <p:nvPr/>
          </p:nvCxnSpPr>
          <p:spPr bwMode="auto">
            <a:xfrm>
              <a:off x="7329045" y="3650758"/>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73448F1-2088-5349-E2B2-9CBBDDF80A48}"/>
                </a:ext>
              </a:extLst>
            </p:cNvPr>
            <p:cNvCxnSpPr>
              <a:cxnSpLocks/>
            </p:cNvCxnSpPr>
            <p:nvPr/>
          </p:nvCxnSpPr>
          <p:spPr bwMode="auto">
            <a:xfrm>
              <a:off x="7329045" y="3853372"/>
              <a:ext cx="656739"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207587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40C4-F5ED-9303-CA6D-00823FE8D958}"/>
              </a:ext>
            </a:extLst>
          </p:cNvPr>
          <p:cNvSpPr>
            <a:spLocks noGrp="1"/>
          </p:cNvSpPr>
          <p:nvPr>
            <p:ph type="title"/>
          </p:nvPr>
        </p:nvSpPr>
        <p:spPr/>
        <p:txBody>
          <a:bodyPr/>
          <a:lstStyle/>
          <a:p>
            <a:r>
              <a:rPr lang="en-US" dirty="0"/>
              <a:t>BTK Inhibitor Head-to-Head Comparisons: </a:t>
            </a:r>
            <a:br>
              <a:rPr lang="en-US" dirty="0"/>
            </a:br>
            <a:r>
              <a:rPr lang="en-US" dirty="0"/>
              <a:t>Zanubrutinib vs Ibrutinib (ALPINE)</a:t>
            </a:r>
          </a:p>
        </p:txBody>
      </p:sp>
      <p:sp>
        <p:nvSpPr>
          <p:cNvPr id="3" name="Content Placeholder 2">
            <a:extLst>
              <a:ext uri="{FF2B5EF4-FFF2-40B4-BE49-F238E27FC236}">
                <a16:creationId xmlns:a16="http://schemas.microsoft.com/office/drawing/2014/main" id="{316D1306-7C87-91A7-7585-2AB26A7A49B3}"/>
              </a:ext>
            </a:extLst>
          </p:cNvPr>
          <p:cNvSpPr>
            <a:spLocks noGrp="1"/>
          </p:cNvSpPr>
          <p:nvPr>
            <p:ph idx="1"/>
          </p:nvPr>
        </p:nvSpPr>
        <p:spPr/>
        <p:txBody>
          <a:bodyPr/>
          <a:lstStyle/>
          <a:p>
            <a:r>
              <a:rPr lang="en-US" sz="2000" dirty="0"/>
              <a:t>Randomized phase III trial of zanubrutinib vs ibrutinib for patients with R/R CLL/SLL; </a:t>
            </a:r>
            <a:br>
              <a:rPr lang="en-US" sz="2000" dirty="0"/>
            </a:br>
            <a:r>
              <a:rPr lang="en-US" sz="2000" dirty="0"/>
              <a:t>≥1 prior systemic treatment for CLL/SLL; no prior BTK inhibitor (N = 652)</a:t>
            </a:r>
          </a:p>
          <a:p>
            <a:endParaRPr lang="en-US" sz="2000" dirty="0"/>
          </a:p>
        </p:txBody>
      </p:sp>
      <p:sp>
        <p:nvSpPr>
          <p:cNvPr id="15" name="Text Box 15">
            <a:extLst>
              <a:ext uri="{FF2B5EF4-FFF2-40B4-BE49-F238E27FC236}">
                <a16:creationId xmlns:a16="http://schemas.microsoft.com/office/drawing/2014/main" id="{C2BEAB7F-5FE3-28C6-6045-5425BB73DAF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Brown. ASH 2022. Abstr LBA-6. Brown. NEJM. 2022;[Epub]. </a:t>
            </a:r>
            <a:endParaRPr lang="en-US" altLang="en-US" sz="1200" b="0" dirty="0">
              <a:solidFill>
                <a:schemeClr val="bg2"/>
              </a:solidFill>
              <a:latin typeface="Calibri" panose="020F0502020204030204" pitchFamily="34" charset="0"/>
            </a:endParaRPr>
          </a:p>
        </p:txBody>
      </p:sp>
      <p:sp>
        <p:nvSpPr>
          <p:cNvPr id="7" name="Freeform: Shape 6">
            <a:extLst>
              <a:ext uri="{FF2B5EF4-FFF2-40B4-BE49-F238E27FC236}">
                <a16:creationId xmlns:a16="http://schemas.microsoft.com/office/drawing/2014/main" id="{729E0219-2B18-FE1B-9089-54E720ACA6F9}"/>
              </a:ext>
            </a:extLst>
          </p:cNvPr>
          <p:cNvSpPr/>
          <p:nvPr/>
        </p:nvSpPr>
        <p:spPr bwMode="auto">
          <a:xfrm>
            <a:off x="2677076" y="2770834"/>
            <a:ext cx="6887633" cy="2391833"/>
          </a:xfrm>
          <a:custGeom>
            <a:avLst/>
            <a:gdLst>
              <a:gd name="connsiteX0" fmla="*/ 0 w 6887633"/>
              <a:gd name="connsiteY0" fmla="*/ 0 h 2391833"/>
              <a:gd name="connsiteX1" fmla="*/ 173567 w 6887633"/>
              <a:gd name="connsiteY1" fmla="*/ 0 h 2391833"/>
              <a:gd name="connsiteX2" fmla="*/ 173567 w 6887633"/>
              <a:gd name="connsiteY2" fmla="*/ 25400 h 2391833"/>
              <a:gd name="connsiteX3" fmla="*/ 355600 w 6887633"/>
              <a:gd name="connsiteY3" fmla="*/ 25400 h 2391833"/>
              <a:gd name="connsiteX4" fmla="*/ 355600 w 6887633"/>
              <a:gd name="connsiteY4" fmla="*/ 63500 h 2391833"/>
              <a:gd name="connsiteX5" fmla="*/ 457200 w 6887633"/>
              <a:gd name="connsiteY5" fmla="*/ 63500 h 2391833"/>
              <a:gd name="connsiteX6" fmla="*/ 457200 w 6887633"/>
              <a:gd name="connsiteY6" fmla="*/ 84667 h 2391833"/>
              <a:gd name="connsiteX7" fmla="*/ 651933 w 6887633"/>
              <a:gd name="connsiteY7" fmla="*/ 84667 h 2391833"/>
              <a:gd name="connsiteX8" fmla="*/ 651933 w 6887633"/>
              <a:gd name="connsiteY8" fmla="*/ 105833 h 2391833"/>
              <a:gd name="connsiteX9" fmla="*/ 795867 w 6887633"/>
              <a:gd name="connsiteY9" fmla="*/ 105833 h 2391833"/>
              <a:gd name="connsiteX10" fmla="*/ 795867 w 6887633"/>
              <a:gd name="connsiteY10" fmla="*/ 139700 h 2391833"/>
              <a:gd name="connsiteX11" fmla="*/ 901700 w 6887633"/>
              <a:gd name="connsiteY11" fmla="*/ 139700 h 2391833"/>
              <a:gd name="connsiteX12" fmla="*/ 901700 w 6887633"/>
              <a:gd name="connsiteY12" fmla="*/ 173567 h 2391833"/>
              <a:gd name="connsiteX13" fmla="*/ 1202267 w 6887633"/>
              <a:gd name="connsiteY13" fmla="*/ 173567 h 2391833"/>
              <a:gd name="connsiteX14" fmla="*/ 1202267 w 6887633"/>
              <a:gd name="connsiteY14" fmla="*/ 215900 h 2391833"/>
              <a:gd name="connsiteX15" fmla="*/ 1282700 w 6887633"/>
              <a:gd name="connsiteY15" fmla="*/ 215900 h 2391833"/>
              <a:gd name="connsiteX16" fmla="*/ 1282700 w 6887633"/>
              <a:gd name="connsiteY16" fmla="*/ 245533 h 2391833"/>
              <a:gd name="connsiteX17" fmla="*/ 1312333 w 6887633"/>
              <a:gd name="connsiteY17" fmla="*/ 245533 h 2391833"/>
              <a:gd name="connsiteX18" fmla="*/ 1312333 w 6887633"/>
              <a:gd name="connsiteY18" fmla="*/ 279400 h 2391833"/>
              <a:gd name="connsiteX19" fmla="*/ 1460500 w 6887633"/>
              <a:gd name="connsiteY19" fmla="*/ 279400 h 2391833"/>
              <a:gd name="connsiteX20" fmla="*/ 1460500 w 6887633"/>
              <a:gd name="connsiteY20" fmla="*/ 300567 h 2391833"/>
              <a:gd name="connsiteX21" fmla="*/ 1676400 w 6887633"/>
              <a:gd name="connsiteY21" fmla="*/ 300567 h 2391833"/>
              <a:gd name="connsiteX22" fmla="*/ 1676400 w 6887633"/>
              <a:gd name="connsiteY22" fmla="*/ 347133 h 2391833"/>
              <a:gd name="connsiteX23" fmla="*/ 1866900 w 6887633"/>
              <a:gd name="connsiteY23" fmla="*/ 347133 h 2391833"/>
              <a:gd name="connsiteX24" fmla="*/ 1866900 w 6887633"/>
              <a:gd name="connsiteY24" fmla="*/ 381000 h 2391833"/>
              <a:gd name="connsiteX25" fmla="*/ 2142067 w 6887633"/>
              <a:gd name="connsiteY25" fmla="*/ 381000 h 2391833"/>
              <a:gd name="connsiteX26" fmla="*/ 2142067 w 6887633"/>
              <a:gd name="connsiteY26" fmla="*/ 414867 h 2391833"/>
              <a:gd name="connsiteX27" fmla="*/ 2159000 w 6887633"/>
              <a:gd name="connsiteY27" fmla="*/ 431800 h 2391833"/>
              <a:gd name="connsiteX28" fmla="*/ 2159000 w 6887633"/>
              <a:gd name="connsiteY28" fmla="*/ 474133 h 2391833"/>
              <a:gd name="connsiteX29" fmla="*/ 2218267 w 6887633"/>
              <a:gd name="connsiteY29" fmla="*/ 474133 h 2391833"/>
              <a:gd name="connsiteX30" fmla="*/ 2218267 w 6887633"/>
              <a:gd name="connsiteY30" fmla="*/ 503767 h 2391833"/>
              <a:gd name="connsiteX31" fmla="*/ 2396067 w 6887633"/>
              <a:gd name="connsiteY31" fmla="*/ 503767 h 2391833"/>
              <a:gd name="connsiteX32" fmla="*/ 2396067 w 6887633"/>
              <a:gd name="connsiteY32" fmla="*/ 546100 h 2391833"/>
              <a:gd name="connsiteX33" fmla="*/ 2552700 w 6887633"/>
              <a:gd name="connsiteY33" fmla="*/ 546100 h 2391833"/>
              <a:gd name="connsiteX34" fmla="*/ 2552700 w 6887633"/>
              <a:gd name="connsiteY34" fmla="*/ 588433 h 2391833"/>
              <a:gd name="connsiteX35" fmla="*/ 2675467 w 6887633"/>
              <a:gd name="connsiteY35" fmla="*/ 588433 h 2391833"/>
              <a:gd name="connsiteX36" fmla="*/ 2675467 w 6887633"/>
              <a:gd name="connsiteY36" fmla="*/ 613833 h 2391833"/>
              <a:gd name="connsiteX37" fmla="*/ 2937933 w 6887633"/>
              <a:gd name="connsiteY37" fmla="*/ 613833 h 2391833"/>
              <a:gd name="connsiteX38" fmla="*/ 2937933 w 6887633"/>
              <a:gd name="connsiteY38" fmla="*/ 643467 h 2391833"/>
              <a:gd name="connsiteX39" fmla="*/ 2997200 w 6887633"/>
              <a:gd name="connsiteY39" fmla="*/ 643467 h 2391833"/>
              <a:gd name="connsiteX40" fmla="*/ 2997200 w 6887633"/>
              <a:gd name="connsiteY40" fmla="*/ 690033 h 2391833"/>
              <a:gd name="connsiteX41" fmla="*/ 3111500 w 6887633"/>
              <a:gd name="connsiteY41" fmla="*/ 690033 h 2391833"/>
              <a:gd name="connsiteX42" fmla="*/ 3111500 w 6887633"/>
              <a:gd name="connsiteY42" fmla="*/ 723900 h 2391833"/>
              <a:gd name="connsiteX43" fmla="*/ 3318933 w 6887633"/>
              <a:gd name="connsiteY43" fmla="*/ 723900 h 2391833"/>
              <a:gd name="connsiteX44" fmla="*/ 3318933 w 6887633"/>
              <a:gd name="connsiteY44" fmla="*/ 753533 h 2391833"/>
              <a:gd name="connsiteX45" fmla="*/ 3462867 w 6887633"/>
              <a:gd name="connsiteY45" fmla="*/ 753533 h 2391833"/>
              <a:gd name="connsiteX46" fmla="*/ 3462867 w 6887633"/>
              <a:gd name="connsiteY46" fmla="*/ 778933 h 2391833"/>
              <a:gd name="connsiteX47" fmla="*/ 3496733 w 6887633"/>
              <a:gd name="connsiteY47" fmla="*/ 778933 h 2391833"/>
              <a:gd name="connsiteX48" fmla="*/ 3496733 w 6887633"/>
              <a:gd name="connsiteY48" fmla="*/ 850900 h 2391833"/>
              <a:gd name="connsiteX49" fmla="*/ 3835400 w 6887633"/>
              <a:gd name="connsiteY49" fmla="*/ 850900 h 2391833"/>
              <a:gd name="connsiteX50" fmla="*/ 3835400 w 6887633"/>
              <a:gd name="connsiteY50" fmla="*/ 876300 h 2391833"/>
              <a:gd name="connsiteX51" fmla="*/ 3937000 w 6887633"/>
              <a:gd name="connsiteY51" fmla="*/ 876300 h 2391833"/>
              <a:gd name="connsiteX52" fmla="*/ 3937000 w 6887633"/>
              <a:gd name="connsiteY52" fmla="*/ 893233 h 2391833"/>
              <a:gd name="connsiteX53" fmla="*/ 4123267 w 6887633"/>
              <a:gd name="connsiteY53" fmla="*/ 893233 h 2391833"/>
              <a:gd name="connsiteX54" fmla="*/ 4123267 w 6887633"/>
              <a:gd name="connsiteY54" fmla="*/ 910167 h 2391833"/>
              <a:gd name="connsiteX55" fmla="*/ 4313767 w 6887633"/>
              <a:gd name="connsiteY55" fmla="*/ 910167 h 2391833"/>
              <a:gd name="connsiteX56" fmla="*/ 4313767 w 6887633"/>
              <a:gd name="connsiteY56" fmla="*/ 956733 h 2391833"/>
              <a:gd name="connsiteX57" fmla="*/ 4754033 w 6887633"/>
              <a:gd name="connsiteY57" fmla="*/ 956733 h 2391833"/>
              <a:gd name="connsiteX58" fmla="*/ 4754033 w 6887633"/>
              <a:gd name="connsiteY58" fmla="*/ 986367 h 2391833"/>
              <a:gd name="connsiteX59" fmla="*/ 5033433 w 6887633"/>
              <a:gd name="connsiteY59" fmla="*/ 986367 h 2391833"/>
              <a:gd name="connsiteX60" fmla="*/ 5033433 w 6887633"/>
              <a:gd name="connsiteY60" fmla="*/ 1037167 h 2391833"/>
              <a:gd name="connsiteX61" fmla="*/ 5198533 w 6887633"/>
              <a:gd name="connsiteY61" fmla="*/ 1037167 h 2391833"/>
              <a:gd name="connsiteX62" fmla="*/ 5198533 w 6887633"/>
              <a:gd name="connsiteY62" fmla="*/ 1071033 h 2391833"/>
              <a:gd name="connsiteX63" fmla="*/ 5278967 w 6887633"/>
              <a:gd name="connsiteY63" fmla="*/ 1071033 h 2391833"/>
              <a:gd name="connsiteX64" fmla="*/ 5278967 w 6887633"/>
              <a:gd name="connsiteY64" fmla="*/ 1096433 h 2391833"/>
              <a:gd name="connsiteX65" fmla="*/ 5359400 w 6887633"/>
              <a:gd name="connsiteY65" fmla="*/ 1096433 h 2391833"/>
              <a:gd name="connsiteX66" fmla="*/ 5359400 w 6887633"/>
              <a:gd name="connsiteY66" fmla="*/ 1164167 h 2391833"/>
              <a:gd name="connsiteX67" fmla="*/ 5770033 w 6887633"/>
              <a:gd name="connsiteY67" fmla="*/ 1164167 h 2391833"/>
              <a:gd name="connsiteX68" fmla="*/ 5770033 w 6887633"/>
              <a:gd name="connsiteY68" fmla="*/ 1253067 h 2391833"/>
              <a:gd name="connsiteX69" fmla="*/ 5884333 w 6887633"/>
              <a:gd name="connsiteY69" fmla="*/ 1253067 h 2391833"/>
              <a:gd name="connsiteX70" fmla="*/ 5884333 w 6887633"/>
              <a:gd name="connsiteY70" fmla="*/ 1371600 h 2391833"/>
              <a:gd name="connsiteX71" fmla="*/ 6887633 w 6887633"/>
              <a:gd name="connsiteY71" fmla="*/ 1371600 h 2391833"/>
              <a:gd name="connsiteX72" fmla="*/ 6887633 w 6887633"/>
              <a:gd name="connsiteY72" fmla="*/ 2391833 h 2391833"/>
              <a:gd name="connsiteX73" fmla="*/ 5884333 w 6887633"/>
              <a:gd name="connsiteY73" fmla="*/ 2391833 h 2391833"/>
              <a:gd name="connsiteX74" fmla="*/ 5884333 w 6887633"/>
              <a:gd name="connsiteY74" fmla="*/ 2133600 h 2391833"/>
              <a:gd name="connsiteX75" fmla="*/ 5770033 w 6887633"/>
              <a:gd name="connsiteY75" fmla="*/ 2133600 h 2391833"/>
              <a:gd name="connsiteX76" fmla="*/ 5770033 w 6887633"/>
              <a:gd name="connsiteY76" fmla="*/ 1866900 h 2391833"/>
              <a:gd name="connsiteX77" fmla="*/ 5367867 w 6887633"/>
              <a:gd name="connsiteY77" fmla="*/ 1866900 h 2391833"/>
              <a:gd name="connsiteX78" fmla="*/ 5367867 w 6887633"/>
              <a:gd name="connsiteY78" fmla="*/ 1655233 h 2391833"/>
              <a:gd name="connsiteX79" fmla="*/ 5283200 w 6887633"/>
              <a:gd name="connsiteY79" fmla="*/ 1655233 h 2391833"/>
              <a:gd name="connsiteX80" fmla="*/ 5283200 w 6887633"/>
              <a:gd name="connsiteY80" fmla="*/ 1481667 h 2391833"/>
              <a:gd name="connsiteX81" fmla="*/ 5232400 w 6887633"/>
              <a:gd name="connsiteY81" fmla="*/ 1481667 h 2391833"/>
              <a:gd name="connsiteX82" fmla="*/ 5232400 w 6887633"/>
              <a:gd name="connsiteY82" fmla="*/ 1384300 h 2391833"/>
              <a:gd name="connsiteX83" fmla="*/ 5020733 w 6887633"/>
              <a:gd name="connsiteY83" fmla="*/ 1384300 h 2391833"/>
              <a:gd name="connsiteX84" fmla="*/ 5020733 w 6887633"/>
              <a:gd name="connsiteY84" fmla="*/ 1346200 h 2391833"/>
              <a:gd name="connsiteX85" fmla="*/ 4851400 w 6887633"/>
              <a:gd name="connsiteY85" fmla="*/ 1346200 h 2391833"/>
              <a:gd name="connsiteX86" fmla="*/ 4851400 w 6887633"/>
              <a:gd name="connsiteY86" fmla="*/ 1329267 h 2391833"/>
              <a:gd name="connsiteX87" fmla="*/ 4800600 w 6887633"/>
              <a:gd name="connsiteY87" fmla="*/ 1329267 h 2391833"/>
              <a:gd name="connsiteX88" fmla="*/ 4800600 w 6887633"/>
              <a:gd name="connsiteY88" fmla="*/ 1312333 h 2391833"/>
              <a:gd name="connsiteX89" fmla="*/ 4749800 w 6887633"/>
              <a:gd name="connsiteY89" fmla="*/ 1312333 h 2391833"/>
              <a:gd name="connsiteX90" fmla="*/ 4749800 w 6887633"/>
              <a:gd name="connsiteY90" fmla="*/ 1278467 h 2391833"/>
              <a:gd name="connsiteX91" fmla="*/ 4301067 w 6887633"/>
              <a:gd name="connsiteY91" fmla="*/ 1278467 h 2391833"/>
              <a:gd name="connsiteX92" fmla="*/ 4301067 w 6887633"/>
              <a:gd name="connsiteY92" fmla="*/ 1240367 h 2391833"/>
              <a:gd name="connsiteX93" fmla="*/ 4199467 w 6887633"/>
              <a:gd name="connsiteY93" fmla="*/ 1240367 h 2391833"/>
              <a:gd name="connsiteX94" fmla="*/ 4199467 w 6887633"/>
              <a:gd name="connsiteY94" fmla="*/ 1236133 h 2391833"/>
              <a:gd name="connsiteX95" fmla="*/ 4106333 w 6887633"/>
              <a:gd name="connsiteY95" fmla="*/ 1236133 h 2391833"/>
              <a:gd name="connsiteX96" fmla="*/ 4106333 w 6887633"/>
              <a:gd name="connsiteY96" fmla="*/ 1210733 h 2391833"/>
              <a:gd name="connsiteX97" fmla="*/ 3937000 w 6887633"/>
              <a:gd name="connsiteY97" fmla="*/ 1210733 h 2391833"/>
              <a:gd name="connsiteX98" fmla="*/ 3937000 w 6887633"/>
              <a:gd name="connsiteY98" fmla="*/ 1193800 h 2391833"/>
              <a:gd name="connsiteX99" fmla="*/ 3831167 w 6887633"/>
              <a:gd name="connsiteY99" fmla="*/ 1193800 h 2391833"/>
              <a:gd name="connsiteX100" fmla="*/ 3831167 w 6887633"/>
              <a:gd name="connsiteY100" fmla="*/ 1155700 h 2391833"/>
              <a:gd name="connsiteX101" fmla="*/ 3496733 w 6887633"/>
              <a:gd name="connsiteY101" fmla="*/ 1155700 h 2391833"/>
              <a:gd name="connsiteX102" fmla="*/ 3496733 w 6887633"/>
              <a:gd name="connsiteY102" fmla="*/ 1104900 h 2391833"/>
              <a:gd name="connsiteX103" fmla="*/ 3467100 w 6887633"/>
              <a:gd name="connsiteY103" fmla="*/ 1104900 h 2391833"/>
              <a:gd name="connsiteX104" fmla="*/ 3467100 w 6887633"/>
              <a:gd name="connsiteY104" fmla="*/ 1058333 h 2391833"/>
              <a:gd name="connsiteX105" fmla="*/ 3416300 w 6887633"/>
              <a:gd name="connsiteY105" fmla="*/ 1058333 h 2391833"/>
              <a:gd name="connsiteX106" fmla="*/ 3416300 w 6887633"/>
              <a:gd name="connsiteY106" fmla="*/ 1054100 h 2391833"/>
              <a:gd name="connsiteX107" fmla="*/ 3331633 w 6887633"/>
              <a:gd name="connsiteY107" fmla="*/ 1054100 h 2391833"/>
              <a:gd name="connsiteX108" fmla="*/ 3331633 w 6887633"/>
              <a:gd name="connsiteY108" fmla="*/ 1020233 h 2391833"/>
              <a:gd name="connsiteX109" fmla="*/ 3187700 w 6887633"/>
              <a:gd name="connsiteY109" fmla="*/ 1020233 h 2391833"/>
              <a:gd name="connsiteX110" fmla="*/ 3187700 w 6887633"/>
              <a:gd name="connsiteY110" fmla="*/ 1007533 h 2391833"/>
              <a:gd name="connsiteX111" fmla="*/ 3103033 w 6887633"/>
              <a:gd name="connsiteY111" fmla="*/ 1007533 h 2391833"/>
              <a:gd name="connsiteX112" fmla="*/ 3103033 w 6887633"/>
              <a:gd name="connsiteY112" fmla="*/ 982133 h 2391833"/>
              <a:gd name="connsiteX113" fmla="*/ 3018367 w 6887633"/>
              <a:gd name="connsiteY113" fmla="*/ 982133 h 2391833"/>
              <a:gd name="connsiteX114" fmla="*/ 3018367 w 6887633"/>
              <a:gd name="connsiteY114" fmla="*/ 960967 h 2391833"/>
              <a:gd name="connsiteX115" fmla="*/ 3005667 w 6887633"/>
              <a:gd name="connsiteY115" fmla="*/ 948267 h 2391833"/>
              <a:gd name="connsiteX116" fmla="*/ 3005667 w 6887633"/>
              <a:gd name="connsiteY116" fmla="*/ 918633 h 2391833"/>
              <a:gd name="connsiteX117" fmla="*/ 2937933 w 6887633"/>
              <a:gd name="connsiteY117" fmla="*/ 918633 h 2391833"/>
              <a:gd name="connsiteX118" fmla="*/ 2937933 w 6887633"/>
              <a:gd name="connsiteY118" fmla="*/ 910167 h 2391833"/>
              <a:gd name="connsiteX119" fmla="*/ 2836333 w 6887633"/>
              <a:gd name="connsiteY119" fmla="*/ 910167 h 2391833"/>
              <a:gd name="connsiteX120" fmla="*/ 2836333 w 6887633"/>
              <a:gd name="connsiteY120" fmla="*/ 880533 h 2391833"/>
              <a:gd name="connsiteX121" fmla="*/ 2671233 w 6887633"/>
              <a:gd name="connsiteY121" fmla="*/ 880533 h 2391833"/>
              <a:gd name="connsiteX122" fmla="*/ 2671233 w 6887633"/>
              <a:gd name="connsiteY122" fmla="*/ 863600 h 2391833"/>
              <a:gd name="connsiteX123" fmla="*/ 2548467 w 6887633"/>
              <a:gd name="connsiteY123" fmla="*/ 863600 h 2391833"/>
              <a:gd name="connsiteX124" fmla="*/ 2548467 w 6887633"/>
              <a:gd name="connsiteY124" fmla="*/ 825500 h 2391833"/>
              <a:gd name="connsiteX125" fmla="*/ 2540000 w 6887633"/>
              <a:gd name="connsiteY125" fmla="*/ 825500 h 2391833"/>
              <a:gd name="connsiteX126" fmla="*/ 2540000 w 6887633"/>
              <a:gd name="connsiteY126" fmla="*/ 825500 h 2391833"/>
              <a:gd name="connsiteX127" fmla="*/ 2463800 w 6887633"/>
              <a:gd name="connsiteY127" fmla="*/ 825500 h 2391833"/>
              <a:gd name="connsiteX128" fmla="*/ 2463800 w 6887633"/>
              <a:gd name="connsiteY128" fmla="*/ 795867 h 2391833"/>
              <a:gd name="connsiteX129" fmla="*/ 2396067 w 6887633"/>
              <a:gd name="connsiteY129" fmla="*/ 795867 h 2391833"/>
              <a:gd name="connsiteX130" fmla="*/ 2396067 w 6887633"/>
              <a:gd name="connsiteY130" fmla="*/ 770467 h 2391833"/>
              <a:gd name="connsiteX131" fmla="*/ 2247900 w 6887633"/>
              <a:gd name="connsiteY131" fmla="*/ 770467 h 2391833"/>
              <a:gd name="connsiteX132" fmla="*/ 2247900 w 6887633"/>
              <a:gd name="connsiteY132" fmla="*/ 732367 h 2391833"/>
              <a:gd name="connsiteX133" fmla="*/ 2159000 w 6887633"/>
              <a:gd name="connsiteY133" fmla="*/ 732367 h 2391833"/>
              <a:gd name="connsiteX134" fmla="*/ 2159000 w 6887633"/>
              <a:gd name="connsiteY134" fmla="*/ 694267 h 2391833"/>
              <a:gd name="connsiteX135" fmla="*/ 2150533 w 6887633"/>
              <a:gd name="connsiteY135" fmla="*/ 685800 h 2391833"/>
              <a:gd name="connsiteX136" fmla="*/ 2150533 w 6887633"/>
              <a:gd name="connsiteY136" fmla="*/ 630767 h 2391833"/>
              <a:gd name="connsiteX137" fmla="*/ 2027767 w 6887633"/>
              <a:gd name="connsiteY137" fmla="*/ 630767 h 2391833"/>
              <a:gd name="connsiteX138" fmla="*/ 2027767 w 6887633"/>
              <a:gd name="connsiteY138" fmla="*/ 613833 h 2391833"/>
              <a:gd name="connsiteX139" fmla="*/ 1871133 w 6887633"/>
              <a:gd name="connsiteY139" fmla="*/ 613833 h 2391833"/>
              <a:gd name="connsiteX140" fmla="*/ 1871133 w 6887633"/>
              <a:gd name="connsiteY140" fmla="*/ 588433 h 2391833"/>
              <a:gd name="connsiteX141" fmla="*/ 1744133 w 6887633"/>
              <a:gd name="connsiteY141" fmla="*/ 588433 h 2391833"/>
              <a:gd name="connsiteX142" fmla="*/ 1748366 w 6887633"/>
              <a:gd name="connsiteY142" fmla="*/ 584200 h 2391833"/>
              <a:gd name="connsiteX143" fmla="*/ 1697567 w 6887633"/>
              <a:gd name="connsiteY143" fmla="*/ 584200 h 2391833"/>
              <a:gd name="connsiteX144" fmla="*/ 1697567 w 6887633"/>
              <a:gd name="connsiteY144" fmla="*/ 546100 h 2391833"/>
              <a:gd name="connsiteX145" fmla="*/ 1667933 w 6887633"/>
              <a:gd name="connsiteY145" fmla="*/ 546100 h 2391833"/>
              <a:gd name="connsiteX146" fmla="*/ 1667933 w 6887633"/>
              <a:gd name="connsiteY146" fmla="*/ 508000 h 2391833"/>
              <a:gd name="connsiteX147" fmla="*/ 1388533 w 6887633"/>
              <a:gd name="connsiteY147" fmla="*/ 508000 h 2391833"/>
              <a:gd name="connsiteX148" fmla="*/ 1388533 w 6887633"/>
              <a:gd name="connsiteY148" fmla="*/ 495300 h 2391833"/>
              <a:gd name="connsiteX149" fmla="*/ 1333500 w 6887633"/>
              <a:gd name="connsiteY149" fmla="*/ 495300 h 2391833"/>
              <a:gd name="connsiteX150" fmla="*/ 1333500 w 6887633"/>
              <a:gd name="connsiteY150" fmla="*/ 474133 h 2391833"/>
              <a:gd name="connsiteX151" fmla="*/ 1278467 w 6887633"/>
              <a:gd name="connsiteY151" fmla="*/ 474133 h 2391833"/>
              <a:gd name="connsiteX152" fmla="*/ 1278467 w 6887633"/>
              <a:gd name="connsiteY152" fmla="*/ 423333 h 2391833"/>
              <a:gd name="connsiteX153" fmla="*/ 1236133 w 6887633"/>
              <a:gd name="connsiteY153" fmla="*/ 423333 h 2391833"/>
              <a:gd name="connsiteX154" fmla="*/ 1236133 w 6887633"/>
              <a:gd name="connsiteY154" fmla="*/ 389467 h 2391833"/>
              <a:gd name="connsiteX155" fmla="*/ 1219200 w 6887633"/>
              <a:gd name="connsiteY155" fmla="*/ 389467 h 2391833"/>
              <a:gd name="connsiteX156" fmla="*/ 1219200 w 6887633"/>
              <a:gd name="connsiteY156" fmla="*/ 372533 h 2391833"/>
              <a:gd name="connsiteX157" fmla="*/ 1151467 w 6887633"/>
              <a:gd name="connsiteY157" fmla="*/ 372533 h 2391833"/>
              <a:gd name="connsiteX158" fmla="*/ 1151467 w 6887633"/>
              <a:gd name="connsiteY158" fmla="*/ 347133 h 2391833"/>
              <a:gd name="connsiteX159" fmla="*/ 994833 w 6887633"/>
              <a:gd name="connsiteY159" fmla="*/ 347133 h 2391833"/>
              <a:gd name="connsiteX160" fmla="*/ 994833 w 6887633"/>
              <a:gd name="connsiteY160" fmla="*/ 334433 h 2391833"/>
              <a:gd name="connsiteX161" fmla="*/ 927100 w 6887633"/>
              <a:gd name="connsiteY161" fmla="*/ 334433 h 2391833"/>
              <a:gd name="connsiteX162" fmla="*/ 927100 w 6887633"/>
              <a:gd name="connsiteY162" fmla="*/ 313267 h 2391833"/>
              <a:gd name="connsiteX163" fmla="*/ 872067 w 6887633"/>
              <a:gd name="connsiteY163" fmla="*/ 313267 h 2391833"/>
              <a:gd name="connsiteX164" fmla="*/ 872067 w 6887633"/>
              <a:gd name="connsiteY164" fmla="*/ 292100 h 2391833"/>
              <a:gd name="connsiteX165" fmla="*/ 800100 w 6887633"/>
              <a:gd name="connsiteY165" fmla="*/ 292100 h 2391833"/>
              <a:gd name="connsiteX166" fmla="*/ 800100 w 6887633"/>
              <a:gd name="connsiteY166" fmla="*/ 258233 h 2391833"/>
              <a:gd name="connsiteX167" fmla="*/ 651933 w 6887633"/>
              <a:gd name="connsiteY167" fmla="*/ 258233 h 2391833"/>
              <a:gd name="connsiteX168" fmla="*/ 651933 w 6887633"/>
              <a:gd name="connsiteY168" fmla="*/ 215900 h 2391833"/>
              <a:gd name="connsiteX169" fmla="*/ 495300 w 6887633"/>
              <a:gd name="connsiteY169" fmla="*/ 215900 h 2391833"/>
              <a:gd name="connsiteX170" fmla="*/ 397933 w 6887633"/>
              <a:gd name="connsiteY170" fmla="*/ 215900 h 2391833"/>
              <a:gd name="connsiteX171" fmla="*/ 397933 w 6887633"/>
              <a:gd name="connsiteY171" fmla="*/ 156633 h 2391833"/>
              <a:gd name="connsiteX172" fmla="*/ 364067 w 6887633"/>
              <a:gd name="connsiteY172" fmla="*/ 156633 h 2391833"/>
              <a:gd name="connsiteX173" fmla="*/ 364067 w 6887633"/>
              <a:gd name="connsiteY173" fmla="*/ 131233 h 2391833"/>
              <a:gd name="connsiteX174" fmla="*/ 309033 w 6887633"/>
              <a:gd name="connsiteY174" fmla="*/ 131233 h 2391833"/>
              <a:gd name="connsiteX175" fmla="*/ 309033 w 6887633"/>
              <a:gd name="connsiteY175" fmla="*/ 105833 h 2391833"/>
              <a:gd name="connsiteX176" fmla="*/ 249767 w 6887633"/>
              <a:gd name="connsiteY176" fmla="*/ 105833 h 2391833"/>
              <a:gd name="connsiteX177" fmla="*/ 249767 w 6887633"/>
              <a:gd name="connsiteY177" fmla="*/ 71967 h 2391833"/>
              <a:gd name="connsiteX178" fmla="*/ 190500 w 6887633"/>
              <a:gd name="connsiteY178" fmla="*/ 71967 h 2391833"/>
              <a:gd name="connsiteX179" fmla="*/ 190500 w 6887633"/>
              <a:gd name="connsiteY179" fmla="*/ 59267 h 2391833"/>
              <a:gd name="connsiteX180" fmla="*/ 16933 w 6887633"/>
              <a:gd name="connsiteY180" fmla="*/ 59267 h 2391833"/>
              <a:gd name="connsiteX181" fmla="*/ 0 w 6887633"/>
              <a:gd name="connsiteY181" fmla="*/ 0 h 239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6887633" h="2391833">
                <a:moveTo>
                  <a:pt x="0" y="0"/>
                </a:moveTo>
                <a:lnTo>
                  <a:pt x="173567" y="0"/>
                </a:lnTo>
                <a:lnTo>
                  <a:pt x="173567" y="25400"/>
                </a:lnTo>
                <a:lnTo>
                  <a:pt x="355600" y="25400"/>
                </a:lnTo>
                <a:lnTo>
                  <a:pt x="355600" y="63500"/>
                </a:lnTo>
                <a:lnTo>
                  <a:pt x="457200" y="63500"/>
                </a:lnTo>
                <a:lnTo>
                  <a:pt x="457200" y="84667"/>
                </a:lnTo>
                <a:lnTo>
                  <a:pt x="651933" y="84667"/>
                </a:lnTo>
                <a:lnTo>
                  <a:pt x="651933" y="105833"/>
                </a:lnTo>
                <a:lnTo>
                  <a:pt x="795867" y="105833"/>
                </a:lnTo>
                <a:lnTo>
                  <a:pt x="795867" y="139700"/>
                </a:lnTo>
                <a:lnTo>
                  <a:pt x="901700" y="139700"/>
                </a:lnTo>
                <a:lnTo>
                  <a:pt x="901700" y="173567"/>
                </a:lnTo>
                <a:lnTo>
                  <a:pt x="1202267" y="173567"/>
                </a:lnTo>
                <a:lnTo>
                  <a:pt x="1202267" y="215900"/>
                </a:lnTo>
                <a:lnTo>
                  <a:pt x="1282700" y="215900"/>
                </a:lnTo>
                <a:lnTo>
                  <a:pt x="1282700" y="245533"/>
                </a:lnTo>
                <a:lnTo>
                  <a:pt x="1312333" y="245533"/>
                </a:lnTo>
                <a:lnTo>
                  <a:pt x="1312333" y="279400"/>
                </a:lnTo>
                <a:lnTo>
                  <a:pt x="1460500" y="279400"/>
                </a:lnTo>
                <a:lnTo>
                  <a:pt x="1460500" y="300567"/>
                </a:lnTo>
                <a:lnTo>
                  <a:pt x="1676400" y="300567"/>
                </a:lnTo>
                <a:lnTo>
                  <a:pt x="1676400" y="347133"/>
                </a:lnTo>
                <a:lnTo>
                  <a:pt x="1866900" y="347133"/>
                </a:lnTo>
                <a:lnTo>
                  <a:pt x="1866900" y="381000"/>
                </a:lnTo>
                <a:lnTo>
                  <a:pt x="2142067" y="381000"/>
                </a:lnTo>
                <a:lnTo>
                  <a:pt x="2142067" y="414867"/>
                </a:lnTo>
                <a:lnTo>
                  <a:pt x="2159000" y="431800"/>
                </a:lnTo>
                <a:lnTo>
                  <a:pt x="2159000" y="474133"/>
                </a:lnTo>
                <a:lnTo>
                  <a:pt x="2218267" y="474133"/>
                </a:lnTo>
                <a:lnTo>
                  <a:pt x="2218267" y="503767"/>
                </a:lnTo>
                <a:lnTo>
                  <a:pt x="2396067" y="503767"/>
                </a:lnTo>
                <a:lnTo>
                  <a:pt x="2396067" y="546100"/>
                </a:lnTo>
                <a:lnTo>
                  <a:pt x="2552700" y="546100"/>
                </a:lnTo>
                <a:lnTo>
                  <a:pt x="2552700" y="588433"/>
                </a:lnTo>
                <a:lnTo>
                  <a:pt x="2675467" y="588433"/>
                </a:lnTo>
                <a:lnTo>
                  <a:pt x="2675467" y="613833"/>
                </a:lnTo>
                <a:lnTo>
                  <a:pt x="2937933" y="613833"/>
                </a:lnTo>
                <a:lnTo>
                  <a:pt x="2937933" y="643467"/>
                </a:lnTo>
                <a:lnTo>
                  <a:pt x="2997200" y="643467"/>
                </a:lnTo>
                <a:lnTo>
                  <a:pt x="2997200" y="690033"/>
                </a:lnTo>
                <a:lnTo>
                  <a:pt x="3111500" y="690033"/>
                </a:lnTo>
                <a:lnTo>
                  <a:pt x="3111500" y="723900"/>
                </a:lnTo>
                <a:lnTo>
                  <a:pt x="3318933" y="723900"/>
                </a:lnTo>
                <a:lnTo>
                  <a:pt x="3318933" y="753533"/>
                </a:lnTo>
                <a:lnTo>
                  <a:pt x="3462867" y="753533"/>
                </a:lnTo>
                <a:lnTo>
                  <a:pt x="3462867" y="778933"/>
                </a:lnTo>
                <a:lnTo>
                  <a:pt x="3496733" y="778933"/>
                </a:lnTo>
                <a:lnTo>
                  <a:pt x="3496733" y="850900"/>
                </a:lnTo>
                <a:lnTo>
                  <a:pt x="3835400" y="850900"/>
                </a:lnTo>
                <a:lnTo>
                  <a:pt x="3835400" y="876300"/>
                </a:lnTo>
                <a:lnTo>
                  <a:pt x="3937000" y="876300"/>
                </a:lnTo>
                <a:lnTo>
                  <a:pt x="3937000" y="893233"/>
                </a:lnTo>
                <a:lnTo>
                  <a:pt x="4123267" y="893233"/>
                </a:lnTo>
                <a:lnTo>
                  <a:pt x="4123267" y="910167"/>
                </a:lnTo>
                <a:lnTo>
                  <a:pt x="4313767" y="910167"/>
                </a:lnTo>
                <a:lnTo>
                  <a:pt x="4313767" y="956733"/>
                </a:lnTo>
                <a:lnTo>
                  <a:pt x="4754033" y="956733"/>
                </a:lnTo>
                <a:lnTo>
                  <a:pt x="4754033" y="986367"/>
                </a:lnTo>
                <a:lnTo>
                  <a:pt x="5033433" y="986367"/>
                </a:lnTo>
                <a:lnTo>
                  <a:pt x="5033433" y="1037167"/>
                </a:lnTo>
                <a:lnTo>
                  <a:pt x="5198533" y="1037167"/>
                </a:lnTo>
                <a:lnTo>
                  <a:pt x="5198533" y="1071033"/>
                </a:lnTo>
                <a:lnTo>
                  <a:pt x="5278967" y="1071033"/>
                </a:lnTo>
                <a:lnTo>
                  <a:pt x="5278967" y="1096433"/>
                </a:lnTo>
                <a:lnTo>
                  <a:pt x="5359400" y="1096433"/>
                </a:lnTo>
                <a:lnTo>
                  <a:pt x="5359400" y="1164167"/>
                </a:lnTo>
                <a:lnTo>
                  <a:pt x="5770033" y="1164167"/>
                </a:lnTo>
                <a:lnTo>
                  <a:pt x="5770033" y="1253067"/>
                </a:lnTo>
                <a:lnTo>
                  <a:pt x="5884333" y="1253067"/>
                </a:lnTo>
                <a:lnTo>
                  <a:pt x="5884333" y="1371600"/>
                </a:lnTo>
                <a:lnTo>
                  <a:pt x="6887633" y="1371600"/>
                </a:lnTo>
                <a:lnTo>
                  <a:pt x="6887633" y="2391833"/>
                </a:lnTo>
                <a:lnTo>
                  <a:pt x="5884333" y="2391833"/>
                </a:lnTo>
                <a:lnTo>
                  <a:pt x="5884333" y="2133600"/>
                </a:lnTo>
                <a:lnTo>
                  <a:pt x="5770033" y="2133600"/>
                </a:lnTo>
                <a:lnTo>
                  <a:pt x="5770033" y="1866900"/>
                </a:lnTo>
                <a:lnTo>
                  <a:pt x="5367867" y="1866900"/>
                </a:lnTo>
                <a:lnTo>
                  <a:pt x="5367867" y="1655233"/>
                </a:lnTo>
                <a:lnTo>
                  <a:pt x="5283200" y="1655233"/>
                </a:lnTo>
                <a:lnTo>
                  <a:pt x="5283200" y="1481667"/>
                </a:lnTo>
                <a:lnTo>
                  <a:pt x="5232400" y="1481667"/>
                </a:lnTo>
                <a:lnTo>
                  <a:pt x="5232400" y="1384300"/>
                </a:lnTo>
                <a:lnTo>
                  <a:pt x="5020733" y="1384300"/>
                </a:lnTo>
                <a:lnTo>
                  <a:pt x="5020733" y="1346200"/>
                </a:lnTo>
                <a:lnTo>
                  <a:pt x="4851400" y="1346200"/>
                </a:lnTo>
                <a:lnTo>
                  <a:pt x="4851400" y="1329267"/>
                </a:lnTo>
                <a:lnTo>
                  <a:pt x="4800600" y="1329267"/>
                </a:lnTo>
                <a:lnTo>
                  <a:pt x="4800600" y="1312333"/>
                </a:lnTo>
                <a:lnTo>
                  <a:pt x="4749800" y="1312333"/>
                </a:lnTo>
                <a:lnTo>
                  <a:pt x="4749800" y="1278467"/>
                </a:lnTo>
                <a:lnTo>
                  <a:pt x="4301067" y="1278467"/>
                </a:lnTo>
                <a:lnTo>
                  <a:pt x="4301067" y="1240367"/>
                </a:lnTo>
                <a:lnTo>
                  <a:pt x="4199467" y="1240367"/>
                </a:lnTo>
                <a:lnTo>
                  <a:pt x="4199467" y="1236133"/>
                </a:lnTo>
                <a:lnTo>
                  <a:pt x="4106333" y="1236133"/>
                </a:lnTo>
                <a:lnTo>
                  <a:pt x="4106333" y="1210733"/>
                </a:lnTo>
                <a:lnTo>
                  <a:pt x="3937000" y="1210733"/>
                </a:lnTo>
                <a:lnTo>
                  <a:pt x="3937000" y="1193800"/>
                </a:lnTo>
                <a:lnTo>
                  <a:pt x="3831167" y="1193800"/>
                </a:lnTo>
                <a:lnTo>
                  <a:pt x="3831167" y="1155700"/>
                </a:lnTo>
                <a:lnTo>
                  <a:pt x="3496733" y="1155700"/>
                </a:lnTo>
                <a:lnTo>
                  <a:pt x="3496733" y="1104900"/>
                </a:lnTo>
                <a:lnTo>
                  <a:pt x="3467100" y="1104900"/>
                </a:lnTo>
                <a:lnTo>
                  <a:pt x="3467100" y="1058333"/>
                </a:lnTo>
                <a:lnTo>
                  <a:pt x="3416300" y="1058333"/>
                </a:lnTo>
                <a:lnTo>
                  <a:pt x="3416300" y="1054100"/>
                </a:lnTo>
                <a:lnTo>
                  <a:pt x="3331633" y="1054100"/>
                </a:lnTo>
                <a:lnTo>
                  <a:pt x="3331633" y="1020233"/>
                </a:lnTo>
                <a:lnTo>
                  <a:pt x="3187700" y="1020233"/>
                </a:lnTo>
                <a:lnTo>
                  <a:pt x="3187700" y="1007533"/>
                </a:lnTo>
                <a:lnTo>
                  <a:pt x="3103033" y="1007533"/>
                </a:lnTo>
                <a:lnTo>
                  <a:pt x="3103033" y="982133"/>
                </a:lnTo>
                <a:lnTo>
                  <a:pt x="3018367" y="982133"/>
                </a:lnTo>
                <a:lnTo>
                  <a:pt x="3018367" y="960967"/>
                </a:lnTo>
                <a:lnTo>
                  <a:pt x="3005667" y="948267"/>
                </a:lnTo>
                <a:lnTo>
                  <a:pt x="3005667" y="918633"/>
                </a:lnTo>
                <a:lnTo>
                  <a:pt x="2937933" y="918633"/>
                </a:lnTo>
                <a:lnTo>
                  <a:pt x="2937933" y="910167"/>
                </a:lnTo>
                <a:lnTo>
                  <a:pt x="2836333" y="910167"/>
                </a:lnTo>
                <a:lnTo>
                  <a:pt x="2836333" y="880533"/>
                </a:lnTo>
                <a:lnTo>
                  <a:pt x="2671233" y="880533"/>
                </a:lnTo>
                <a:lnTo>
                  <a:pt x="2671233" y="863600"/>
                </a:lnTo>
                <a:lnTo>
                  <a:pt x="2548467" y="863600"/>
                </a:lnTo>
                <a:lnTo>
                  <a:pt x="2548467" y="825500"/>
                </a:lnTo>
                <a:lnTo>
                  <a:pt x="2540000" y="825500"/>
                </a:lnTo>
                <a:lnTo>
                  <a:pt x="2540000" y="825500"/>
                </a:lnTo>
                <a:lnTo>
                  <a:pt x="2463800" y="825500"/>
                </a:lnTo>
                <a:lnTo>
                  <a:pt x="2463800" y="795867"/>
                </a:lnTo>
                <a:lnTo>
                  <a:pt x="2396067" y="795867"/>
                </a:lnTo>
                <a:lnTo>
                  <a:pt x="2396067" y="770467"/>
                </a:lnTo>
                <a:lnTo>
                  <a:pt x="2247900" y="770467"/>
                </a:lnTo>
                <a:lnTo>
                  <a:pt x="2247900" y="732367"/>
                </a:lnTo>
                <a:lnTo>
                  <a:pt x="2159000" y="732367"/>
                </a:lnTo>
                <a:lnTo>
                  <a:pt x="2159000" y="694267"/>
                </a:lnTo>
                <a:lnTo>
                  <a:pt x="2150533" y="685800"/>
                </a:lnTo>
                <a:lnTo>
                  <a:pt x="2150533" y="630767"/>
                </a:lnTo>
                <a:lnTo>
                  <a:pt x="2027767" y="630767"/>
                </a:lnTo>
                <a:lnTo>
                  <a:pt x="2027767" y="613833"/>
                </a:lnTo>
                <a:lnTo>
                  <a:pt x="1871133" y="613833"/>
                </a:lnTo>
                <a:lnTo>
                  <a:pt x="1871133" y="588433"/>
                </a:lnTo>
                <a:lnTo>
                  <a:pt x="1744133" y="588433"/>
                </a:lnTo>
                <a:lnTo>
                  <a:pt x="1748366" y="584200"/>
                </a:lnTo>
                <a:lnTo>
                  <a:pt x="1697567" y="584200"/>
                </a:lnTo>
                <a:lnTo>
                  <a:pt x="1697567" y="546100"/>
                </a:lnTo>
                <a:lnTo>
                  <a:pt x="1667933" y="546100"/>
                </a:lnTo>
                <a:lnTo>
                  <a:pt x="1667933" y="508000"/>
                </a:lnTo>
                <a:lnTo>
                  <a:pt x="1388533" y="508000"/>
                </a:lnTo>
                <a:lnTo>
                  <a:pt x="1388533" y="495300"/>
                </a:lnTo>
                <a:lnTo>
                  <a:pt x="1333500" y="495300"/>
                </a:lnTo>
                <a:lnTo>
                  <a:pt x="1333500" y="474133"/>
                </a:lnTo>
                <a:lnTo>
                  <a:pt x="1278467" y="474133"/>
                </a:lnTo>
                <a:lnTo>
                  <a:pt x="1278467" y="423333"/>
                </a:lnTo>
                <a:lnTo>
                  <a:pt x="1236133" y="423333"/>
                </a:lnTo>
                <a:lnTo>
                  <a:pt x="1236133" y="389467"/>
                </a:lnTo>
                <a:lnTo>
                  <a:pt x="1219200" y="389467"/>
                </a:lnTo>
                <a:lnTo>
                  <a:pt x="1219200" y="372533"/>
                </a:lnTo>
                <a:lnTo>
                  <a:pt x="1151467" y="372533"/>
                </a:lnTo>
                <a:lnTo>
                  <a:pt x="1151467" y="347133"/>
                </a:lnTo>
                <a:lnTo>
                  <a:pt x="994833" y="347133"/>
                </a:lnTo>
                <a:lnTo>
                  <a:pt x="994833" y="334433"/>
                </a:lnTo>
                <a:lnTo>
                  <a:pt x="927100" y="334433"/>
                </a:lnTo>
                <a:lnTo>
                  <a:pt x="927100" y="313267"/>
                </a:lnTo>
                <a:lnTo>
                  <a:pt x="872067" y="313267"/>
                </a:lnTo>
                <a:lnTo>
                  <a:pt x="872067" y="292100"/>
                </a:lnTo>
                <a:lnTo>
                  <a:pt x="800100" y="292100"/>
                </a:lnTo>
                <a:lnTo>
                  <a:pt x="800100" y="258233"/>
                </a:lnTo>
                <a:lnTo>
                  <a:pt x="651933" y="258233"/>
                </a:lnTo>
                <a:lnTo>
                  <a:pt x="651933" y="215900"/>
                </a:lnTo>
                <a:lnTo>
                  <a:pt x="495300" y="215900"/>
                </a:lnTo>
                <a:lnTo>
                  <a:pt x="397933" y="215900"/>
                </a:lnTo>
                <a:lnTo>
                  <a:pt x="397933" y="156633"/>
                </a:lnTo>
                <a:lnTo>
                  <a:pt x="364067" y="156633"/>
                </a:lnTo>
                <a:lnTo>
                  <a:pt x="364067" y="131233"/>
                </a:lnTo>
                <a:lnTo>
                  <a:pt x="309033" y="131233"/>
                </a:lnTo>
                <a:lnTo>
                  <a:pt x="309033" y="105833"/>
                </a:lnTo>
                <a:lnTo>
                  <a:pt x="249767" y="105833"/>
                </a:lnTo>
                <a:lnTo>
                  <a:pt x="249767" y="71967"/>
                </a:lnTo>
                <a:lnTo>
                  <a:pt x="190500" y="71967"/>
                </a:lnTo>
                <a:lnTo>
                  <a:pt x="190500" y="59267"/>
                </a:lnTo>
                <a:lnTo>
                  <a:pt x="16933" y="59267"/>
                </a:lnTo>
                <a:lnTo>
                  <a:pt x="0" y="0"/>
                </a:lnTo>
                <a:close/>
              </a:path>
            </a:pathLst>
          </a:custGeom>
          <a:solidFill>
            <a:schemeClr val="accent3">
              <a:lumMod val="40000"/>
              <a:lumOff val="60000"/>
              <a:alpha val="67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Freeform: Shape 7">
            <a:extLst>
              <a:ext uri="{FF2B5EF4-FFF2-40B4-BE49-F238E27FC236}">
                <a16:creationId xmlns:a16="http://schemas.microsoft.com/office/drawing/2014/main" id="{4C6B139D-5BFC-4985-EA82-3E8A6C47FBA2}"/>
              </a:ext>
            </a:extLst>
          </p:cNvPr>
          <p:cNvSpPr/>
          <p:nvPr/>
        </p:nvSpPr>
        <p:spPr bwMode="auto">
          <a:xfrm>
            <a:off x="2689776" y="2775067"/>
            <a:ext cx="6286500" cy="1612900"/>
          </a:xfrm>
          <a:custGeom>
            <a:avLst/>
            <a:gdLst>
              <a:gd name="connsiteX0" fmla="*/ 16933 w 6286500"/>
              <a:gd name="connsiteY0" fmla="*/ 0 h 1612900"/>
              <a:gd name="connsiteX1" fmla="*/ 440267 w 6286500"/>
              <a:gd name="connsiteY1" fmla="*/ 0 h 1612900"/>
              <a:gd name="connsiteX2" fmla="*/ 440267 w 6286500"/>
              <a:gd name="connsiteY2" fmla="*/ 16934 h 1612900"/>
              <a:gd name="connsiteX3" fmla="*/ 596900 w 6286500"/>
              <a:gd name="connsiteY3" fmla="*/ 16934 h 1612900"/>
              <a:gd name="connsiteX4" fmla="*/ 596900 w 6286500"/>
              <a:gd name="connsiteY4" fmla="*/ 33867 h 1612900"/>
              <a:gd name="connsiteX5" fmla="*/ 728133 w 6286500"/>
              <a:gd name="connsiteY5" fmla="*/ 33867 h 1612900"/>
              <a:gd name="connsiteX6" fmla="*/ 728133 w 6286500"/>
              <a:gd name="connsiteY6" fmla="*/ 55034 h 1612900"/>
              <a:gd name="connsiteX7" fmla="*/ 795867 w 6286500"/>
              <a:gd name="connsiteY7" fmla="*/ 55034 h 1612900"/>
              <a:gd name="connsiteX8" fmla="*/ 795867 w 6286500"/>
              <a:gd name="connsiteY8" fmla="*/ 97367 h 1612900"/>
              <a:gd name="connsiteX9" fmla="*/ 952500 w 6286500"/>
              <a:gd name="connsiteY9" fmla="*/ 97367 h 1612900"/>
              <a:gd name="connsiteX10" fmla="*/ 952500 w 6286500"/>
              <a:gd name="connsiteY10" fmla="*/ 110067 h 1612900"/>
              <a:gd name="connsiteX11" fmla="*/ 1202267 w 6286500"/>
              <a:gd name="connsiteY11" fmla="*/ 110067 h 1612900"/>
              <a:gd name="connsiteX12" fmla="*/ 1202267 w 6286500"/>
              <a:gd name="connsiteY12" fmla="*/ 122767 h 1612900"/>
              <a:gd name="connsiteX13" fmla="*/ 1329267 w 6286500"/>
              <a:gd name="connsiteY13" fmla="*/ 122767 h 1612900"/>
              <a:gd name="connsiteX14" fmla="*/ 1329267 w 6286500"/>
              <a:gd name="connsiteY14" fmla="*/ 135467 h 1612900"/>
              <a:gd name="connsiteX15" fmla="*/ 1629833 w 6286500"/>
              <a:gd name="connsiteY15" fmla="*/ 135467 h 1612900"/>
              <a:gd name="connsiteX16" fmla="*/ 1629833 w 6286500"/>
              <a:gd name="connsiteY16" fmla="*/ 160867 h 1612900"/>
              <a:gd name="connsiteX17" fmla="*/ 1731433 w 6286500"/>
              <a:gd name="connsiteY17" fmla="*/ 160867 h 1612900"/>
              <a:gd name="connsiteX18" fmla="*/ 1731433 w 6286500"/>
              <a:gd name="connsiteY18" fmla="*/ 186267 h 1612900"/>
              <a:gd name="connsiteX19" fmla="*/ 2006600 w 6286500"/>
              <a:gd name="connsiteY19" fmla="*/ 186267 h 1612900"/>
              <a:gd name="connsiteX20" fmla="*/ 2006600 w 6286500"/>
              <a:gd name="connsiteY20" fmla="*/ 215900 h 1612900"/>
              <a:gd name="connsiteX21" fmla="*/ 2087033 w 6286500"/>
              <a:gd name="connsiteY21" fmla="*/ 215900 h 1612900"/>
              <a:gd name="connsiteX22" fmla="*/ 2087033 w 6286500"/>
              <a:gd name="connsiteY22" fmla="*/ 237067 h 1612900"/>
              <a:gd name="connsiteX23" fmla="*/ 2116667 w 6286500"/>
              <a:gd name="connsiteY23" fmla="*/ 237067 h 1612900"/>
              <a:gd name="connsiteX24" fmla="*/ 2116667 w 6286500"/>
              <a:gd name="connsiteY24" fmla="*/ 258234 h 1612900"/>
              <a:gd name="connsiteX25" fmla="*/ 2235200 w 6286500"/>
              <a:gd name="connsiteY25" fmla="*/ 258234 h 1612900"/>
              <a:gd name="connsiteX26" fmla="*/ 2235200 w 6286500"/>
              <a:gd name="connsiteY26" fmla="*/ 283634 h 1612900"/>
              <a:gd name="connsiteX27" fmla="*/ 2311400 w 6286500"/>
              <a:gd name="connsiteY27" fmla="*/ 283634 h 1612900"/>
              <a:gd name="connsiteX28" fmla="*/ 2311400 w 6286500"/>
              <a:gd name="connsiteY28" fmla="*/ 300567 h 1612900"/>
              <a:gd name="connsiteX29" fmla="*/ 2413000 w 6286500"/>
              <a:gd name="connsiteY29" fmla="*/ 300567 h 1612900"/>
              <a:gd name="connsiteX30" fmla="*/ 2413000 w 6286500"/>
              <a:gd name="connsiteY30" fmla="*/ 321734 h 1612900"/>
              <a:gd name="connsiteX31" fmla="*/ 2514600 w 6286500"/>
              <a:gd name="connsiteY31" fmla="*/ 321734 h 1612900"/>
              <a:gd name="connsiteX32" fmla="*/ 2514600 w 6286500"/>
              <a:gd name="connsiteY32" fmla="*/ 342900 h 1612900"/>
              <a:gd name="connsiteX33" fmla="*/ 2628900 w 6286500"/>
              <a:gd name="connsiteY33" fmla="*/ 342900 h 1612900"/>
              <a:gd name="connsiteX34" fmla="*/ 2628900 w 6286500"/>
              <a:gd name="connsiteY34" fmla="*/ 368300 h 1612900"/>
              <a:gd name="connsiteX35" fmla="*/ 2908300 w 6286500"/>
              <a:gd name="connsiteY35" fmla="*/ 368300 h 1612900"/>
              <a:gd name="connsiteX36" fmla="*/ 2925233 w 6286500"/>
              <a:gd name="connsiteY36" fmla="*/ 385233 h 1612900"/>
              <a:gd name="connsiteX37" fmla="*/ 2976033 w 6286500"/>
              <a:gd name="connsiteY37" fmla="*/ 385233 h 1612900"/>
              <a:gd name="connsiteX38" fmla="*/ 2992967 w 6286500"/>
              <a:gd name="connsiteY38" fmla="*/ 402167 h 1612900"/>
              <a:gd name="connsiteX39" fmla="*/ 2992967 w 6286500"/>
              <a:gd name="connsiteY39" fmla="*/ 431800 h 1612900"/>
              <a:gd name="connsiteX40" fmla="*/ 3086100 w 6286500"/>
              <a:gd name="connsiteY40" fmla="*/ 431800 h 1612900"/>
              <a:gd name="connsiteX41" fmla="*/ 3086100 w 6286500"/>
              <a:gd name="connsiteY41" fmla="*/ 452967 h 1612900"/>
              <a:gd name="connsiteX42" fmla="*/ 3471333 w 6286500"/>
              <a:gd name="connsiteY42" fmla="*/ 452967 h 1612900"/>
              <a:gd name="connsiteX43" fmla="*/ 3471333 w 6286500"/>
              <a:gd name="connsiteY43" fmla="*/ 482600 h 1612900"/>
              <a:gd name="connsiteX44" fmla="*/ 3547533 w 6286500"/>
              <a:gd name="connsiteY44" fmla="*/ 482600 h 1612900"/>
              <a:gd name="connsiteX45" fmla="*/ 3547533 w 6286500"/>
              <a:gd name="connsiteY45" fmla="*/ 516467 h 1612900"/>
              <a:gd name="connsiteX46" fmla="*/ 3932767 w 6286500"/>
              <a:gd name="connsiteY46" fmla="*/ 516467 h 1612900"/>
              <a:gd name="connsiteX47" fmla="*/ 3932767 w 6286500"/>
              <a:gd name="connsiteY47" fmla="*/ 541867 h 1612900"/>
              <a:gd name="connsiteX48" fmla="*/ 4017433 w 6286500"/>
              <a:gd name="connsiteY48" fmla="*/ 541867 h 1612900"/>
              <a:gd name="connsiteX49" fmla="*/ 4017433 w 6286500"/>
              <a:gd name="connsiteY49" fmla="*/ 558800 h 1612900"/>
              <a:gd name="connsiteX50" fmla="*/ 4305300 w 6286500"/>
              <a:gd name="connsiteY50" fmla="*/ 558800 h 1612900"/>
              <a:gd name="connsiteX51" fmla="*/ 4305300 w 6286500"/>
              <a:gd name="connsiteY51" fmla="*/ 592667 h 1612900"/>
              <a:gd name="connsiteX52" fmla="*/ 4466167 w 6286500"/>
              <a:gd name="connsiteY52" fmla="*/ 592667 h 1612900"/>
              <a:gd name="connsiteX53" fmla="*/ 4466167 w 6286500"/>
              <a:gd name="connsiteY53" fmla="*/ 605367 h 1612900"/>
              <a:gd name="connsiteX54" fmla="*/ 4559300 w 6286500"/>
              <a:gd name="connsiteY54" fmla="*/ 605367 h 1612900"/>
              <a:gd name="connsiteX55" fmla="*/ 4559300 w 6286500"/>
              <a:gd name="connsiteY55" fmla="*/ 613834 h 1612900"/>
              <a:gd name="connsiteX56" fmla="*/ 4627033 w 6286500"/>
              <a:gd name="connsiteY56" fmla="*/ 613834 h 1612900"/>
              <a:gd name="connsiteX57" fmla="*/ 4627033 w 6286500"/>
              <a:gd name="connsiteY57" fmla="*/ 639234 h 1612900"/>
              <a:gd name="connsiteX58" fmla="*/ 4643967 w 6286500"/>
              <a:gd name="connsiteY58" fmla="*/ 639234 h 1612900"/>
              <a:gd name="connsiteX59" fmla="*/ 4643967 w 6286500"/>
              <a:gd name="connsiteY59" fmla="*/ 660400 h 1612900"/>
              <a:gd name="connsiteX60" fmla="*/ 4775200 w 6286500"/>
              <a:gd name="connsiteY60" fmla="*/ 660400 h 1612900"/>
              <a:gd name="connsiteX61" fmla="*/ 4775200 w 6286500"/>
              <a:gd name="connsiteY61" fmla="*/ 664634 h 1612900"/>
              <a:gd name="connsiteX62" fmla="*/ 4859867 w 6286500"/>
              <a:gd name="connsiteY62" fmla="*/ 664634 h 1612900"/>
              <a:gd name="connsiteX63" fmla="*/ 4859867 w 6286500"/>
              <a:gd name="connsiteY63" fmla="*/ 681567 h 1612900"/>
              <a:gd name="connsiteX64" fmla="*/ 4940300 w 6286500"/>
              <a:gd name="connsiteY64" fmla="*/ 681567 h 1612900"/>
              <a:gd name="connsiteX65" fmla="*/ 4940300 w 6286500"/>
              <a:gd name="connsiteY65" fmla="*/ 702734 h 1612900"/>
              <a:gd name="connsiteX66" fmla="*/ 5101167 w 6286500"/>
              <a:gd name="connsiteY66" fmla="*/ 702734 h 1612900"/>
              <a:gd name="connsiteX67" fmla="*/ 5101167 w 6286500"/>
              <a:gd name="connsiteY67" fmla="*/ 740834 h 1612900"/>
              <a:gd name="connsiteX68" fmla="*/ 5198533 w 6286500"/>
              <a:gd name="connsiteY68" fmla="*/ 740834 h 1612900"/>
              <a:gd name="connsiteX69" fmla="*/ 5198533 w 6286500"/>
              <a:gd name="connsiteY69" fmla="*/ 804334 h 1612900"/>
              <a:gd name="connsiteX70" fmla="*/ 5359400 w 6286500"/>
              <a:gd name="connsiteY70" fmla="*/ 804334 h 1612900"/>
              <a:gd name="connsiteX71" fmla="*/ 5359400 w 6286500"/>
              <a:gd name="connsiteY71" fmla="*/ 855134 h 1612900"/>
              <a:gd name="connsiteX72" fmla="*/ 5359400 w 6286500"/>
              <a:gd name="connsiteY72" fmla="*/ 914400 h 1612900"/>
              <a:gd name="connsiteX73" fmla="*/ 6286500 w 6286500"/>
              <a:gd name="connsiteY73" fmla="*/ 914400 h 1612900"/>
              <a:gd name="connsiteX74" fmla="*/ 6286500 w 6286500"/>
              <a:gd name="connsiteY74" fmla="*/ 1612900 h 1612900"/>
              <a:gd name="connsiteX75" fmla="*/ 5376333 w 6286500"/>
              <a:gd name="connsiteY75" fmla="*/ 1612900 h 1612900"/>
              <a:gd name="connsiteX76" fmla="*/ 5376333 w 6286500"/>
              <a:gd name="connsiteY76" fmla="*/ 1409700 h 1612900"/>
              <a:gd name="connsiteX77" fmla="*/ 5359400 w 6286500"/>
              <a:gd name="connsiteY77" fmla="*/ 1409700 h 1612900"/>
              <a:gd name="connsiteX78" fmla="*/ 5359400 w 6286500"/>
              <a:gd name="connsiteY78" fmla="*/ 1219200 h 1612900"/>
              <a:gd name="connsiteX79" fmla="*/ 5228167 w 6286500"/>
              <a:gd name="connsiteY79" fmla="*/ 1219200 h 1612900"/>
              <a:gd name="connsiteX80" fmla="*/ 5228167 w 6286500"/>
              <a:gd name="connsiteY80" fmla="*/ 1104900 h 1612900"/>
              <a:gd name="connsiteX81" fmla="*/ 5194300 w 6286500"/>
              <a:gd name="connsiteY81" fmla="*/ 1104900 h 1612900"/>
              <a:gd name="connsiteX82" fmla="*/ 5194300 w 6286500"/>
              <a:gd name="connsiteY82" fmla="*/ 1071034 h 1612900"/>
              <a:gd name="connsiteX83" fmla="*/ 5118100 w 6286500"/>
              <a:gd name="connsiteY83" fmla="*/ 1071034 h 1612900"/>
              <a:gd name="connsiteX84" fmla="*/ 5118100 w 6286500"/>
              <a:gd name="connsiteY84" fmla="*/ 1071034 h 1612900"/>
              <a:gd name="connsiteX85" fmla="*/ 5096933 w 6286500"/>
              <a:gd name="connsiteY85" fmla="*/ 1049867 h 1612900"/>
              <a:gd name="connsiteX86" fmla="*/ 5096933 w 6286500"/>
              <a:gd name="connsiteY86" fmla="*/ 1024467 h 1612900"/>
              <a:gd name="connsiteX87" fmla="*/ 4965700 w 6286500"/>
              <a:gd name="connsiteY87" fmla="*/ 1024467 h 1612900"/>
              <a:gd name="connsiteX88" fmla="*/ 4965700 w 6286500"/>
              <a:gd name="connsiteY88" fmla="*/ 1007534 h 1612900"/>
              <a:gd name="connsiteX89" fmla="*/ 4847167 w 6286500"/>
              <a:gd name="connsiteY89" fmla="*/ 1007534 h 1612900"/>
              <a:gd name="connsiteX90" fmla="*/ 4847167 w 6286500"/>
              <a:gd name="connsiteY90" fmla="*/ 982134 h 1612900"/>
              <a:gd name="connsiteX91" fmla="*/ 4775200 w 6286500"/>
              <a:gd name="connsiteY91" fmla="*/ 982134 h 1612900"/>
              <a:gd name="connsiteX92" fmla="*/ 4775200 w 6286500"/>
              <a:gd name="connsiteY92" fmla="*/ 965200 h 1612900"/>
              <a:gd name="connsiteX93" fmla="*/ 4656667 w 6286500"/>
              <a:gd name="connsiteY93" fmla="*/ 965200 h 1612900"/>
              <a:gd name="connsiteX94" fmla="*/ 4656667 w 6286500"/>
              <a:gd name="connsiteY94" fmla="*/ 944034 h 1612900"/>
              <a:gd name="connsiteX95" fmla="*/ 4559300 w 6286500"/>
              <a:gd name="connsiteY95" fmla="*/ 944034 h 1612900"/>
              <a:gd name="connsiteX96" fmla="*/ 4559300 w 6286500"/>
              <a:gd name="connsiteY96" fmla="*/ 910167 h 1612900"/>
              <a:gd name="connsiteX97" fmla="*/ 4474633 w 6286500"/>
              <a:gd name="connsiteY97" fmla="*/ 910167 h 1612900"/>
              <a:gd name="connsiteX98" fmla="*/ 4474633 w 6286500"/>
              <a:gd name="connsiteY98" fmla="*/ 893234 h 1612900"/>
              <a:gd name="connsiteX99" fmla="*/ 4326467 w 6286500"/>
              <a:gd name="connsiteY99" fmla="*/ 893234 h 1612900"/>
              <a:gd name="connsiteX100" fmla="*/ 4326467 w 6286500"/>
              <a:gd name="connsiteY100" fmla="*/ 872067 h 1612900"/>
              <a:gd name="connsiteX101" fmla="*/ 4296833 w 6286500"/>
              <a:gd name="connsiteY101" fmla="*/ 872067 h 1612900"/>
              <a:gd name="connsiteX102" fmla="*/ 4296833 w 6286500"/>
              <a:gd name="connsiteY102" fmla="*/ 833967 h 1612900"/>
              <a:gd name="connsiteX103" fmla="*/ 4038600 w 6286500"/>
              <a:gd name="connsiteY103" fmla="*/ 833967 h 1612900"/>
              <a:gd name="connsiteX104" fmla="*/ 4038600 w 6286500"/>
              <a:gd name="connsiteY104" fmla="*/ 825500 h 1612900"/>
              <a:gd name="connsiteX105" fmla="*/ 3932767 w 6286500"/>
              <a:gd name="connsiteY105" fmla="*/ 825500 h 1612900"/>
              <a:gd name="connsiteX106" fmla="*/ 3932767 w 6286500"/>
              <a:gd name="connsiteY106" fmla="*/ 800100 h 1612900"/>
              <a:gd name="connsiteX107" fmla="*/ 3877733 w 6286500"/>
              <a:gd name="connsiteY107" fmla="*/ 800100 h 1612900"/>
              <a:gd name="connsiteX108" fmla="*/ 3877733 w 6286500"/>
              <a:gd name="connsiteY108" fmla="*/ 778934 h 1612900"/>
              <a:gd name="connsiteX109" fmla="*/ 3581400 w 6286500"/>
              <a:gd name="connsiteY109" fmla="*/ 778934 h 1612900"/>
              <a:gd name="connsiteX110" fmla="*/ 3581400 w 6286500"/>
              <a:gd name="connsiteY110" fmla="*/ 778934 h 1612900"/>
              <a:gd name="connsiteX111" fmla="*/ 3581400 w 6286500"/>
              <a:gd name="connsiteY111" fmla="*/ 753534 h 1612900"/>
              <a:gd name="connsiteX112" fmla="*/ 3500967 w 6286500"/>
              <a:gd name="connsiteY112" fmla="*/ 753534 h 1612900"/>
              <a:gd name="connsiteX113" fmla="*/ 3500967 w 6286500"/>
              <a:gd name="connsiteY113" fmla="*/ 728134 h 1612900"/>
              <a:gd name="connsiteX114" fmla="*/ 3479800 w 6286500"/>
              <a:gd name="connsiteY114" fmla="*/ 728134 h 1612900"/>
              <a:gd name="connsiteX115" fmla="*/ 3479800 w 6286500"/>
              <a:gd name="connsiteY115" fmla="*/ 711200 h 1612900"/>
              <a:gd name="connsiteX116" fmla="*/ 3111500 w 6286500"/>
              <a:gd name="connsiteY116" fmla="*/ 711200 h 1612900"/>
              <a:gd name="connsiteX117" fmla="*/ 3111500 w 6286500"/>
              <a:gd name="connsiteY117" fmla="*/ 685800 h 1612900"/>
              <a:gd name="connsiteX118" fmla="*/ 3014133 w 6286500"/>
              <a:gd name="connsiteY118" fmla="*/ 685800 h 1612900"/>
              <a:gd name="connsiteX119" fmla="*/ 3014133 w 6286500"/>
              <a:gd name="connsiteY119" fmla="*/ 656167 h 1612900"/>
              <a:gd name="connsiteX120" fmla="*/ 2959100 w 6286500"/>
              <a:gd name="connsiteY120" fmla="*/ 656167 h 1612900"/>
              <a:gd name="connsiteX121" fmla="*/ 2959100 w 6286500"/>
              <a:gd name="connsiteY121" fmla="*/ 626534 h 1612900"/>
              <a:gd name="connsiteX122" fmla="*/ 2925233 w 6286500"/>
              <a:gd name="connsiteY122" fmla="*/ 626534 h 1612900"/>
              <a:gd name="connsiteX123" fmla="*/ 2925233 w 6286500"/>
              <a:gd name="connsiteY123" fmla="*/ 618067 h 1612900"/>
              <a:gd name="connsiteX124" fmla="*/ 2671233 w 6286500"/>
              <a:gd name="connsiteY124" fmla="*/ 618067 h 1612900"/>
              <a:gd name="connsiteX125" fmla="*/ 2671233 w 6286500"/>
              <a:gd name="connsiteY125" fmla="*/ 584200 h 1612900"/>
              <a:gd name="connsiteX126" fmla="*/ 2561167 w 6286500"/>
              <a:gd name="connsiteY126" fmla="*/ 584200 h 1612900"/>
              <a:gd name="connsiteX127" fmla="*/ 2561167 w 6286500"/>
              <a:gd name="connsiteY127" fmla="*/ 558800 h 1612900"/>
              <a:gd name="connsiteX128" fmla="*/ 2468033 w 6286500"/>
              <a:gd name="connsiteY128" fmla="*/ 558800 h 1612900"/>
              <a:gd name="connsiteX129" fmla="*/ 2468033 w 6286500"/>
              <a:gd name="connsiteY129" fmla="*/ 529167 h 1612900"/>
              <a:gd name="connsiteX130" fmla="*/ 2383367 w 6286500"/>
              <a:gd name="connsiteY130" fmla="*/ 529167 h 1612900"/>
              <a:gd name="connsiteX131" fmla="*/ 2383367 w 6286500"/>
              <a:gd name="connsiteY131" fmla="*/ 516467 h 1612900"/>
              <a:gd name="connsiteX132" fmla="*/ 2298700 w 6286500"/>
              <a:gd name="connsiteY132" fmla="*/ 516467 h 1612900"/>
              <a:gd name="connsiteX133" fmla="*/ 2315633 w 6286500"/>
              <a:gd name="connsiteY133" fmla="*/ 499534 h 1612900"/>
              <a:gd name="connsiteX134" fmla="*/ 2256367 w 6286500"/>
              <a:gd name="connsiteY134" fmla="*/ 499534 h 1612900"/>
              <a:gd name="connsiteX135" fmla="*/ 2256367 w 6286500"/>
              <a:gd name="connsiteY135" fmla="*/ 474134 h 1612900"/>
              <a:gd name="connsiteX136" fmla="*/ 2125133 w 6286500"/>
              <a:gd name="connsiteY136" fmla="*/ 474134 h 1612900"/>
              <a:gd name="connsiteX137" fmla="*/ 2125133 w 6286500"/>
              <a:gd name="connsiteY137" fmla="*/ 444500 h 1612900"/>
              <a:gd name="connsiteX138" fmla="*/ 2091267 w 6286500"/>
              <a:gd name="connsiteY138" fmla="*/ 444500 h 1612900"/>
              <a:gd name="connsiteX139" fmla="*/ 2091267 w 6286500"/>
              <a:gd name="connsiteY139" fmla="*/ 389467 h 1612900"/>
              <a:gd name="connsiteX140" fmla="*/ 1968500 w 6286500"/>
              <a:gd name="connsiteY140" fmla="*/ 389467 h 1612900"/>
              <a:gd name="connsiteX141" fmla="*/ 1968500 w 6286500"/>
              <a:gd name="connsiteY141" fmla="*/ 359834 h 1612900"/>
              <a:gd name="connsiteX142" fmla="*/ 1769533 w 6286500"/>
              <a:gd name="connsiteY142" fmla="*/ 359834 h 1612900"/>
              <a:gd name="connsiteX143" fmla="*/ 1769533 w 6286500"/>
              <a:gd name="connsiteY143" fmla="*/ 338667 h 1612900"/>
              <a:gd name="connsiteX144" fmla="*/ 1706033 w 6286500"/>
              <a:gd name="connsiteY144" fmla="*/ 338667 h 1612900"/>
              <a:gd name="connsiteX145" fmla="*/ 1706033 w 6286500"/>
              <a:gd name="connsiteY145" fmla="*/ 321734 h 1612900"/>
              <a:gd name="connsiteX146" fmla="*/ 1634067 w 6286500"/>
              <a:gd name="connsiteY146" fmla="*/ 321734 h 1612900"/>
              <a:gd name="connsiteX147" fmla="*/ 1634067 w 6286500"/>
              <a:gd name="connsiteY147" fmla="*/ 304800 h 1612900"/>
              <a:gd name="connsiteX148" fmla="*/ 1354667 w 6286500"/>
              <a:gd name="connsiteY148" fmla="*/ 304800 h 1612900"/>
              <a:gd name="connsiteX149" fmla="*/ 1354667 w 6286500"/>
              <a:gd name="connsiteY149" fmla="*/ 283634 h 1612900"/>
              <a:gd name="connsiteX150" fmla="*/ 1223433 w 6286500"/>
              <a:gd name="connsiteY150" fmla="*/ 283634 h 1612900"/>
              <a:gd name="connsiteX151" fmla="*/ 1223433 w 6286500"/>
              <a:gd name="connsiteY151" fmla="*/ 266700 h 1612900"/>
              <a:gd name="connsiteX152" fmla="*/ 965200 w 6286500"/>
              <a:gd name="connsiteY152" fmla="*/ 266700 h 1612900"/>
              <a:gd name="connsiteX153" fmla="*/ 965200 w 6286500"/>
              <a:gd name="connsiteY153" fmla="*/ 232834 h 1612900"/>
              <a:gd name="connsiteX154" fmla="*/ 817033 w 6286500"/>
              <a:gd name="connsiteY154" fmla="*/ 232834 h 1612900"/>
              <a:gd name="connsiteX155" fmla="*/ 817033 w 6286500"/>
              <a:gd name="connsiteY155" fmla="*/ 186267 h 1612900"/>
              <a:gd name="connsiteX156" fmla="*/ 740833 w 6286500"/>
              <a:gd name="connsiteY156" fmla="*/ 186267 h 1612900"/>
              <a:gd name="connsiteX157" fmla="*/ 740833 w 6286500"/>
              <a:gd name="connsiteY157" fmla="*/ 156634 h 1612900"/>
              <a:gd name="connsiteX158" fmla="*/ 694267 w 6286500"/>
              <a:gd name="connsiteY158" fmla="*/ 156634 h 1612900"/>
              <a:gd name="connsiteX159" fmla="*/ 694267 w 6286500"/>
              <a:gd name="connsiteY159" fmla="*/ 131234 h 1612900"/>
              <a:gd name="connsiteX160" fmla="*/ 550333 w 6286500"/>
              <a:gd name="connsiteY160" fmla="*/ 131234 h 1612900"/>
              <a:gd name="connsiteX161" fmla="*/ 550333 w 6286500"/>
              <a:gd name="connsiteY161" fmla="*/ 118534 h 1612900"/>
              <a:gd name="connsiteX162" fmla="*/ 402167 w 6286500"/>
              <a:gd name="connsiteY162" fmla="*/ 118534 h 1612900"/>
              <a:gd name="connsiteX163" fmla="*/ 402167 w 6286500"/>
              <a:gd name="connsiteY163" fmla="*/ 93134 h 1612900"/>
              <a:gd name="connsiteX164" fmla="*/ 173567 w 6286500"/>
              <a:gd name="connsiteY164" fmla="*/ 93134 h 1612900"/>
              <a:gd name="connsiteX165" fmla="*/ 173567 w 6286500"/>
              <a:gd name="connsiteY165" fmla="*/ 63500 h 1612900"/>
              <a:gd name="connsiteX166" fmla="*/ 0 w 6286500"/>
              <a:gd name="connsiteY166" fmla="*/ 63500 h 1612900"/>
              <a:gd name="connsiteX167" fmla="*/ 16933 w 6286500"/>
              <a:gd name="connsiteY167"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6286500" h="1612900">
                <a:moveTo>
                  <a:pt x="16933" y="0"/>
                </a:moveTo>
                <a:lnTo>
                  <a:pt x="440267" y="0"/>
                </a:lnTo>
                <a:lnTo>
                  <a:pt x="440267" y="16934"/>
                </a:lnTo>
                <a:lnTo>
                  <a:pt x="596900" y="16934"/>
                </a:lnTo>
                <a:lnTo>
                  <a:pt x="596900" y="33867"/>
                </a:lnTo>
                <a:lnTo>
                  <a:pt x="728133" y="33867"/>
                </a:lnTo>
                <a:lnTo>
                  <a:pt x="728133" y="55034"/>
                </a:lnTo>
                <a:lnTo>
                  <a:pt x="795867" y="55034"/>
                </a:lnTo>
                <a:lnTo>
                  <a:pt x="795867" y="97367"/>
                </a:lnTo>
                <a:lnTo>
                  <a:pt x="952500" y="97367"/>
                </a:lnTo>
                <a:lnTo>
                  <a:pt x="952500" y="110067"/>
                </a:lnTo>
                <a:lnTo>
                  <a:pt x="1202267" y="110067"/>
                </a:lnTo>
                <a:lnTo>
                  <a:pt x="1202267" y="122767"/>
                </a:lnTo>
                <a:lnTo>
                  <a:pt x="1329267" y="122767"/>
                </a:lnTo>
                <a:lnTo>
                  <a:pt x="1329267" y="135467"/>
                </a:lnTo>
                <a:lnTo>
                  <a:pt x="1629833" y="135467"/>
                </a:lnTo>
                <a:lnTo>
                  <a:pt x="1629833" y="160867"/>
                </a:lnTo>
                <a:lnTo>
                  <a:pt x="1731433" y="160867"/>
                </a:lnTo>
                <a:lnTo>
                  <a:pt x="1731433" y="186267"/>
                </a:lnTo>
                <a:lnTo>
                  <a:pt x="2006600" y="186267"/>
                </a:lnTo>
                <a:lnTo>
                  <a:pt x="2006600" y="215900"/>
                </a:lnTo>
                <a:lnTo>
                  <a:pt x="2087033" y="215900"/>
                </a:lnTo>
                <a:lnTo>
                  <a:pt x="2087033" y="237067"/>
                </a:lnTo>
                <a:lnTo>
                  <a:pt x="2116667" y="237067"/>
                </a:lnTo>
                <a:lnTo>
                  <a:pt x="2116667" y="258234"/>
                </a:lnTo>
                <a:lnTo>
                  <a:pt x="2235200" y="258234"/>
                </a:lnTo>
                <a:lnTo>
                  <a:pt x="2235200" y="283634"/>
                </a:lnTo>
                <a:lnTo>
                  <a:pt x="2311400" y="283634"/>
                </a:lnTo>
                <a:lnTo>
                  <a:pt x="2311400" y="300567"/>
                </a:lnTo>
                <a:lnTo>
                  <a:pt x="2413000" y="300567"/>
                </a:lnTo>
                <a:lnTo>
                  <a:pt x="2413000" y="321734"/>
                </a:lnTo>
                <a:lnTo>
                  <a:pt x="2514600" y="321734"/>
                </a:lnTo>
                <a:lnTo>
                  <a:pt x="2514600" y="342900"/>
                </a:lnTo>
                <a:lnTo>
                  <a:pt x="2628900" y="342900"/>
                </a:lnTo>
                <a:lnTo>
                  <a:pt x="2628900" y="368300"/>
                </a:lnTo>
                <a:lnTo>
                  <a:pt x="2908300" y="368300"/>
                </a:lnTo>
                <a:lnTo>
                  <a:pt x="2925233" y="385233"/>
                </a:lnTo>
                <a:lnTo>
                  <a:pt x="2976033" y="385233"/>
                </a:lnTo>
                <a:lnTo>
                  <a:pt x="2992967" y="402167"/>
                </a:lnTo>
                <a:lnTo>
                  <a:pt x="2992967" y="431800"/>
                </a:lnTo>
                <a:lnTo>
                  <a:pt x="3086100" y="431800"/>
                </a:lnTo>
                <a:lnTo>
                  <a:pt x="3086100" y="452967"/>
                </a:lnTo>
                <a:lnTo>
                  <a:pt x="3471333" y="452967"/>
                </a:lnTo>
                <a:lnTo>
                  <a:pt x="3471333" y="482600"/>
                </a:lnTo>
                <a:lnTo>
                  <a:pt x="3547533" y="482600"/>
                </a:lnTo>
                <a:lnTo>
                  <a:pt x="3547533" y="516467"/>
                </a:lnTo>
                <a:lnTo>
                  <a:pt x="3932767" y="516467"/>
                </a:lnTo>
                <a:lnTo>
                  <a:pt x="3932767" y="541867"/>
                </a:lnTo>
                <a:lnTo>
                  <a:pt x="4017433" y="541867"/>
                </a:lnTo>
                <a:lnTo>
                  <a:pt x="4017433" y="558800"/>
                </a:lnTo>
                <a:lnTo>
                  <a:pt x="4305300" y="558800"/>
                </a:lnTo>
                <a:lnTo>
                  <a:pt x="4305300" y="592667"/>
                </a:lnTo>
                <a:lnTo>
                  <a:pt x="4466167" y="592667"/>
                </a:lnTo>
                <a:lnTo>
                  <a:pt x="4466167" y="605367"/>
                </a:lnTo>
                <a:lnTo>
                  <a:pt x="4559300" y="605367"/>
                </a:lnTo>
                <a:lnTo>
                  <a:pt x="4559300" y="613834"/>
                </a:lnTo>
                <a:lnTo>
                  <a:pt x="4627033" y="613834"/>
                </a:lnTo>
                <a:lnTo>
                  <a:pt x="4627033" y="639234"/>
                </a:lnTo>
                <a:lnTo>
                  <a:pt x="4643967" y="639234"/>
                </a:lnTo>
                <a:lnTo>
                  <a:pt x="4643967" y="660400"/>
                </a:lnTo>
                <a:lnTo>
                  <a:pt x="4775200" y="660400"/>
                </a:lnTo>
                <a:lnTo>
                  <a:pt x="4775200" y="664634"/>
                </a:lnTo>
                <a:lnTo>
                  <a:pt x="4859867" y="664634"/>
                </a:lnTo>
                <a:lnTo>
                  <a:pt x="4859867" y="681567"/>
                </a:lnTo>
                <a:lnTo>
                  <a:pt x="4940300" y="681567"/>
                </a:lnTo>
                <a:lnTo>
                  <a:pt x="4940300" y="702734"/>
                </a:lnTo>
                <a:lnTo>
                  <a:pt x="5101167" y="702734"/>
                </a:lnTo>
                <a:lnTo>
                  <a:pt x="5101167" y="740834"/>
                </a:lnTo>
                <a:lnTo>
                  <a:pt x="5198533" y="740834"/>
                </a:lnTo>
                <a:lnTo>
                  <a:pt x="5198533" y="804334"/>
                </a:lnTo>
                <a:lnTo>
                  <a:pt x="5359400" y="804334"/>
                </a:lnTo>
                <a:lnTo>
                  <a:pt x="5359400" y="855134"/>
                </a:lnTo>
                <a:lnTo>
                  <a:pt x="5359400" y="914400"/>
                </a:lnTo>
                <a:lnTo>
                  <a:pt x="6286500" y="914400"/>
                </a:lnTo>
                <a:lnTo>
                  <a:pt x="6286500" y="1612900"/>
                </a:lnTo>
                <a:lnTo>
                  <a:pt x="5376333" y="1612900"/>
                </a:lnTo>
                <a:lnTo>
                  <a:pt x="5376333" y="1409700"/>
                </a:lnTo>
                <a:lnTo>
                  <a:pt x="5359400" y="1409700"/>
                </a:lnTo>
                <a:lnTo>
                  <a:pt x="5359400" y="1219200"/>
                </a:lnTo>
                <a:lnTo>
                  <a:pt x="5228167" y="1219200"/>
                </a:lnTo>
                <a:lnTo>
                  <a:pt x="5228167" y="1104900"/>
                </a:lnTo>
                <a:lnTo>
                  <a:pt x="5194300" y="1104900"/>
                </a:lnTo>
                <a:lnTo>
                  <a:pt x="5194300" y="1071034"/>
                </a:lnTo>
                <a:lnTo>
                  <a:pt x="5118100" y="1071034"/>
                </a:lnTo>
                <a:lnTo>
                  <a:pt x="5118100" y="1071034"/>
                </a:lnTo>
                <a:lnTo>
                  <a:pt x="5096933" y="1049867"/>
                </a:lnTo>
                <a:lnTo>
                  <a:pt x="5096933" y="1024467"/>
                </a:lnTo>
                <a:lnTo>
                  <a:pt x="4965700" y="1024467"/>
                </a:lnTo>
                <a:lnTo>
                  <a:pt x="4965700" y="1007534"/>
                </a:lnTo>
                <a:lnTo>
                  <a:pt x="4847167" y="1007534"/>
                </a:lnTo>
                <a:lnTo>
                  <a:pt x="4847167" y="982134"/>
                </a:lnTo>
                <a:lnTo>
                  <a:pt x="4775200" y="982134"/>
                </a:lnTo>
                <a:lnTo>
                  <a:pt x="4775200" y="965200"/>
                </a:lnTo>
                <a:lnTo>
                  <a:pt x="4656667" y="965200"/>
                </a:lnTo>
                <a:lnTo>
                  <a:pt x="4656667" y="944034"/>
                </a:lnTo>
                <a:lnTo>
                  <a:pt x="4559300" y="944034"/>
                </a:lnTo>
                <a:lnTo>
                  <a:pt x="4559300" y="910167"/>
                </a:lnTo>
                <a:lnTo>
                  <a:pt x="4474633" y="910167"/>
                </a:lnTo>
                <a:lnTo>
                  <a:pt x="4474633" y="893234"/>
                </a:lnTo>
                <a:lnTo>
                  <a:pt x="4326467" y="893234"/>
                </a:lnTo>
                <a:lnTo>
                  <a:pt x="4326467" y="872067"/>
                </a:lnTo>
                <a:lnTo>
                  <a:pt x="4296833" y="872067"/>
                </a:lnTo>
                <a:lnTo>
                  <a:pt x="4296833" y="833967"/>
                </a:lnTo>
                <a:lnTo>
                  <a:pt x="4038600" y="833967"/>
                </a:lnTo>
                <a:lnTo>
                  <a:pt x="4038600" y="825500"/>
                </a:lnTo>
                <a:lnTo>
                  <a:pt x="3932767" y="825500"/>
                </a:lnTo>
                <a:lnTo>
                  <a:pt x="3932767" y="800100"/>
                </a:lnTo>
                <a:lnTo>
                  <a:pt x="3877733" y="800100"/>
                </a:lnTo>
                <a:lnTo>
                  <a:pt x="3877733" y="778934"/>
                </a:lnTo>
                <a:lnTo>
                  <a:pt x="3581400" y="778934"/>
                </a:lnTo>
                <a:lnTo>
                  <a:pt x="3581400" y="778934"/>
                </a:lnTo>
                <a:lnTo>
                  <a:pt x="3581400" y="753534"/>
                </a:lnTo>
                <a:lnTo>
                  <a:pt x="3500967" y="753534"/>
                </a:lnTo>
                <a:lnTo>
                  <a:pt x="3500967" y="728134"/>
                </a:lnTo>
                <a:lnTo>
                  <a:pt x="3479800" y="728134"/>
                </a:lnTo>
                <a:lnTo>
                  <a:pt x="3479800" y="711200"/>
                </a:lnTo>
                <a:lnTo>
                  <a:pt x="3111500" y="711200"/>
                </a:lnTo>
                <a:lnTo>
                  <a:pt x="3111500" y="685800"/>
                </a:lnTo>
                <a:lnTo>
                  <a:pt x="3014133" y="685800"/>
                </a:lnTo>
                <a:lnTo>
                  <a:pt x="3014133" y="656167"/>
                </a:lnTo>
                <a:lnTo>
                  <a:pt x="2959100" y="656167"/>
                </a:lnTo>
                <a:lnTo>
                  <a:pt x="2959100" y="626534"/>
                </a:lnTo>
                <a:lnTo>
                  <a:pt x="2925233" y="626534"/>
                </a:lnTo>
                <a:lnTo>
                  <a:pt x="2925233" y="618067"/>
                </a:lnTo>
                <a:lnTo>
                  <a:pt x="2671233" y="618067"/>
                </a:lnTo>
                <a:lnTo>
                  <a:pt x="2671233" y="584200"/>
                </a:lnTo>
                <a:lnTo>
                  <a:pt x="2561167" y="584200"/>
                </a:lnTo>
                <a:lnTo>
                  <a:pt x="2561167" y="558800"/>
                </a:lnTo>
                <a:lnTo>
                  <a:pt x="2468033" y="558800"/>
                </a:lnTo>
                <a:lnTo>
                  <a:pt x="2468033" y="529167"/>
                </a:lnTo>
                <a:lnTo>
                  <a:pt x="2383367" y="529167"/>
                </a:lnTo>
                <a:lnTo>
                  <a:pt x="2383367" y="516467"/>
                </a:lnTo>
                <a:lnTo>
                  <a:pt x="2298700" y="516467"/>
                </a:lnTo>
                <a:lnTo>
                  <a:pt x="2315633" y="499534"/>
                </a:lnTo>
                <a:lnTo>
                  <a:pt x="2256367" y="499534"/>
                </a:lnTo>
                <a:lnTo>
                  <a:pt x="2256367" y="474134"/>
                </a:lnTo>
                <a:lnTo>
                  <a:pt x="2125133" y="474134"/>
                </a:lnTo>
                <a:lnTo>
                  <a:pt x="2125133" y="444500"/>
                </a:lnTo>
                <a:lnTo>
                  <a:pt x="2091267" y="444500"/>
                </a:lnTo>
                <a:lnTo>
                  <a:pt x="2091267" y="389467"/>
                </a:lnTo>
                <a:lnTo>
                  <a:pt x="1968500" y="389467"/>
                </a:lnTo>
                <a:lnTo>
                  <a:pt x="1968500" y="359834"/>
                </a:lnTo>
                <a:lnTo>
                  <a:pt x="1769533" y="359834"/>
                </a:lnTo>
                <a:lnTo>
                  <a:pt x="1769533" y="338667"/>
                </a:lnTo>
                <a:lnTo>
                  <a:pt x="1706033" y="338667"/>
                </a:lnTo>
                <a:lnTo>
                  <a:pt x="1706033" y="321734"/>
                </a:lnTo>
                <a:lnTo>
                  <a:pt x="1634067" y="321734"/>
                </a:lnTo>
                <a:lnTo>
                  <a:pt x="1634067" y="304800"/>
                </a:lnTo>
                <a:lnTo>
                  <a:pt x="1354667" y="304800"/>
                </a:lnTo>
                <a:lnTo>
                  <a:pt x="1354667" y="283634"/>
                </a:lnTo>
                <a:lnTo>
                  <a:pt x="1223433" y="283634"/>
                </a:lnTo>
                <a:lnTo>
                  <a:pt x="1223433" y="266700"/>
                </a:lnTo>
                <a:lnTo>
                  <a:pt x="965200" y="266700"/>
                </a:lnTo>
                <a:lnTo>
                  <a:pt x="965200" y="232834"/>
                </a:lnTo>
                <a:lnTo>
                  <a:pt x="817033" y="232834"/>
                </a:lnTo>
                <a:lnTo>
                  <a:pt x="817033" y="186267"/>
                </a:lnTo>
                <a:lnTo>
                  <a:pt x="740833" y="186267"/>
                </a:lnTo>
                <a:lnTo>
                  <a:pt x="740833" y="156634"/>
                </a:lnTo>
                <a:lnTo>
                  <a:pt x="694267" y="156634"/>
                </a:lnTo>
                <a:lnTo>
                  <a:pt x="694267" y="131234"/>
                </a:lnTo>
                <a:lnTo>
                  <a:pt x="550333" y="131234"/>
                </a:lnTo>
                <a:lnTo>
                  <a:pt x="550333" y="118534"/>
                </a:lnTo>
                <a:lnTo>
                  <a:pt x="402167" y="118534"/>
                </a:lnTo>
                <a:lnTo>
                  <a:pt x="402167" y="93134"/>
                </a:lnTo>
                <a:lnTo>
                  <a:pt x="173567" y="93134"/>
                </a:lnTo>
                <a:lnTo>
                  <a:pt x="173567" y="63500"/>
                </a:lnTo>
                <a:lnTo>
                  <a:pt x="0" y="63500"/>
                </a:lnTo>
                <a:lnTo>
                  <a:pt x="16933" y="0"/>
                </a:lnTo>
                <a:close/>
              </a:path>
            </a:pathLst>
          </a:custGeom>
          <a:solidFill>
            <a:schemeClr val="accent2">
              <a:lumMod val="40000"/>
              <a:lumOff val="60000"/>
              <a:alpha val="67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 name="Group 8">
            <a:extLst>
              <a:ext uri="{FF2B5EF4-FFF2-40B4-BE49-F238E27FC236}">
                <a16:creationId xmlns:a16="http://schemas.microsoft.com/office/drawing/2014/main" id="{EDB7A7C0-43A1-849B-2369-54E03B642886}"/>
              </a:ext>
            </a:extLst>
          </p:cNvPr>
          <p:cNvGrpSpPr/>
          <p:nvPr/>
        </p:nvGrpSpPr>
        <p:grpSpPr>
          <a:xfrm>
            <a:off x="2605109" y="2775067"/>
            <a:ext cx="6968067" cy="1888067"/>
            <a:chOff x="2836333" y="1985433"/>
            <a:chExt cx="6968067" cy="1888067"/>
          </a:xfrm>
        </p:grpSpPr>
        <p:sp>
          <p:nvSpPr>
            <p:cNvPr id="10" name="Freeform: Shape 9">
              <a:extLst>
                <a:ext uri="{FF2B5EF4-FFF2-40B4-BE49-F238E27FC236}">
                  <a16:creationId xmlns:a16="http://schemas.microsoft.com/office/drawing/2014/main" id="{581E4C70-B18E-E7AF-0292-D47C9A41D67F}"/>
                </a:ext>
              </a:extLst>
            </p:cNvPr>
            <p:cNvSpPr/>
            <p:nvPr/>
          </p:nvSpPr>
          <p:spPr bwMode="auto">
            <a:xfrm>
              <a:off x="2836333" y="1985433"/>
              <a:ext cx="1172634" cy="237067"/>
            </a:xfrm>
            <a:custGeom>
              <a:avLst/>
              <a:gdLst>
                <a:gd name="connsiteX0" fmla="*/ 0 w 1172634"/>
                <a:gd name="connsiteY0" fmla="*/ 0 h 237067"/>
                <a:gd name="connsiteX1" fmla="*/ 88900 w 1172634"/>
                <a:gd name="connsiteY1" fmla="*/ 0 h 237067"/>
                <a:gd name="connsiteX2" fmla="*/ 88900 w 1172634"/>
                <a:gd name="connsiteY2" fmla="*/ 25400 h 237067"/>
                <a:gd name="connsiteX3" fmla="*/ 262467 w 1172634"/>
                <a:gd name="connsiteY3" fmla="*/ 25400 h 237067"/>
                <a:gd name="connsiteX4" fmla="*/ 262467 w 1172634"/>
                <a:gd name="connsiteY4" fmla="*/ 29634 h 237067"/>
                <a:gd name="connsiteX5" fmla="*/ 355600 w 1172634"/>
                <a:gd name="connsiteY5" fmla="*/ 29634 h 237067"/>
                <a:gd name="connsiteX6" fmla="*/ 355600 w 1172634"/>
                <a:gd name="connsiteY6" fmla="*/ 50800 h 237067"/>
                <a:gd name="connsiteX7" fmla="*/ 419100 w 1172634"/>
                <a:gd name="connsiteY7" fmla="*/ 50800 h 237067"/>
                <a:gd name="connsiteX8" fmla="*/ 419100 w 1172634"/>
                <a:gd name="connsiteY8" fmla="*/ 80434 h 237067"/>
                <a:gd name="connsiteX9" fmla="*/ 482600 w 1172634"/>
                <a:gd name="connsiteY9" fmla="*/ 80434 h 237067"/>
                <a:gd name="connsiteX10" fmla="*/ 482600 w 1172634"/>
                <a:gd name="connsiteY10" fmla="*/ 114300 h 237067"/>
                <a:gd name="connsiteX11" fmla="*/ 533400 w 1172634"/>
                <a:gd name="connsiteY11" fmla="*/ 114300 h 237067"/>
                <a:gd name="connsiteX12" fmla="*/ 533400 w 1172634"/>
                <a:gd name="connsiteY12" fmla="*/ 131234 h 237067"/>
                <a:gd name="connsiteX13" fmla="*/ 609600 w 1172634"/>
                <a:gd name="connsiteY13" fmla="*/ 131234 h 237067"/>
                <a:gd name="connsiteX14" fmla="*/ 609600 w 1172634"/>
                <a:gd name="connsiteY14" fmla="*/ 135467 h 237067"/>
                <a:gd name="connsiteX15" fmla="*/ 706967 w 1172634"/>
                <a:gd name="connsiteY15" fmla="*/ 135467 h 237067"/>
                <a:gd name="connsiteX16" fmla="*/ 706967 w 1172634"/>
                <a:gd name="connsiteY16" fmla="*/ 160867 h 237067"/>
                <a:gd name="connsiteX17" fmla="*/ 850900 w 1172634"/>
                <a:gd name="connsiteY17" fmla="*/ 160867 h 237067"/>
                <a:gd name="connsiteX18" fmla="*/ 850900 w 1172634"/>
                <a:gd name="connsiteY18" fmla="*/ 186267 h 237067"/>
                <a:gd name="connsiteX19" fmla="*/ 956734 w 1172634"/>
                <a:gd name="connsiteY19" fmla="*/ 186267 h 237067"/>
                <a:gd name="connsiteX20" fmla="*/ 956734 w 1172634"/>
                <a:gd name="connsiteY20" fmla="*/ 211667 h 237067"/>
                <a:gd name="connsiteX21" fmla="*/ 1032934 w 1172634"/>
                <a:gd name="connsiteY21" fmla="*/ 211667 h 237067"/>
                <a:gd name="connsiteX22" fmla="*/ 1032934 w 1172634"/>
                <a:gd name="connsiteY22" fmla="*/ 237067 h 237067"/>
                <a:gd name="connsiteX23" fmla="*/ 1172634 w 1172634"/>
                <a:gd name="connsiteY23" fmla="*/ 237067 h 237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2634" h="237067">
                  <a:moveTo>
                    <a:pt x="0" y="0"/>
                  </a:moveTo>
                  <a:lnTo>
                    <a:pt x="88900" y="0"/>
                  </a:lnTo>
                  <a:lnTo>
                    <a:pt x="88900" y="25400"/>
                  </a:lnTo>
                  <a:lnTo>
                    <a:pt x="262467" y="25400"/>
                  </a:lnTo>
                  <a:lnTo>
                    <a:pt x="262467" y="29634"/>
                  </a:lnTo>
                  <a:lnTo>
                    <a:pt x="355600" y="29634"/>
                  </a:lnTo>
                  <a:lnTo>
                    <a:pt x="355600" y="50800"/>
                  </a:lnTo>
                  <a:lnTo>
                    <a:pt x="419100" y="50800"/>
                  </a:lnTo>
                  <a:lnTo>
                    <a:pt x="419100" y="80434"/>
                  </a:lnTo>
                  <a:lnTo>
                    <a:pt x="482600" y="80434"/>
                  </a:lnTo>
                  <a:lnTo>
                    <a:pt x="482600" y="114300"/>
                  </a:lnTo>
                  <a:lnTo>
                    <a:pt x="533400" y="114300"/>
                  </a:lnTo>
                  <a:lnTo>
                    <a:pt x="533400" y="131234"/>
                  </a:lnTo>
                  <a:lnTo>
                    <a:pt x="609600" y="131234"/>
                  </a:lnTo>
                  <a:lnTo>
                    <a:pt x="609600" y="135467"/>
                  </a:lnTo>
                  <a:lnTo>
                    <a:pt x="706967" y="135467"/>
                  </a:lnTo>
                  <a:lnTo>
                    <a:pt x="706967" y="160867"/>
                  </a:lnTo>
                  <a:lnTo>
                    <a:pt x="850900" y="160867"/>
                  </a:lnTo>
                  <a:lnTo>
                    <a:pt x="850900" y="186267"/>
                  </a:lnTo>
                  <a:lnTo>
                    <a:pt x="956734" y="186267"/>
                  </a:lnTo>
                  <a:lnTo>
                    <a:pt x="956734" y="211667"/>
                  </a:lnTo>
                  <a:lnTo>
                    <a:pt x="1032934" y="211667"/>
                  </a:lnTo>
                  <a:lnTo>
                    <a:pt x="1032934" y="237067"/>
                  </a:lnTo>
                  <a:lnTo>
                    <a:pt x="1172634" y="237067"/>
                  </a:lnTo>
                </a:path>
              </a:pathLst>
            </a:custGeom>
            <a:noFill/>
            <a:ln w="28575">
              <a:solidFill>
                <a:schemeClr val="accent3"/>
              </a:solidFill>
              <a:miter lim="800000"/>
              <a:headEnd/>
              <a:tailEnd/>
            </a:ln>
          </p:spPr>
          <p:txBody>
            <a:bodyPr rtlCol="0" anchor="ctr"/>
            <a:lstStyle/>
            <a:p>
              <a:pPr algn="ctr"/>
              <a:endParaRPr lang="en-US" dirty="0"/>
            </a:p>
          </p:txBody>
        </p:sp>
        <p:sp>
          <p:nvSpPr>
            <p:cNvPr id="11" name="Freeform: Shape 10">
              <a:extLst>
                <a:ext uri="{FF2B5EF4-FFF2-40B4-BE49-F238E27FC236}">
                  <a16:creationId xmlns:a16="http://schemas.microsoft.com/office/drawing/2014/main" id="{D76A5CA4-6F56-5BD7-6F26-9DD9CF3D01C5}"/>
                </a:ext>
              </a:extLst>
            </p:cNvPr>
            <p:cNvSpPr/>
            <p:nvPr/>
          </p:nvSpPr>
          <p:spPr bwMode="auto">
            <a:xfrm>
              <a:off x="3996267" y="2230967"/>
              <a:ext cx="5808133" cy="1642533"/>
            </a:xfrm>
            <a:custGeom>
              <a:avLst/>
              <a:gdLst>
                <a:gd name="connsiteX0" fmla="*/ 0 w 5808133"/>
                <a:gd name="connsiteY0" fmla="*/ 0 h 1642533"/>
                <a:gd name="connsiteX1" fmla="*/ 67733 w 5808133"/>
                <a:gd name="connsiteY1" fmla="*/ 0 h 1642533"/>
                <a:gd name="connsiteX2" fmla="*/ 67733 w 5808133"/>
                <a:gd name="connsiteY2" fmla="*/ 25400 h 1642533"/>
                <a:gd name="connsiteX3" fmla="*/ 156633 w 5808133"/>
                <a:gd name="connsiteY3" fmla="*/ 25400 h 1642533"/>
                <a:gd name="connsiteX4" fmla="*/ 156633 w 5808133"/>
                <a:gd name="connsiteY4" fmla="*/ 59266 h 1642533"/>
                <a:gd name="connsiteX5" fmla="*/ 203200 w 5808133"/>
                <a:gd name="connsiteY5" fmla="*/ 59266 h 1642533"/>
                <a:gd name="connsiteX6" fmla="*/ 203200 w 5808133"/>
                <a:gd name="connsiteY6" fmla="*/ 97366 h 1642533"/>
                <a:gd name="connsiteX7" fmla="*/ 237066 w 5808133"/>
                <a:gd name="connsiteY7" fmla="*/ 97366 h 1642533"/>
                <a:gd name="connsiteX8" fmla="*/ 237066 w 5808133"/>
                <a:gd name="connsiteY8" fmla="*/ 122766 h 1642533"/>
                <a:gd name="connsiteX9" fmla="*/ 359833 w 5808133"/>
                <a:gd name="connsiteY9" fmla="*/ 122766 h 1642533"/>
                <a:gd name="connsiteX10" fmla="*/ 359833 w 5808133"/>
                <a:gd name="connsiteY10" fmla="*/ 143933 h 1642533"/>
                <a:gd name="connsiteX11" fmla="*/ 491066 w 5808133"/>
                <a:gd name="connsiteY11" fmla="*/ 143933 h 1642533"/>
                <a:gd name="connsiteX12" fmla="*/ 491066 w 5808133"/>
                <a:gd name="connsiteY12" fmla="*/ 156633 h 1642533"/>
                <a:gd name="connsiteX13" fmla="*/ 609600 w 5808133"/>
                <a:gd name="connsiteY13" fmla="*/ 156633 h 1642533"/>
                <a:gd name="connsiteX14" fmla="*/ 609600 w 5808133"/>
                <a:gd name="connsiteY14" fmla="*/ 194733 h 1642533"/>
                <a:gd name="connsiteX15" fmla="*/ 677333 w 5808133"/>
                <a:gd name="connsiteY15" fmla="*/ 194733 h 1642533"/>
                <a:gd name="connsiteX16" fmla="*/ 677333 w 5808133"/>
                <a:gd name="connsiteY16" fmla="*/ 220133 h 1642533"/>
                <a:gd name="connsiteX17" fmla="*/ 791633 w 5808133"/>
                <a:gd name="connsiteY17" fmla="*/ 220133 h 1642533"/>
                <a:gd name="connsiteX18" fmla="*/ 791633 w 5808133"/>
                <a:gd name="connsiteY18" fmla="*/ 237066 h 1642533"/>
                <a:gd name="connsiteX19" fmla="*/ 944033 w 5808133"/>
                <a:gd name="connsiteY19" fmla="*/ 237066 h 1642533"/>
                <a:gd name="connsiteX20" fmla="*/ 944033 w 5808133"/>
                <a:gd name="connsiteY20" fmla="*/ 249766 h 1642533"/>
                <a:gd name="connsiteX21" fmla="*/ 1049866 w 5808133"/>
                <a:gd name="connsiteY21" fmla="*/ 249766 h 1642533"/>
                <a:gd name="connsiteX22" fmla="*/ 1049866 w 5808133"/>
                <a:gd name="connsiteY22" fmla="*/ 313266 h 1642533"/>
                <a:gd name="connsiteX23" fmla="*/ 1087966 w 5808133"/>
                <a:gd name="connsiteY23" fmla="*/ 313266 h 1642533"/>
                <a:gd name="connsiteX24" fmla="*/ 1087966 w 5808133"/>
                <a:gd name="connsiteY24" fmla="*/ 347133 h 1642533"/>
                <a:gd name="connsiteX25" fmla="*/ 1134533 w 5808133"/>
                <a:gd name="connsiteY25" fmla="*/ 347133 h 1642533"/>
                <a:gd name="connsiteX26" fmla="*/ 1134533 w 5808133"/>
                <a:gd name="connsiteY26" fmla="*/ 372533 h 1642533"/>
                <a:gd name="connsiteX27" fmla="*/ 1299633 w 5808133"/>
                <a:gd name="connsiteY27" fmla="*/ 372533 h 1642533"/>
                <a:gd name="connsiteX28" fmla="*/ 1299633 w 5808133"/>
                <a:gd name="connsiteY28" fmla="*/ 402166 h 1642533"/>
                <a:gd name="connsiteX29" fmla="*/ 1397000 w 5808133"/>
                <a:gd name="connsiteY29" fmla="*/ 402166 h 1642533"/>
                <a:gd name="connsiteX30" fmla="*/ 1397000 w 5808133"/>
                <a:gd name="connsiteY30" fmla="*/ 427566 h 1642533"/>
                <a:gd name="connsiteX31" fmla="*/ 1473200 w 5808133"/>
                <a:gd name="connsiteY31" fmla="*/ 427566 h 1642533"/>
                <a:gd name="connsiteX32" fmla="*/ 1473200 w 5808133"/>
                <a:gd name="connsiteY32" fmla="*/ 461433 h 1642533"/>
                <a:gd name="connsiteX33" fmla="*/ 1604433 w 5808133"/>
                <a:gd name="connsiteY33" fmla="*/ 461433 h 1642533"/>
                <a:gd name="connsiteX34" fmla="*/ 1604433 w 5808133"/>
                <a:gd name="connsiteY34" fmla="*/ 482600 h 1642533"/>
                <a:gd name="connsiteX35" fmla="*/ 1731433 w 5808133"/>
                <a:gd name="connsiteY35" fmla="*/ 482600 h 1642533"/>
                <a:gd name="connsiteX36" fmla="*/ 1731433 w 5808133"/>
                <a:gd name="connsiteY36" fmla="*/ 508000 h 1642533"/>
                <a:gd name="connsiteX37" fmla="*/ 1905000 w 5808133"/>
                <a:gd name="connsiteY37" fmla="*/ 508000 h 1642533"/>
                <a:gd name="connsiteX38" fmla="*/ 1905000 w 5808133"/>
                <a:gd name="connsiteY38" fmla="*/ 554566 h 1642533"/>
                <a:gd name="connsiteX39" fmla="*/ 1938866 w 5808133"/>
                <a:gd name="connsiteY39" fmla="*/ 554566 h 1642533"/>
                <a:gd name="connsiteX40" fmla="*/ 1938866 w 5808133"/>
                <a:gd name="connsiteY40" fmla="*/ 584200 h 1642533"/>
                <a:gd name="connsiteX41" fmla="*/ 2027766 w 5808133"/>
                <a:gd name="connsiteY41" fmla="*/ 584200 h 1642533"/>
                <a:gd name="connsiteX42" fmla="*/ 2027766 w 5808133"/>
                <a:gd name="connsiteY42" fmla="*/ 609600 h 1642533"/>
                <a:gd name="connsiteX43" fmla="*/ 2108200 w 5808133"/>
                <a:gd name="connsiteY43" fmla="*/ 609600 h 1642533"/>
                <a:gd name="connsiteX44" fmla="*/ 2108200 w 5808133"/>
                <a:gd name="connsiteY44" fmla="*/ 618066 h 1642533"/>
                <a:gd name="connsiteX45" fmla="*/ 2243666 w 5808133"/>
                <a:gd name="connsiteY45" fmla="*/ 618066 h 1642533"/>
                <a:gd name="connsiteX46" fmla="*/ 2243666 w 5808133"/>
                <a:gd name="connsiteY46" fmla="*/ 630766 h 1642533"/>
                <a:gd name="connsiteX47" fmla="*/ 2328333 w 5808133"/>
                <a:gd name="connsiteY47" fmla="*/ 630766 h 1642533"/>
                <a:gd name="connsiteX48" fmla="*/ 2328333 w 5808133"/>
                <a:gd name="connsiteY48" fmla="*/ 677333 h 1642533"/>
                <a:gd name="connsiteX49" fmla="*/ 2387600 w 5808133"/>
                <a:gd name="connsiteY49" fmla="*/ 677333 h 1642533"/>
                <a:gd name="connsiteX50" fmla="*/ 2387600 w 5808133"/>
                <a:gd name="connsiteY50" fmla="*/ 711200 h 1642533"/>
                <a:gd name="connsiteX51" fmla="*/ 2413000 w 5808133"/>
                <a:gd name="connsiteY51" fmla="*/ 711200 h 1642533"/>
                <a:gd name="connsiteX52" fmla="*/ 2413000 w 5808133"/>
                <a:gd name="connsiteY52" fmla="*/ 753533 h 1642533"/>
                <a:gd name="connsiteX53" fmla="*/ 2747433 w 5808133"/>
                <a:gd name="connsiteY53" fmla="*/ 753533 h 1642533"/>
                <a:gd name="connsiteX54" fmla="*/ 2747433 w 5808133"/>
                <a:gd name="connsiteY54" fmla="*/ 778933 h 1642533"/>
                <a:gd name="connsiteX55" fmla="*/ 2861733 w 5808133"/>
                <a:gd name="connsiteY55" fmla="*/ 778933 h 1642533"/>
                <a:gd name="connsiteX56" fmla="*/ 2861733 w 5808133"/>
                <a:gd name="connsiteY56" fmla="*/ 795866 h 1642533"/>
                <a:gd name="connsiteX57" fmla="*/ 3018366 w 5808133"/>
                <a:gd name="connsiteY57" fmla="*/ 795866 h 1642533"/>
                <a:gd name="connsiteX58" fmla="*/ 3018366 w 5808133"/>
                <a:gd name="connsiteY58" fmla="*/ 812800 h 1642533"/>
                <a:gd name="connsiteX59" fmla="*/ 3119966 w 5808133"/>
                <a:gd name="connsiteY59" fmla="*/ 812800 h 1642533"/>
                <a:gd name="connsiteX60" fmla="*/ 3119966 w 5808133"/>
                <a:gd name="connsiteY60" fmla="*/ 829733 h 1642533"/>
                <a:gd name="connsiteX61" fmla="*/ 3246966 w 5808133"/>
                <a:gd name="connsiteY61" fmla="*/ 829733 h 1642533"/>
                <a:gd name="connsiteX62" fmla="*/ 3246966 w 5808133"/>
                <a:gd name="connsiteY62" fmla="*/ 867833 h 1642533"/>
                <a:gd name="connsiteX63" fmla="*/ 3644900 w 5808133"/>
                <a:gd name="connsiteY63" fmla="*/ 867833 h 1642533"/>
                <a:gd name="connsiteX64" fmla="*/ 3644900 w 5808133"/>
                <a:gd name="connsiteY64" fmla="*/ 880533 h 1642533"/>
                <a:gd name="connsiteX65" fmla="*/ 3716866 w 5808133"/>
                <a:gd name="connsiteY65" fmla="*/ 880533 h 1642533"/>
                <a:gd name="connsiteX66" fmla="*/ 3716866 w 5808133"/>
                <a:gd name="connsiteY66" fmla="*/ 905933 h 1642533"/>
                <a:gd name="connsiteX67" fmla="*/ 3801533 w 5808133"/>
                <a:gd name="connsiteY67" fmla="*/ 905933 h 1642533"/>
                <a:gd name="connsiteX68" fmla="*/ 3801533 w 5808133"/>
                <a:gd name="connsiteY68" fmla="*/ 922866 h 1642533"/>
                <a:gd name="connsiteX69" fmla="*/ 3928533 w 5808133"/>
                <a:gd name="connsiteY69" fmla="*/ 922866 h 1642533"/>
                <a:gd name="connsiteX70" fmla="*/ 3928533 w 5808133"/>
                <a:gd name="connsiteY70" fmla="*/ 952500 h 1642533"/>
                <a:gd name="connsiteX71" fmla="*/ 4135966 w 5808133"/>
                <a:gd name="connsiteY71" fmla="*/ 952500 h 1642533"/>
                <a:gd name="connsiteX72" fmla="*/ 4135966 w 5808133"/>
                <a:gd name="connsiteY72" fmla="*/ 1028700 h 1642533"/>
                <a:gd name="connsiteX73" fmla="*/ 4195233 w 5808133"/>
                <a:gd name="connsiteY73" fmla="*/ 1028700 h 1642533"/>
                <a:gd name="connsiteX74" fmla="*/ 4195233 w 5808133"/>
                <a:gd name="connsiteY74" fmla="*/ 1117600 h 1642533"/>
                <a:gd name="connsiteX75" fmla="*/ 4275666 w 5808133"/>
                <a:gd name="connsiteY75" fmla="*/ 1117600 h 1642533"/>
                <a:gd name="connsiteX76" fmla="*/ 4275666 w 5808133"/>
                <a:gd name="connsiteY76" fmla="*/ 1248833 h 1642533"/>
                <a:gd name="connsiteX77" fmla="*/ 4707466 w 5808133"/>
                <a:gd name="connsiteY77" fmla="*/ 1248833 h 1642533"/>
                <a:gd name="connsiteX78" fmla="*/ 4707466 w 5808133"/>
                <a:gd name="connsiteY78" fmla="*/ 1430866 h 1642533"/>
                <a:gd name="connsiteX79" fmla="*/ 4800600 w 5808133"/>
                <a:gd name="connsiteY79" fmla="*/ 1430866 h 1642533"/>
                <a:gd name="connsiteX80" fmla="*/ 4800600 w 5808133"/>
                <a:gd name="connsiteY80" fmla="*/ 1642533 h 1642533"/>
                <a:gd name="connsiteX81" fmla="*/ 5808133 w 5808133"/>
                <a:gd name="connsiteY81" fmla="*/ 1642533 h 164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808133" h="1642533">
                  <a:moveTo>
                    <a:pt x="0" y="0"/>
                  </a:moveTo>
                  <a:lnTo>
                    <a:pt x="67733" y="0"/>
                  </a:lnTo>
                  <a:lnTo>
                    <a:pt x="67733" y="25400"/>
                  </a:lnTo>
                  <a:lnTo>
                    <a:pt x="156633" y="25400"/>
                  </a:lnTo>
                  <a:lnTo>
                    <a:pt x="156633" y="59266"/>
                  </a:lnTo>
                  <a:lnTo>
                    <a:pt x="203200" y="59266"/>
                  </a:lnTo>
                  <a:lnTo>
                    <a:pt x="203200" y="97366"/>
                  </a:lnTo>
                  <a:lnTo>
                    <a:pt x="237066" y="97366"/>
                  </a:lnTo>
                  <a:lnTo>
                    <a:pt x="237066" y="122766"/>
                  </a:lnTo>
                  <a:lnTo>
                    <a:pt x="359833" y="122766"/>
                  </a:lnTo>
                  <a:lnTo>
                    <a:pt x="359833" y="143933"/>
                  </a:lnTo>
                  <a:lnTo>
                    <a:pt x="491066" y="143933"/>
                  </a:lnTo>
                  <a:lnTo>
                    <a:pt x="491066" y="156633"/>
                  </a:lnTo>
                  <a:lnTo>
                    <a:pt x="609600" y="156633"/>
                  </a:lnTo>
                  <a:lnTo>
                    <a:pt x="609600" y="194733"/>
                  </a:lnTo>
                  <a:lnTo>
                    <a:pt x="677333" y="194733"/>
                  </a:lnTo>
                  <a:lnTo>
                    <a:pt x="677333" y="220133"/>
                  </a:lnTo>
                  <a:lnTo>
                    <a:pt x="791633" y="220133"/>
                  </a:lnTo>
                  <a:lnTo>
                    <a:pt x="791633" y="237066"/>
                  </a:lnTo>
                  <a:lnTo>
                    <a:pt x="944033" y="237066"/>
                  </a:lnTo>
                  <a:lnTo>
                    <a:pt x="944033" y="249766"/>
                  </a:lnTo>
                  <a:lnTo>
                    <a:pt x="1049866" y="249766"/>
                  </a:lnTo>
                  <a:lnTo>
                    <a:pt x="1049866" y="313266"/>
                  </a:lnTo>
                  <a:lnTo>
                    <a:pt x="1087966" y="313266"/>
                  </a:lnTo>
                  <a:lnTo>
                    <a:pt x="1087966" y="347133"/>
                  </a:lnTo>
                  <a:lnTo>
                    <a:pt x="1134533" y="347133"/>
                  </a:lnTo>
                  <a:lnTo>
                    <a:pt x="1134533" y="372533"/>
                  </a:lnTo>
                  <a:lnTo>
                    <a:pt x="1299633" y="372533"/>
                  </a:lnTo>
                  <a:lnTo>
                    <a:pt x="1299633" y="402166"/>
                  </a:lnTo>
                  <a:lnTo>
                    <a:pt x="1397000" y="402166"/>
                  </a:lnTo>
                  <a:lnTo>
                    <a:pt x="1397000" y="427566"/>
                  </a:lnTo>
                  <a:lnTo>
                    <a:pt x="1473200" y="427566"/>
                  </a:lnTo>
                  <a:lnTo>
                    <a:pt x="1473200" y="461433"/>
                  </a:lnTo>
                  <a:lnTo>
                    <a:pt x="1604433" y="461433"/>
                  </a:lnTo>
                  <a:lnTo>
                    <a:pt x="1604433" y="482600"/>
                  </a:lnTo>
                  <a:lnTo>
                    <a:pt x="1731433" y="482600"/>
                  </a:lnTo>
                  <a:lnTo>
                    <a:pt x="1731433" y="508000"/>
                  </a:lnTo>
                  <a:lnTo>
                    <a:pt x="1905000" y="508000"/>
                  </a:lnTo>
                  <a:lnTo>
                    <a:pt x="1905000" y="554566"/>
                  </a:lnTo>
                  <a:lnTo>
                    <a:pt x="1938866" y="554566"/>
                  </a:lnTo>
                  <a:lnTo>
                    <a:pt x="1938866" y="584200"/>
                  </a:lnTo>
                  <a:lnTo>
                    <a:pt x="2027766" y="584200"/>
                  </a:lnTo>
                  <a:lnTo>
                    <a:pt x="2027766" y="609600"/>
                  </a:lnTo>
                  <a:lnTo>
                    <a:pt x="2108200" y="609600"/>
                  </a:lnTo>
                  <a:lnTo>
                    <a:pt x="2108200" y="618066"/>
                  </a:lnTo>
                  <a:lnTo>
                    <a:pt x="2243666" y="618066"/>
                  </a:lnTo>
                  <a:lnTo>
                    <a:pt x="2243666" y="630766"/>
                  </a:lnTo>
                  <a:lnTo>
                    <a:pt x="2328333" y="630766"/>
                  </a:lnTo>
                  <a:lnTo>
                    <a:pt x="2328333" y="677333"/>
                  </a:lnTo>
                  <a:lnTo>
                    <a:pt x="2387600" y="677333"/>
                  </a:lnTo>
                  <a:lnTo>
                    <a:pt x="2387600" y="711200"/>
                  </a:lnTo>
                  <a:lnTo>
                    <a:pt x="2413000" y="711200"/>
                  </a:lnTo>
                  <a:lnTo>
                    <a:pt x="2413000" y="753533"/>
                  </a:lnTo>
                  <a:lnTo>
                    <a:pt x="2747433" y="753533"/>
                  </a:lnTo>
                  <a:lnTo>
                    <a:pt x="2747433" y="778933"/>
                  </a:lnTo>
                  <a:lnTo>
                    <a:pt x="2861733" y="778933"/>
                  </a:lnTo>
                  <a:lnTo>
                    <a:pt x="2861733" y="795866"/>
                  </a:lnTo>
                  <a:lnTo>
                    <a:pt x="3018366" y="795866"/>
                  </a:lnTo>
                  <a:lnTo>
                    <a:pt x="3018366" y="812800"/>
                  </a:lnTo>
                  <a:lnTo>
                    <a:pt x="3119966" y="812800"/>
                  </a:lnTo>
                  <a:lnTo>
                    <a:pt x="3119966" y="829733"/>
                  </a:lnTo>
                  <a:lnTo>
                    <a:pt x="3246966" y="829733"/>
                  </a:lnTo>
                  <a:lnTo>
                    <a:pt x="3246966" y="867833"/>
                  </a:lnTo>
                  <a:lnTo>
                    <a:pt x="3644900" y="867833"/>
                  </a:lnTo>
                  <a:lnTo>
                    <a:pt x="3644900" y="880533"/>
                  </a:lnTo>
                  <a:lnTo>
                    <a:pt x="3716866" y="880533"/>
                  </a:lnTo>
                  <a:lnTo>
                    <a:pt x="3716866" y="905933"/>
                  </a:lnTo>
                  <a:lnTo>
                    <a:pt x="3801533" y="905933"/>
                  </a:lnTo>
                  <a:lnTo>
                    <a:pt x="3801533" y="922866"/>
                  </a:lnTo>
                  <a:lnTo>
                    <a:pt x="3928533" y="922866"/>
                  </a:lnTo>
                  <a:lnTo>
                    <a:pt x="3928533" y="952500"/>
                  </a:lnTo>
                  <a:lnTo>
                    <a:pt x="4135966" y="952500"/>
                  </a:lnTo>
                  <a:lnTo>
                    <a:pt x="4135966" y="1028700"/>
                  </a:lnTo>
                  <a:lnTo>
                    <a:pt x="4195233" y="1028700"/>
                  </a:lnTo>
                  <a:lnTo>
                    <a:pt x="4195233" y="1117600"/>
                  </a:lnTo>
                  <a:lnTo>
                    <a:pt x="4275666" y="1117600"/>
                  </a:lnTo>
                  <a:lnTo>
                    <a:pt x="4275666" y="1248833"/>
                  </a:lnTo>
                  <a:lnTo>
                    <a:pt x="4707466" y="1248833"/>
                  </a:lnTo>
                  <a:lnTo>
                    <a:pt x="4707466" y="1430866"/>
                  </a:lnTo>
                  <a:lnTo>
                    <a:pt x="4800600" y="1430866"/>
                  </a:lnTo>
                  <a:lnTo>
                    <a:pt x="4800600" y="1642533"/>
                  </a:lnTo>
                  <a:lnTo>
                    <a:pt x="5808133" y="1642533"/>
                  </a:lnTo>
                </a:path>
              </a:pathLst>
            </a:custGeom>
            <a:noFill/>
            <a:ln w="28575">
              <a:solidFill>
                <a:schemeClr val="accent3"/>
              </a:solidFill>
              <a:miter lim="800000"/>
              <a:headEnd/>
              <a:tailEnd/>
            </a:ln>
          </p:spPr>
          <p:txBody>
            <a:bodyPr rtlCol="0" anchor="ctr"/>
            <a:lstStyle/>
            <a:p>
              <a:pPr algn="ctr"/>
              <a:endParaRPr lang="en-US" dirty="0"/>
            </a:p>
          </p:txBody>
        </p:sp>
      </p:grpSp>
      <p:grpSp>
        <p:nvGrpSpPr>
          <p:cNvPr id="12" name="Group 11">
            <a:extLst>
              <a:ext uri="{FF2B5EF4-FFF2-40B4-BE49-F238E27FC236}">
                <a16:creationId xmlns:a16="http://schemas.microsoft.com/office/drawing/2014/main" id="{C10DC682-BA0E-7C06-11CC-B29B4A16EF43}"/>
              </a:ext>
            </a:extLst>
          </p:cNvPr>
          <p:cNvGrpSpPr/>
          <p:nvPr/>
        </p:nvGrpSpPr>
        <p:grpSpPr>
          <a:xfrm>
            <a:off x="2567009" y="2762367"/>
            <a:ext cx="6421967" cy="1248834"/>
            <a:chOff x="2798233" y="1972733"/>
            <a:chExt cx="6421967" cy="1248834"/>
          </a:xfrm>
        </p:grpSpPr>
        <p:sp>
          <p:nvSpPr>
            <p:cNvPr id="13" name="Freeform: Shape 12">
              <a:extLst>
                <a:ext uri="{FF2B5EF4-FFF2-40B4-BE49-F238E27FC236}">
                  <a16:creationId xmlns:a16="http://schemas.microsoft.com/office/drawing/2014/main" id="{26C7827E-64A3-E380-FF2F-93F4CE26FA3A}"/>
                </a:ext>
              </a:extLst>
            </p:cNvPr>
            <p:cNvSpPr/>
            <p:nvPr/>
          </p:nvSpPr>
          <p:spPr bwMode="auto">
            <a:xfrm>
              <a:off x="2798233" y="1972733"/>
              <a:ext cx="3052234" cy="503767"/>
            </a:xfrm>
            <a:custGeom>
              <a:avLst/>
              <a:gdLst>
                <a:gd name="connsiteX0" fmla="*/ 0 w 3052234"/>
                <a:gd name="connsiteY0" fmla="*/ 0 h 503767"/>
                <a:gd name="connsiteX1" fmla="*/ 127000 w 3052234"/>
                <a:gd name="connsiteY1" fmla="*/ 0 h 503767"/>
                <a:gd name="connsiteX2" fmla="*/ 127000 w 3052234"/>
                <a:gd name="connsiteY2" fmla="*/ 16934 h 503767"/>
                <a:gd name="connsiteX3" fmla="*/ 262467 w 3052234"/>
                <a:gd name="connsiteY3" fmla="*/ 16934 h 503767"/>
                <a:gd name="connsiteX4" fmla="*/ 262467 w 3052234"/>
                <a:gd name="connsiteY4" fmla="*/ 29634 h 503767"/>
                <a:gd name="connsiteX5" fmla="*/ 381000 w 3052234"/>
                <a:gd name="connsiteY5" fmla="*/ 29634 h 503767"/>
                <a:gd name="connsiteX6" fmla="*/ 381000 w 3052234"/>
                <a:gd name="connsiteY6" fmla="*/ 46567 h 503767"/>
                <a:gd name="connsiteX7" fmla="*/ 554567 w 3052234"/>
                <a:gd name="connsiteY7" fmla="*/ 46567 h 503767"/>
                <a:gd name="connsiteX8" fmla="*/ 554567 w 3052234"/>
                <a:gd name="connsiteY8" fmla="*/ 63500 h 503767"/>
                <a:gd name="connsiteX9" fmla="*/ 622300 w 3052234"/>
                <a:gd name="connsiteY9" fmla="*/ 63500 h 503767"/>
                <a:gd name="connsiteX10" fmla="*/ 622300 w 3052234"/>
                <a:gd name="connsiteY10" fmla="*/ 71967 h 503767"/>
                <a:gd name="connsiteX11" fmla="*/ 702734 w 3052234"/>
                <a:gd name="connsiteY11" fmla="*/ 71967 h 503767"/>
                <a:gd name="connsiteX12" fmla="*/ 694267 w 3052234"/>
                <a:gd name="connsiteY12" fmla="*/ 80434 h 503767"/>
                <a:gd name="connsiteX13" fmla="*/ 884767 w 3052234"/>
                <a:gd name="connsiteY13" fmla="*/ 80434 h 503767"/>
                <a:gd name="connsiteX14" fmla="*/ 884767 w 3052234"/>
                <a:gd name="connsiteY14" fmla="*/ 127000 h 503767"/>
                <a:gd name="connsiteX15" fmla="*/ 931334 w 3052234"/>
                <a:gd name="connsiteY15" fmla="*/ 127000 h 503767"/>
                <a:gd name="connsiteX16" fmla="*/ 931334 w 3052234"/>
                <a:gd name="connsiteY16" fmla="*/ 169334 h 503767"/>
                <a:gd name="connsiteX17" fmla="*/ 1113367 w 3052234"/>
                <a:gd name="connsiteY17" fmla="*/ 169334 h 503767"/>
                <a:gd name="connsiteX18" fmla="*/ 1113367 w 3052234"/>
                <a:gd name="connsiteY18" fmla="*/ 190500 h 503767"/>
                <a:gd name="connsiteX19" fmla="*/ 1409700 w 3052234"/>
                <a:gd name="connsiteY19" fmla="*/ 190500 h 503767"/>
                <a:gd name="connsiteX20" fmla="*/ 1409700 w 3052234"/>
                <a:gd name="connsiteY20" fmla="*/ 211667 h 503767"/>
                <a:gd name="connsiteX21" fmla="*/ 1769534 w 3052234"/>
                <a:gd name="connsiteY21" fmla="*/ 211667 h 503767"/>
                <a:gd name="connsiteX22" fmla="*/ 1769534 w 3052234"/>
                <a:gd name="connsiteY22" fmla="*/ 237067 h 503767"/>
                <a:gd name="connsiteX23" fmla="*/ 1888067 w 3052234"/>
                <a:gd name="connsiteY23" fmla="*/ 237067 h 503767"/>
                <a:gd name="connsiteX24" fmla="*/ 1888067 w 3052234"/>
                <a:gd name="connsiteY24" fmla="*/ 266700 h 503767"/>
                <a:gd name="connsiteX25" fmla="*/ 2091267 w 3052234"/>
                <a:gd name="connsiteY25" fmla="*/ 266700 h 503767"/>
                <a:gd name="connsiteX26" fmla="*/ 2091267 w 3052234"/>
                <a:gd name="connsiteY26" fmla="*/ 287867 h 503767"/>
                <a:gd name="connsiteX27" fmla="*/ 2116667 w 3052234"/>
                <a:gd name="connsiteY27" fmla="*/ 287867 h 503767"/>
                <a:gd name="connsiteX28" fmla="*/ 2116667 w 3052234"/>
                <a:gd name="connsiteY28" fmla="*/ 292100 h 503767"/>
                <a:gd name="connsiteX29" fmla="*/ 2226734 w 3052234"/>
                <a:gd name="connsiteY29" fmla="*/ 292100 h 503767"/>
                <a:gd name="connsiteX30" fmla="*/ 2226734 w 3052234"/>
                <a:gd name="connsiteY30" fmla="*/ 347134 h 503767"/>
                <a:gd name="connsiteX31" fmla="*/ 2247900 w 3052234"/>
                <a:gd name="connsiteY31" fmla="*/ 347134 h 503767"/>
                <a:gd name="connsiteX32" fmla="*/ 2247900 w 3052234"/>
                <a:gd name="connsiteY32" fmla="*/ 368300 h 503767"/>
                <a:gd name="connsiteX33" fmla="*/ 2396067 w 3052234"/>
                <a:gd name="connsiteY33" fmla="*/ 368300 h 503767"/>
                <a:gd name="connsiteX34" fmla="*/ 2396067 w 3052234"/>
                <a:gd name="connsiteY34" fmla="*/ 393700 h 503767"/>
                <a:gd name="connsiteX35" fmla="*/ 2451100 w 3052234"/>
                <a:gd name="connsiteY35" fmla="*/ 393700 h 503767"/>
                <a:gd name="connsiteX36" fmla="*/ 2451100 w 3052234"/>
                <a:gd name="connsiteY36" fmla="*/ 406400 h 503767"/>
                <a:gd name="connsiteX37" fmla="*/ 2476500 w 3052234"/>
                <a:gd name="connsiteY37" fmla="*/ 406400 h 503767"/>
                <a:gd name="connsiteX38" fmla="*/ 2476500 w 3052234"/>
                <a:gd name="connsiteY38" fmla="*/ 414867 h 503767"/>
                <a:gd name="connsiteX39" fmla="*/ 2561167 w 3052234"/>
                <a:gd name="connsiteY39" fmla="*/ 414867 h 503767"/>
                <a:gd name="connsiteX40" fmla="*/ 2561167 w 3052234"/>
                <a:gd name="connsiteY40" fmla="*/ 436034 h 503767"/>
                <a:gd name="connsiteX41" fmla="*/ 2603500 w 3052234"/>
                <a:gd name="connsiteY41" fmla="*/ 436034 h 503767"/>
                <a:gd name="connsiteX42" fmla="*/ 2603500 w 3052234"/>
                <a:gd name="connsiteY42" fmla="*/ 448734 h 503767"/>
                <a:gd name="connsiteX43" fmla="*/ 2692400 w 3052234"/>
                <a:gd name="connsiteY43" fmla="*/ 448734 h 503767"/>
                <a:gd name="connsiteX44" fmla="*/ 2692400 w 3052234"/>
                <a:gd name="connsiteY44" fmla="*/ 469900 h 503767"/>
                <a:gd name="connsiteX45" fmla="*/ 2764367 w 3052234"/>
                <a:gd name="connsiteY45" fmla="*/ 469900 h 503767"/>
                <a:gd name="connsiteX46" fmla="*/ 2764367 w 3052234"/>
                <a:gd name="connsiteY46" fmla="*/ 495300 h 503767"/>
                <a:gd name="connsiteX47" fmla="*/ 2798234 w 3052234"/>
                <a:gd name="connsiteY47" fmla="*/ 495300 h 503767"/>
                <a:gd name="connsiteX48" fmla="*/ 2798234 w 3052234"/>
                <a:gd name="connsiteY48" fmla="*/ 503767 h 503767"/>
                <a:gd name="connsiteX49" fmla="*/ 3052234 w 3052234"/>
                <a:gd name="connsiteY49" fmla="*/ 503767 h 50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52234" h="503767">
                  <a:moveTo>
                    <a:pt x="0" y="0"/>
                  </a:moveTo>
                  <a:lnTo>
                    <a:pt x="127000" y="0"/>
                  </a:lnTo>
                  <a:lnTo>
                    <a:pt x="127000" y="16934"/>
                  </a:lnTo>
                  <a:lnTo>
                    <a:pt x="262467" y="16934"/>
                  </a:lnTo>
                  <a:lnTo>
                    <a:pt x="262467" y="29634"/>
                  </a:lnTo>
                  <a:lnTo>
                    <a:pt x="381000" y="29634"/>
                  </a:lnTo>
                  <a:lnTo>
                    <a:pt x="381000" y="46567"/>
                  </a:lnTo>
                  <a:lnTo>
                    <a:pt x="554567" y="46567"/>
                  </a:lnTo>
                  <a:lnTo>
                    <a:pt x="554567" y="63500"/>
                  </a:lnTo>
                  <a:lnTo>
                    <a:pt x="622300" y="63500"/>
                  </a:lnTo>
                  <a:lnTo>
                    <a:pt x="622300" y="71967"/>
                  </a:lnTo>
                  <a:lnTo>
                    <a:pt x="702734" y="71967"/>
                  </a:lnTo>
                  <a:lnTo>
                    <a:pt x="694267" y="80434"/>
                  </a:lnTo>
                  <a:lnTo>
                    <a:pt x="884767" y="80434"/>
                  </a:lnTo>
                  <a:lnTo>
                    <a:pt x="884767" y="127000"/>
                  </a:lnTo>
                  <a:lnTo>
                    <a:pt x="931334" y="127000"/>
                  </a:lnTo>
                  <a:lnTo>
                    <a:pt x="931334" y="169334"/>
                  </a:lnTo>
                  <a:lnTo>
                    <a:pt x="1113367" y="169334"/>
                  </a:lnTo>
                  <a:lnTo>
                    <a:pt x="1113367" y="190500"/>
                  </a:lnTo>
                  <a:lnTo>
                    <a:pt x="1409700" y="190500"/>
                  </a:lnTo>
                  <a:lnTo>
                    <a:pt x="1409700" y="211667"/>
                  </a:lnTo>
                  <a:lnTo>
                    <a:pt x="1769534" y="211667"/>
                  </a:lnTo>
                  <a:lnTo>
                    <a:pt x="1769534" y="237067"/>
                  </a:lnTo>
                  <a:lnTo>
                    <a:pt x="1888067" y="237067"/>
                  </a:lnTo>
                  <a:lnTo>
                    <a:pt x="1888067" y="266700"/>
                  </a:lnTo>
                  <a:lnTo>
                    <a:pt x="2091267" y="266700"/>
                  </a:lnTo>
                  <a:lnTo>
                    <a:pt x="2091267" y="287867"/>
                  </a:lnTo>
                  <a:lnTo>
                    <a:pt x="2116667" y="287867"/>
                  </a:lnTo>
                  <a:lnTo>
                    <a:pt x="2116667" y="292100"/>
                  </a:lnTo>
                  <a:lnTo>
                    <a:pt x="2226734" y="292100"/>
                  </a:lnTo>
                  <a:lnTo>
                    <a:pt x="2226734" y="347134"/>
                  </a:lnTo>
                  <a:lnTo>
                    <a:pt x="2247900" y="347134"/>
                  </a:lnTo>
                  <a:lnTo>
                    <a:pt x="2247900" y="368300"/>
                  </a:lnTo>
                  <a:lnTo>
                    <a:pt x="2396067" y="368300"/>
                  </a:lnTo>
                  <a:lnTo>
                    <a:pt x="2396067" y="393700"/>
                  </a:lnTo>
                  <a:lnTo>
                    <a:pt x="2451100" y="393700"/>
                  </a:lnTo>
                  <a:lnTo>
                    <a:pt x="2451100" y="406400"/>
                  </a:lnTo>
                  <a:lnTo>
                    <a:pt x="2476500" y="406400"/>
                  </a:lnTo>
                  <a:lnTo>
                    <a:pt x="2476500" y="414867"/>
                  </a:lnTo>
                  <a:lnTo>
                    <a:pt x="2561167" y="414867"/>
                  </a:lnTo>
                  <a:lnTo>
                    <a:pt x="2561167" y="436034"/>
                  </a:lnTo>
                  <a:lnTo>
                    <a:pt x="2603500" y="436034"/>
                  </a:lnTo>
                  <a:lnTo>
                    <a:pt x="2603500" y="448734"/>
                  </a:lnTo>
                  <a:lnTo>
                    <a:pt x="2692400" y="448734"/>
                  </a:lnTo>
                  <a:lnTo>
                    <a:pt x="2692400" y="469900"/>
                  </a:lnTo>
                  <a:lnTo>
                    <a:pt x="2764367" y="469900"/>
                  </a:lnTo>
                  <a:lnTo>
                    <a:pt x="2764367" y="495300"/>
                  </a:lnTo>
                  <a:lnTo>
                    <a:pt x="2798234" y="495300"/>
                  </a:lnTo>
                  <a:lnTo>
                    <a:pt x="2798234" y="503767"/>
                  </a:lnTo>
                  <a:lnTo>
                    <a:pt x="3052234" y="503767"/>
                  </a:lnTo>
                </a:path>
              </a:pathLst>
            </a:custGeom>
            <a:noFill/>
            <a:ln w="28575">
              <a:solidFill>
                <a:schemeClr val="accent1"/>
              </a:solidFill>
              <a:miter lim="800000"/>
              <a:headEnd/>
              <a:tailEnd/>
            </a:ln>
          </p:spPr>
          <p:txBody>
            <a:bodyPr rtlCol="0" anchor="ctr"/>
            <a:lstStyle/>
            <a:p>
              <a:pPr algn="ctr"/>
              <a:endParaRPr lang="en-US" dirty="0"/>
            </a:p>
          </p:txBody>
        </p:sp>
        <p:sp>
          <p:nvSpPr>
            <p:cNvPr id="14" name="Freeform: Shape 13">
              <a:extLst>
                <a:ext uri="{FF2B5EF4-FFF2-40B4-BE49-F238E27FC236}">
                  <a16:creationId xmlns:a16="http://schemas.microsoft.com/office/drawing/2014/main" id="{8BC31DF0-9E8B-9624-2446-1C38722D53A8}"/>
                </a:ext>
              </a:extLst>
            </p:cNvPr>
            <p:cNvSpPr/>
            <p:nvPr/>
          </p:nvSpPr>
          <p:spPr bwMode="auto">
            <a:xfrm>
              <a:off x="5816600" y="2472267"/>
              <a:ext cx="3403600" cy="749300"/>
            </a:xfrm>
            <a:custGeom>
              <a:avLst/>
              <a:gdLst>
                <a:gd name="connsiteX0" fmla="*/ 0 w 3403600"/>
                <a:gd name="connsiteY0" fmla="*/ 0 h 749300"/>
                <a:gd name="connsiteX1" fmla="*/ 88900 w 3403600"/>
                <a:gd name="connsiteY1" fmla="*/ 0 h 749300"/>
                <a:gd name="connsiteX2" fmla="*/ 88900 w 3403600"/>
                <a:gd name="connsiteY2" fmla="*/ 29633 h 749300"/>
                <a:gd name="connsiteX3" fmla="*/ 152400 w 3403600"/>
                <a:gd name="connsiteY3" fmla="*/ 29633 h 749300"/>
                <a:gd name="connsiteX4" fmla="*/ 152400 w 3403600"/>
                <a:gd name="connsiteY4" fmla="*/ 55033 h 749300"/>
                <a:gd name="connsiteX5" fmla="*/ 215900 w 3403600"/>
                <a:gd name="connsiteY5" fmla="*/ 55033 h 749300"/>
                <a:gd name="connsiteX6" fmla="*/ 215900 w 3403600"/>
                <a:gd name="connsiteY6" fmla="*/ 93133 h 749300"/>
                <a:gd name="connsiteX7" fmla="*/ 579967 w 3403600"/>
                <a:gd name="connsiteY7" fmla="*/ 93133 h 749300"/>
                <a:gd name="connsiteX8" fmla="*/ 579967 w 3403600"/>
                <a:gd name="connsiteY8" fmla="*/ 127000 h 749300"/>
                <a:gd name="connsiteX9" fmla="*/ 690033 w 3403600"/>
                <a:gd name="connsiteY9" fmla="*/ 127000 h 749300"/>
                <a:gd name="connsiteX10" fmla="*/ 690033 w 3403600"/>
                <a:gd name="connsiteY10" fmla="*/ 152400 h 749300"/>
                <a:gd name="connsiteX11" fmla="*/ 1020233 w 3403600"/>
                <a:gd name="connsiteY11" fmla="*/ 152400 h 749300"/>
                <a:gd name="connsiteX12" fmla="*/ 1020233 w 3403600"/>
                <a:gd name="connsiteY12" fmla="*/ 186266 h 749300"/>
                <a:gd name="connsiteX13" fmla="*/ 1147233 w 3403600"/>
                <a:gd name="connsiteY13" fmla="*/ 186266 h 749300"/>
                <a:gd name="connsiteX14" fmla="*/ 1147233 w 3403600"/>
                <a:gd name="connsiteY14" fmla="*/ 203200 h 749300"/>
                <a:gd name="connsiteX15" fmla="*/ 1392767 w 3403600"/>
                <a:gd name="connsiteY15" fmla="*/ 203200 h 749300"/>
                <a:gd name="connsiteX16" fmla="*/ 1392767 w 3403600"/>
                <a:gd name="connsiteY16" fmla="*/ 237066 h 749300"/>
                <a:gd name="connsiteX17" fmla="*/ 1574800 w 3403600"/>
                <a:gd name="connsiteY17" fmla="*/ 237066 h 749300"/>
                <a:gd name="connsiteX18" fmla="*/ 1574800 w 3403600"/>
                <a:gd name="connsiteY18" fmla="*/ 262466 h 749300"/>
                <a:gd name="connsiteX19" fmla="*/ 1667933 w 3403600"/>
                <a:gd name="connsiteY19" fmla="*/ 262466 h 749300"/>
                <a:gd name="connsiteX20" fmla="*/ 1667933 w 3403600"/>
                <a:gd name="connsiteY20" fmla="*/ 283633 h 749300"/>
                <a:gd name="connsiteX21" fmla="*/ 1731433 w 3403600"/>
                <a:gd name="connsiteY21" fmla="*/ 283633 h 749300"/>
                <a:gd name="connsiteX22" fmla="*/ 1731433 w 3403600"/>
                <a:gd name="connsiteY22" fmla="*/ 296333 h 749300"/>
                <a:gd name="connsiteX23" fmla="*/ 1761067 w 3403600"/>
                <a:gd name="connsiteY23" fmla="*/ 296333 h 749300"/>
                <a:gd name="connsiteX24" fmla="*/ 1761067 w 3403600"/>
                <a:gd name="connsiteY24" fmla="*/ 317500 h 749300"/>
                <a:gd name="connsiteX25" fmla="*/ 1875367 w 3403600"/>
                <a:gd name="connsiteY25" fmla="*/ 317500 h 749300"/>
                <a:gd name="connsiteX26" fmla="*/ 1875367 w 3403600"/>
                <a:gd name="connsiteY26" fmla="*/ 330200 h 749300"/>
                <a:gd name="connsiteX27" fmla="*/ 1955800 w 3403600"/>
                <a:gd name="connsiteY27" fmla="*/ 330200 h 749300"/>
                <a:gd name="connsiteX28" fmla="*/ 1955800 w 3403600"/>
                <a:gd name="connsiteY28" fmla="*/ 355600 h 749300"/>
                <a:gd name="connsiteX29" fmla="*/ 2065867 w 3403600"/>
                <a:gd name="connsiteY29" fmla="*/ 355600 h 749300"/>
                <a:gd name="connsiteX30" fmla="*/ 2065867 w 3403600"/>
                <a:gd name="connsiteY30" fmla="*/ 368300 h 749300"/>
                <a:gd name="connsiteX31" fmla="*/ 2184400 w 3403600"/>
                <a:gd name="connsiteY31" fmla="*/ 368300 h 749300"/>
                <a:gd name="connsiteX32" fmla="*/ 2197100 w 3403600"/>
                <a:gd name="connsiteY32" fmla="*/ 381000 h 749300"/>
                <a:gd name="connsiteX33" fmla="*/ 2218267 w 3403600"/>
                <a:gd name="connsiteY33" fmla="*/ 381000 h 749300"/>
                <a:gd name="connsiteX34" fmla="*/ 2218267 w 3403600"/>
                <a:gd name="connsiteY34" fmla="*/ 406400 h 749300"/>
                <a:gd name="connsiteX35" fmla="*/ 2302933 w 3403600"/>
                <a:gd name="connsiteY35" fmla="*/ 406400 h 749300"/>
                <a:gd name="connsiteX36" fmla="*/ 2302933 w 3403600"/>
                <a:gd name="connsiteY36" fmla="*/ 465666 h 749300"/>
                <a:gd name="connsiteX37" fmla="*/ 2332567 w 3403600"/>
                <a:gd name="connsiteY37" fmla="*/ 465666 h 749300"/>
                <a:gd name="connsiteX38" fmla="*/ 2332567 w 3403600"/>
                <a:gd name="connsiteY38" fmla="*/ 516466 h 749300"/>
                <a:gd name="connsiteX39" fmla="*/ 2455333 w 3403600"/>
                <a:gd name="connsiteY39" fmla="*/ 516466 h 749300"/>
                <a:gd name="connsiteX40" fmla="*/ 2455333 w 3403600"/>
                <a:gd name="connsiteY40" fmla="*/ 651933 h 749300"/>
                <a:gd name="connsiteX41" fmla="*/ 2480733 w 3403600"/>
                <a:gd name="connsiteY41" fmla="*/ 651933 h 749300"/>
                <a:gd name="connsiteX42" fmla="*/ 2480733 w 3403600"/>
                <a:gd name="connsiteY42" fmla="*/ 749300 h 749300"/>
                <a:gd name="connsiteX43" fmla="*/ 3403600 w 3403600"/>
                <a:gd name="connsiteY43" fmla="*/ 749300 h 74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403600" h="749300">
                  <a:moveTo>
                    <a:pt x="0" y="0"/>
                  </a:moveTo>
                  <a:lnTo>
                    <a:pt x="88900" y="0"/>
                  </a:lnTo>
                  <a:lnTo>
                    <a:pt x="88900" y="29633"/>
                  </a:lnTo>
                  <a:lnTo>
                    <a:pt x="152400" y="29633"/>
                  </a:lnTo>
                  <a:lnTo>
                    <a:pt x="152400" y="55033"/>
                  </a:lnTo>
                  <a:lnTo>
                    <a:pt x="215900" y="55033"/>
                  </a:lnTo>
                  <a:lnTo>
                    <a:pt x="215900" y="93133"/>
                  </a:lnTo>
                  <a:lnTo>
                    <a:pt x="579967" y="93133"/>
                  </a:lnTo>
                  <a:lnTo>
                    <a:pt x="579967" y="127000"/>
                  </a:lnTo>
                  <a:lnTo>
                    <a:pt x="690033" y="127000"/>
                  </a:lnTo>
                  <a:lnTo>
                    <a:pt x="690033" y="152400"/>
                  </a:lnTo>
                  <a:lnTo>
                    <a:pt x="1020233" y="152400"/>
                  </a:lnTo>
                  <a:lnTo>
                    <a:pt x="1020233" y="186266"/>
                  </a:lnTo>
                  <a:lnTo>
                    <a:pt x="1147233" y="186266"/>
                  </a:lnTo>
                  <a:lnTo>
                    <a:pt x="1147233" y="203200"/>
                  </a:lnTo>
                  <a:lnTo>
                    <a:pt x="1392767" y="203200"/>
                  </a:lnTo>
                  <a:lnTo>
                    <a:pt x="1392767" y="237066"/>
                  </a:lnTo>
                  <a:lnTo>
                    <a:pt x="1574800" y="237066"/>
                  </a:lnTo>
                  <a:lnTo>
                    <a:pt x="1574800" y="262466"/>
                  </a:lnTo>
                  <a:lnTo>
                    <a:pt x="1667933" y="262466"/>
                  </a:lnTo>
                  <a:lnTo>
                    <a:pt x="1667933" y="283633"/>
                  </a:lnTo>
                  <a:lnTo>
                    <a:pt x="1731433" y="283633"/>
                  </a:lnTo>
                  <a:lnTo>
                    <a:pt x="1731433" y="296333"/>
                  </a:lnTo>
                  <a:lnTo>
                    <a:pt x="1761067" y="296333"/>
                  </a:lnTo>
                  <a:lnTo>
                    <a:pt x="1761067" y="317500"/>
                  </a:lnTo>
                  <a:lnTo>
                    <a:pt x="1875367" y="317500"/>
                  </a:lnTo>
                  <a:lnTo>
                    <a:pt x="1875367" y="330200"/>
                  </a:lnTo>
                  <a:lnTo>
                    <a:pt x="1955800" y="330200"/>
                  </a:lnTo>
                  <a:lnTo>
                    <a:pt x="1955800" y="355600"/>
                  </a:lnTo>
                  <a:lnTo>
                    <a:pt x="2065867" y="355600"/>
                  </a:lnTo>
                  <a:lnTo>
                    <a:pt x="2065867" y="368300"/>
                  </a:lnTo>
                  <a:lnTo>
                    <a:pt x="2184400" y="368300"/>
                  </a:lnTo>
                  <a:lnTo>
                    <a:pt x="2197100" y="381000"/>
                  </a:lnTo>
                  <a:lnTo>
                    <a:pt x="2218267" y="381000"/>
                  </a:lnTo>
                  <a:lnTo>
                    <a:pt x="2218267" y="406400"/>
                  </a:lnTo>
                  <a:lnTo>
                    <a:pt x="2302933" y="406400"/>
                  </a:lnTo>
                  <a:lnTo>
                    <a:pt x="2302933" y="465666"/>
                  </a:lnTo>
                  <a:lnTo>
                    <a:pt x="2332567" y="465666"/>
                  </a:lnTo>
                  <a:lnTo>
                    <a:pt x="2332567" y="516466"/>
                  </a:lnTo>
                  <a:lnTo>
                    <a:pt x="2455333" y="516466"/>
                  </a:lnTo>
                  <a:lnTo>
                    <a:pt x="2455333" y="651933"/>
                  </a:lnTo>
                  <a:lnTo>
                    <a:pt x="2480733" y="651933"/>
                  </a:lnTo>
                  <a:lnTo>
                    <a:pt x="2480733" y="749300"/>
                  </a:lnTo>
                  <a:lnTo>
                    <a:pt x="3403600" y="749300"/>
                  </a:lnTo>
                </a:path>
              </a:pathLst>
            </a:custGeom>
            <a:noFill/>
            <a:ln w="28575">
              <a:solidFill>
                <a:schemeClr val="accent1"/>
              </a:solidFill>
              <a:miter lim="800000"/>
              <a:headEnd/>
              <a:tailEnd/>
            </a:ln>
          </p:spPr>
          <p:txBody>
            <a:bodyPr rtlCol="0" anchor="ctr"/>
            <a:lstStyle/>
            <a:p>
              <a:pPr algn="ctr"/>
              <a:endParaRPr lang="en-US" dirty="0"/>
            </a:p>
          </p:txBody>
        </p:sp>
      </p:grpSp>
      <p:sp>
        <p:nvSpPr>
          <p:cNvPr id="16" name="TextBox 15">
            <a:extLst>
              <a:ext uri="{FF2B5EF4-FFF2-40B4-BE49-F238E27FC236}">
                <a16:creationId xmlns:a16="http://schemas.microsoft.com/office/drawing/2014/main" id="{CD379947-CAB9-F5B0-69E3-D04DACAFC411}"/>
              </a:ext>
            </a:extLst>
          </p:cNvPr>
          <p:cNvSpPr txBox="1"/>
          <p:nvPr/>
        </p:nvSpPr>
        <p:spPr bwMode="auto">
          <a:xfrm>
            <a:off x="2653220" y="5183871"/>
            <a:ext cx="33071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for disease progression or death: 0.65 (95% CI: 0.49-0.86;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.002)</a:t>
            </a:r>
          </a:p>
        </p:txBody>
      </p:sp>
      <p:sp>
        <p:nvSpPr>
          <p:cNvPr id="17" name="TextBox 16">
            <a:extLst>
              <a:ext uri="{FF2B5EF4-FFF2-40B4-BE49-F238E27FC236}">
                <a16:creationId xmlns:a16="http://schemas.microsoft.com/office/drawing/2014/main" id="{AD30CC91-3DFF-EE39-B112-A6BBD203786C}"/>
              </a:ext>
            </a:extLst>
          </p:cNvPr>
          <p:cNvSpPr txBox="1"/>
          <p:nvPr/>
        </p:nvSpPr>
        <p:spPr bwMode="auto">
          <a:xfrm rot="16200000">
            <a:off x="1093080" y="3911206"/>
            <a:ext cx="15975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19" name="Freeform: Shape 18">
            <a:extLst>
              <a:ext uri="{FF2B5EF4-FFF2-40B4-BE49-F238E27FC236}">
                <a16:creationId xmlns:a16="http://schemas.microsoft.com/office/drawing/2014/main" id="{0564494E-D39B-225E-1AF1-5458FC2C5DF4}"/>
              </a:ext>
            </a:extLst>
          </p:cNvPr>
          <p:cNvSpPr/>
          <p:nvPr/>
        </p:nvSpPr>
        <p:spPr bwMode="auto">
          <a:xfrm>
            <a:off x="2568580" y="2756042"/>
            <a:ext cx="7502236" cy="2952289"/>
          </a:xfrm>
          <a:custGeom>
            <a:avLst/>
            <a:gdLst>
              <a:gd name="connsiteX0" fmla="*/ 0 w 7502236"/>
              <a:gd name="connsiteY0" fmla="*/ 0 h 3699164"/>
              <a:gd name="connsiteX1" fmla="*/ 0 w 7502236"/>
              <a:gd name="connsiteY1" fmla="*/ 3699164 h 3699164"/>
              <a:gd name="connsiteX2" fmla="*/ 7502236 w 7502236"/>
              <a:gd name="connsiteY2" fmla="*/ 3699164 h 3699164"/>
            </a:gdLst>
            <a:ahLst/>
            <a:cxnLst>
              <a:cxn ang="0">
                <a:pos x="connsiteX0" y="connsiteY0"/>
              </a:cxn>
              <a:cxn ang="0">
                <a:pos x="connsiteX1" y="connsiteY1"/>
              </a:cxn>
              <a:cxn ang="0">
                <a:pos x="connsiteX2" y="connsiteY2"/>
              </a:cxn>
            </a:cxnLst>
            <a:rect l="l" t="t" r="r" b="b"/>
            <a:pathLst>
              <a:path w="7502236" h="3699164">
                <a:moveTo>
                  <a:pt x="0" y="0"/>
                </a:moveTo>
                <a:lnTo>
                  <a:pt x="0" y="3699164"/>
                </a:lnTo>
                <a:lnTo>
                  <a:pt x="7502236" y="3699164"/>
                </a:lnTo>
              </a:path>
            </a:pathLst>
          </a:custGeom>
          <a:noFill/>
          <a:ln w="28575">
            <a:solidFill>
              <a:schemeClr val="bg1"/>
            </a:solidFill>
            <a:miter lim="800000"/>
            <a:headEnd/>
            <a:tailEnd/>
          </a:ln>
        </p:spPr>
        <p:txBody>
          <a:bodyPr rtlCol="0" anchor="ctr"/>
          <a:lstStyle/>
          <a:p>
            <a:pPr algn="ctr"/>
            <a:endParaRPr lang="en-US" dirty="0"/>
          </a:p>
        </p:txBody>
      </p:sp>
      <p:grpSp>
        <p:nvGrpSpPr>
          <p:cNvPr id="20" name="Group 19">
            <a:extLst>
              <a:ext uri="{FF2B5EF4-FFF2-40B4-BE49-F238E27FC236}">
                <a16:creationId xmlns:a16="http://schemas.microsoft.com/office/drawing/2014/main" id="{F759272F-45CD-754D-5E34-FF4A24F4AE97}"/>
              </a:ext>
            </a:extLst>
          </p:cNvPr>
          <p:cNvGrpSpPr/>
          <p:nvPr/>
        </p:nvGrpSpPr>
        <p:grpSpPr>
          <a:xfrm>
            <a:off x="2487175" y="2756042"/>
            <a:ext cx="89261" cy="2951104"/>
            <a:chOff x="1643497" y="1683327"/>
            <a:chExt cx="135081" cy="3702628"/>
          </a:xfrm>
        </p:grpSpPr>
        <p:cxnSp>
          <p:nvCxnSpPr>
            <p:cNvPr id="21" name="Straight Connector 20">
              <a:extLst>
                <a:ext uri="{FF2B5EF4-FFF2-40B4-BE49-F238E27FC236}">
                  <a16:creationId xmlns:a16="http://schemas.microsoft.com/office/drawing/2014/main" id="{99D7EF07-ACEC-4334-7311-D4F201A9DCD6}"/>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B050FDC-5E09-1DF0-B90B-F5AA494BF95D}"/>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69D5E4C-892E-DA46-0C54-C50D2236A430}"/>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C9474BA-1CEB-01B2-53E6-D7A431948340}"/>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B1E52D1-515A-6BA5-886B-EDF2B69D7FCA}"/>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EA8C31B-F153-70C3-977C-C80794B86323}"/>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E71BC70A-DDC6-3FA0-5109-93B4D49BCF8F}"/>
              </a:ext>
            </a:extLst>
          </p:cNvPr>
          <p:cNvGrpSpPr/>
          <p:nvPr/>
        </p:nvGrpSpPr>
        <p:grpSpPr>
          <a:xfrm>
            <a:off x="1997536" y="2564651"/>
            <a:ext cx="546115" cy="3253432"/>
            <a:chOff x="2180952" y="1034868"/>
            <a:chExt cx="546115" cy="4041389"/>
          </a:xfrm>
        </p:grpSpPr>
        <p:sp>
          <p:nvSpPr>
            <p:cNvPr id="28" name="TextBox 27">
              <a:extLst>
                <a:ext uri="{FF2B5EF4-FFF2-40B4-BE49-F238E27FC236}">
                  <a16:creationId xmlns:a16="http://schemas.microsoft.com/office/drawing/2014/main" id="{02677676-B2DD-FF3F-0D7C-1133D9897E82}"/>
                </a:ext>
              </a:extLst>
            </p:cNvPr>
            <p:cNvSpPr txBox="1"/>
            <p:nvPr/>
          </p:nvSpPr>
          <p:spPr bwMode="auto">
            <a:xfrm>
              <a:off x="2180952" y="103486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F8E14B11-6DB9-F619-A4C8-9CFCF267CAAA}"/>
                </a:ext>
              </a:extLst>
            </p:cNvPr>
            <p:cNvSpPr txBox="1"/>
            <p:nvPr/>
          </p:nvSpPr>
          <p:spPr bwMode="auto">
            <a:xfrm>
              <a:off x="2297972" y="17650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261CD68E-1E64-EF1C-2675-D6E1856629EC}"/>
                </a:ext>
              </a:extLst>
            </p:cNvPr>
            <p:cNvSpPr txBox="1"/>
            <p:nvPr/>
          </p:nvSpPr>
          <p:spPr bwMode="auto">
            <a:xfrm>
              <a:off x="2297972" y="25041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53B1189B-16C2-D228-602B-B469EE947DEC}"/>
                </a:ext>
              </a:extLst>
            </p:cNvPr>
            <p:cNvSpPr txBox="1"/>
            <p:nvPr/>
          </p:nvSpPr>
          <p:spPr bwMode="auto">
            <a:xfrm>
              <a:off x="2297972" y="323427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2" name="TextBox 31">
              <a:extLst>
                <a:ext uri="{FF2B5EF4-FFF2-40B4-BE49-F238E27FC236}">
                  <a16:creationId xmlns:a16="http://schemas.microsoft.com/office/drawing/2014/main" id="{49B7A6E0-1B4E-5522-96FF-798B2B6FD6E1}"/>
                </a:ext>
              </a:extLst>
            </p:cNvPr>
            <p:cNvSpPr txBox="1"/>
            <p:nvPr/>
          </p:nvSpPr>
          <p:spPr bwMode="auto">
            <a:xfrm>
              <a:off x="2308363" y="39767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20BFDD6A-EABE-B3D2-BEDB-E5D238354181}"/>
                </a:ext>
              </a:extLst>
            </p:cNvPr>
            <p:cNvSpPr txBox="1"/>
            <p:nvPr/>
          </p:nvSpPr>
          <p:spPr bwMode="auto">
            <a:xfrm>
              <a:off x="2425382" y="47069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34" name="TextBox 33">
            <a:extLst>
              <a:ext uri="{FF2B5EF4-FFF2-40B4-BE49-F238E27FC236}">
                <a16:creationId xmlns:a16="http://schemas.microsoft.com/office/drawing/2014/main" id="{B3FD0240-15A6-470E-EBE3-923941D26731}"/>
              </a:ext>
            </a:extLst>
          </p:cNvPr>
          <p:cNvSpPr txBox="1"/>
          <p:nvPr/>
        </p:nvSpPr>
        <p:spPr bwMode="auto">
          <a:xfrm>
            <a:off x="9521335" y="3936484"/>
            <a:ext cx="133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ORR: 75.7%</a:t>
            </a:r>
          </a:p>
        </p:txBody>
      </p:sp>
      <p:sp>
        <p:nvSpPr>
          <p:cNvPr id="35" name="TextBox 34">
            <a:extLst>
              <a:ext uri="{FF2B5EF4-FFF2-40B4-BE49-F238E27FC236}">
                <a16:creationId xmlns:a16="http://schemas.microsoft.com/office/drawing/2014/main" id="{5B2BC00A-99B4-7AF3-5745-4E8A8E8ADE4D}"/>
              </a:ext>
            </a:extLst>
          </p:cNvPr>
          <p:cNvSpPr txBox="1"/>
          <p:nvPr/>
        </p:nvSpPr>
        <p:spPr bwMode="auto">
          <a:xfrm>
            <a:off x="7982950" y="5428405"/>
            <a:ext cx="479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5.8</a:t>
            </a:r>
          </a:p>
        </p:txBody>
      </p:sp>
      <p:cxnSp>
        <p:nvCxnSpPr>
          <p:cNvPr id="36" name="Straight Connector 35">
            <a:extLst>
              <a:ext uri="{FF2B5EF4-FFF2-40B4-BE49-F238E27FC236}">
                <a16:creationId xmlns:a16="http://schemas.microsoft.com/office/drawing/2014/main" id="{D949181B-33E7-05CC-28E8-AD6804244DF4}"/>
              </a:ext>
            </a:extLst>
          </p:cNvPr>
          <p:cNvCxnSpPr/>
          <p:nvPr/>
        </p:nvCxnSpPr>
        <p:spPr bwMode="auto">
          <a:xfrm flipV="1">
            <a:off x="6408635" y="2754802"/>
            <a:ext cx="0" cy="2951193"/>
          </a:xfrm>
          <a:prstGeom prst="line">
            <a:avLst/>
          </a:prstGeom>
          <a:noFill/>
          <a:ln w="28575" cap="flat" cmpd="sng" algn="ctr">
            <a:solidFill>
              <a:schemeClr val="tx2"/>
            </a:solidFill>
            <a:prstDash val="sysDash"/>
            <a:round/>
            <a:headEnd type="none" w="med" len="med"/>
            <a:tailEnd type="none" w="med" len="med"/>
          </a:ln>
          <a:effectLst/>
        </p:spPr>
      </p:cxnSp>
      <p:grpSp>
        <p:nvGrpSpPr>
          <p:cNvPr id="37" name="Group 36">
            <a:extLst>
              <a:ext uri="{FF2B5EF4-FFF2-40B4-BE49-F238E27FC236}">
                <a16:creationId xmlns:a16="http://schemas.microsoft.com/office/drawing/2014/main" id="{E550EB37-00DB-28E7-C630-5D3155D15ACE}"/>
              </a:ext>
            </a:extLst>
          </p:cNvPr>
          <p:cNvGrpSpPr/>
          <p:nvPr/>
        </p:nvGrpSpPr>
        <p:grpSpPr>
          <a:xfrm>
            <a:off x="2568580" y="5698892"/>
            <a:ext cx="7190680" cy="101775"/>
            <a:chOff x="2799804" y="4909258"/>
            <a:chExt cx="7190680" cy="101775"/>
          </a:xfrm>
        </p:grpSpPr>
        <p:grpSp>
          <p:nvGrpSpPr>
            <p:cNvPr id="38" name="Group 37">
              <a:extLst>
                <a:ext uri="{FF2B5EF4-FFF2-40B4-BE49-F238E27FC236}">
                  <a16:creationId xmlns:a16="http://schemas.microsoft.com/office/drawing/2014/main" id="{9C1CA18F-1EFF-0DE4-27FF-86C2E434E8AE}"/>
                </a:ext>
              </a:extLst>
            </p:cNvPr>
            <p:cNvGrpSpPr/>
            <p:nvPr/>
          </p:nvGrpSpPr>
          <p:grpSpPr>
            <a:xfrm rot="5400000">
              <a:off x="3950241" y="3758821"/>
              <a:ext cx="98847" cy="2399722"/>
              <a:chOff x="1643497" y="1683327"/>
              <a:chExt cx="135081" cy="3702628"/>
            </a:xfrm>
          </p:grpSpPr>
          <p:cxnSp>
            <p:nvCxnSpPr>
              <p:cNvPr id="51" name="Straight Connector 50">
                <a:extLst>
                  <a:ext uri="{FF2B5EF4-FFF2-40B4-BE49-F238E27FC236}">
                    <a16:creationId xmlns:a16="http://schemas.microsoft.com/office/drawing/2014/main" id="{793C2955-C998-24D0-0FE3-C9451505288A}"/>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338A284-B660-1AC2-D83C-E7634EDA529F}"/>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F6DD593-DA17-3781-2FA4-9E1E5145FF70}"/>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954A0B9-6B7D-F262-B846-B707A08FEAD0}"/>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EBD0152-E67D-1AA8-1046-20B0D92D0184}"/>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DE1D957-4AAD-3519-3AE2-1B4F69626DE1}"/>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40789147-5EED-C850-277D-9028C0F9508C}"/>
                </a:ext>
              </a:extLst>
            </p:cNvPr>
            <p:cNvGrpSpPr/>
            <p:nvPr/>
          </p:nvGrpSpPr>
          <p:grpSpPr>
            <a:xfrm rot="5400000">
              <a:off x="6829907" y="3758821"/>
              <a:ext cx="98847" cy="2399722"/>
              <a:chOff x="1643497" y="1683327"/>
              <a:chExt cx="135081" cy="3702628"/>
            </a:xfrm>
          </p:grpSpPr>
          <p:cxnSp>
            <p:nvCxnSpPr>
              <p:cNvPr id="45" name="Straight Connector 44">
                <a:extLst>
                  <a:ext uri="{FF2B5EF4-FFF2-40B4-BE49-F238E27FC236}">
                    <a16:creationId xmlns:a16="http://schemas.microsoft.com/office/drawing/2014/main" id="{CDF7254D-C113-A9BB-20B5-E99D075D04A6}"/>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8086117-6835-DEF3-E0C9-08293B673ED8}"/>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9CD0749-E502-1CE7-4C80-CFC04D5BA9F6}"/>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2DA8EA6-A2E2-9D2F-073A-C3B3EE0627D8}"/>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5B2FCB7-A292-D21E-30DF-3F496400F411}"/>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CEE873D-0ECF-11B6-59D5-445919F6D156}"/>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59672BCB-C6D3-F8F4-CCD2-40B346AC6E6B}"/>
                </a:ext>
              </a:extLst>
            </p:cNvPr>
            <p:cNvGrpSpPr/>
            <p:nvPr/>
          </p:nvGrpSpPr>
          <p:grpSpPr>
            <a:xfrm rot="5400000">
              <a:off x="9221144" y="4241693"/>
              <a:ext cx="98847" cy="1439833"/>
              <a:chOff x="1643497" y="3164379"/>
              <a:chExt cx="135081" cy="2221576"/>
            </a:xfrm>
          </p:grpSpPr>
          <p:cxnSp>
            <p:nvCxnSpPr>
              <p:cNvPr id="41" name="Straight Connector 40">
                <a:extLst>
                  <a:ext uri="{FF2B5EF4-FFF2-40B4-BE49-F238E27FC236}">
                    <a16:creationId xmlns:a16="http://schemas.microsoft.com/office/drawing/2014/main" id="{11F9CBC1-860B-09C1-3A55-244DF13B6AD8}"/>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BB4E8F4-562B-8C23-10C7-29793C94AE89}"/>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0BF6EDB-0360-563B-E05E-3A762CE84447}"/>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8CC743F-EB7D-9B15-1E89-B1EF9BF6A397}"/>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7" name="TextBox 56">
            <a:extLst>
              <a:ext uri="{FF2B5EF4-FFF2-40B4-BE49-F238E27FC236}">
                <a16:creationId xmlns:a16="http://schemas.microsoft.com/office/drawing/2014/main" id="{FBFBE9AB-0139-DAF4-EB83-6FC2B34CF661}"/>
              </a:ext>
            </a:extLst>
          </p:cNvPr>
          <p:cNvSpPr txBox="1"/>
          <p:nvPr/>
        </p:nvSpPr>
        <p:spPr bwMode="auto">
          <a:xfrm>
            <a:off x="2708839" y="4141679"/>
            <a:ext cx="30585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Disease Progression or Death</a:t>
            </a:r>
          </a:p>
        </p:txBody>
      </p:sp>
      <p:sp>
        <p:nvSpPr>
          <p:cNvPr id="58" name="TextBox 57">
            <a:extLst>
              <a:ext uri="{FF2B5EF4-FFF2-40B4-BE49-F238E27FC236}">
                <a16:creationId xmlns:a16="http://schemas.microsoft.com/office/drawing/2014/main" id="{FFAFC5A6-168B-E374-90B2-C5FB33C7D922}"/>
              </a:ext>
            </a:extLst>
          </p:cNvPr>
          <p:cNvSpPr txBox="1"/>
          <p:nvPr/>
        </p:nvSpPr>
        <p:spPr bwMode="auto">
          <a:xfrm>
            <a:off x="2773436" y="4671374"/>
            <a:ext cx="11526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Zanubrutinib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Ibrutinib</a:t>
            </a:r>
          </a:p>
        </p:txBody>
      </p:sp>
      <p:sp>
        <p:nvSpPr>
          <p:cNvPr id="59" name="TextBox 58">
            <a:extLst>
              <a:ext uri="{FF2B5EF4-FFF2-40B4-BE49-F238E27FC236}">
                <a16:creationId xmlns:a16="http://schemas.microsoft.com/office/drawing/2014/main" id="{71457804-0010-D29A-05FE-AE8EB61DBE65}"/>
              </a:ext>
            </a:extLst>
          </p:cNvPr>
          <p:cNvSpPr txBox="1"/>
          <p:nvPr/>
        </p:nvSpPr>
        <p:spPr bwMode="auto">
          <a:xfrm>
            <a:off x="3863376" y="4453270"/>
            <a:ext cx="10706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n (%)</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87 (26.6)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118 (36.3)</a:t>
            </a:r>
          </a:p>
        </p:txBody>
      </p:sp>
      <p:sp>
        <p:nvSpPr>
          <p:cNvPr id="60" name="TextBox 59">
            <a:extLst>
              <a:ext uri="{FF2B5EF4-FFF2-40B4-BE49-F238E27FC236}">
                <a16:creationId xmlns:a16="http://schemas.microsoft.com/office/drawing/2014/main" id="{55B7CB31-6D0B-F2EE-9DAA-4933664719A8}"/>
              </a:ext>
            </a:extLst>
          </p:cNvPr>
          <p:cNvSpPr txBox="1"/>
          <p:nvPr/>
        </p:nvSpPr>
        <p:spPr bwMode="auto">
          <a:xfrm>
            <a:off x="6408133" y="4026081"/>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65.9</a:t>
            </a:r>
          </a:p>
        </p:txBody>
      </p:sp>
      <p:sp>
        <p:nvSpPr>
          <p:cNvPr id="61" name="TextBox 60">
            <a:extLst>
              <a:ext uri="{FF2B5EF4-FFF2-40B4-BE49-F238E27FC236}">
                <a16:creationId xmlns:a16="http://schemas.microsoft.com/office/drawing/2014/main" id="{F371022E-C900-BAA2-A2E2-95CF903ED05C}"/>
              </a:ext>
            </a:extLst>
          </p:cNvPr>
          <p:cNvSpPr txBox="1"/>
          <p:nvPr/>
        </p:nvSpPr>
        <p:spPr bwMode="auto">
          <a:xfrm>
            <a:off x="6408133" y="2903849"/>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78.4</a:t>
            </a:r>
          </a:p>
        </p:txBody>
      </p:sp>
      <p:sp>
        <p:nvSpPr>
          <p:cNvPr id="62" name="TextBox 61">
            <a:extLst>
              <a:ext uri="{FF2B5EF4-FFF2-40B4-BE49-F238E27FC236}">
                <a16:creationId xmlns:a16="http://schemas.microsoft.com/office/drawing/2014/main" id="{EBA40523-3DEB-7145-2CF5-F7F61C7B100A}"/>
              </a:ext>
            </a:extLst>
          </p:cNvPr>
          <p:cNvSpPr txBox="1"/>
          <p:nvPr/>
        </p:nvSpPr>
        <p:spPr bwMode="auto">
          <a:xfrm>
            <a:off x="2421417" y="57127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597BD1A7-1E27-745C-8D34-2187610F608C}"/>
              </a:ext>
            </a:extLst>
          </p:cNvPr>
          <p:cNvSpPr txBox="1"/>
          <p:nvPr/>
        </p:nvSpPr>
        <p:spPr bwMode="auto">
          <a:xfrm>
            <a:off x="2906165" y="57127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76" name="TextBox 575">
            <a:extLst>
              <a:ext uri="{FF2B5EF4-FFF2-40B4-BE49-F238E27FC236}">
                <a16:creationId xmlns:a16="http://schemas.microsoft.com/office/drawing/2014/main" id="{45985276-980A-3650-8C25-C7AB4D8A2499}"/>
              </a:ext>
            </a:extLst>
          </p:cNvPr>
          <p:cNvSpPr txBox="1"/>
          <p:nvPr/>
        </p:nvSpPr>
        <p:spPr bwMode="auto">
          <a:xfrm>
            <a:off x="3378338" y="57127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77" name="TextBox 576">
            <a:extLst>
              <a:ext uri="{FF2B5EF4-FFF2-40B4-BE49-F238E27FC236}">
                <a16:creationId xmlns:a16="http://schemas.microsoft.com/office/drawing/2014/main" id="{72D59F06-C5DA-2599-AE0E-3355217969A5}"/>
              </a:ext>
            </a:extLst>
          </p:cNvPr>
          <p:cNvSpPr txBox="1"/>
          <p:nvPr/>
        </p:nvSpPr>
        <p:spPr bwMode="auto">
          <a:xfrm>
            <a:off x="3876838" y="57127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78" name="TextBox 577">
            <a:extLst>
              <a:ext uri="{FF2B5EF4-FFF2-40B4-BE49-F238E27FC236}">
                <a16:creationId xmlns:a16="http://schemas.microsoft.com/office/drawing/2014/main" id="{5C2A3C61-F5EB-406C-3F8C-DF8DA06BA84F}"/>
              </a:ext>
            </a:extLst>
          </p:cNvPr>
          <p:cNvSpPr txBox="1"/>
          <p:nvPr/>
        </p:nvSpPr>
        <p:spPr bwMode="auto">
          <a:xfrm>
            <a:off x="4278506"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79" name="TextBox 578">
            <a:extLst>
              <a:ext uri="{FF2B5EF4-FFF2-40B4-BE49-F238E27FC236}">
                <a16:creationId xmlns:a16="http://schemas.microsoft.com/office/drawing/2014/main" id="{7DAFF48C-63D2-1DAA-FD4F-36B232003A36}"/>
              </a:ext>
            </a:extLst>
          </p:cNvPr>
          <p:cNvSpPr txBox="1"/>
          <p:nvPr/>
        </p:nvSpPr>
        <p:spPr bwMode="auto">
          <a:xfrm>
            <a:off x="4763254"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80" name="TextBox 579">
            <a:extLst>
              <a:ext uri="{FF2B5EF4-FFF2-40B4-BE49-F238E27FC236}">
                <a16:creationId xmlns:a16="http://schemas.microsoft.com/office/drawing/2014/main" id="{9EB619BD-2642-E005-8AF2-B106C2C2CEF6}"/>
              </a:ext>
            </a:extLst>
          </p:cNvPr>
          <p:cNvSpPr txBox="1"/>
          <p:nvPr/>
        </p:nvSpPr>
        <p:spPr bwMode="auto">
          <a:xfrm>
            <a:off x="5235427"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81" name="TextBox 580">
            <a:extLst>
              <a:ext uri="{FF2B5EF4-FFF2-40B4-BE49-F238E27FC236}">
                <a16:creationId xmlns:a16="http://schemas.microsoft.com/office/drawing/2014/main" id="{5D3020E2-4B8F-6AF6-C387-DD10BBFD3ABB}"/>
              </a:ext>
            </a:extLst>
          </p:cNvPr>
          <p:cNvSpPr txBox="1"/>
          <p:nvPr/>
        </p:nvSpPr>
        <p:spPr bwMode="auto">
          <a:xfrm>
            <a:off x="5733927"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82" name="TextBox 581">
            <a:extLst>
              <a:ext uri="{FF2B5EF4-FFF2-40B4-BE49-F238E27FC236}">
                <a16:creationId xmlns:a16="http://schemas.microsoft.com/office/drawing/2014/main" id="{543691F6-6A66-952B-30B7-A7118CEE7310}"/>
              </a:ext>
            </a:extLst>
          </p:cNvPr>
          <p:cNvSpPr txBox="1"/>
          <p:nvPr/>
        </p:nvSpPr>
        <p:spPr bwMode="auto">
          <a:xfrm>
            <a:off x="6188180"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83" name="TextBox 582">
            <a:extLst>
              <a:ext uri="{FF2B5EF4-FFF2-40B4-BE49-F238E27FC236}">
                <a16:creationId xmlns:a16="http://schemas.microsoft.com/office/drawing/2014/main" id="{AAF8E6A5-358E-7AE5-DCF1-D89511818EAD}"/>
              </a:ext>
            </a:extLst>
          </p:cNvPr>
          <p:cNvSpPr txBox="1"/>
          <p:nvPr/>
        </p:nvSpPr>
        <p:spPr bwMode="auto">
          <a:xfrm>
            <a:off x="6672928"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84" name="TextBox 583">
            <a:extLst>
              <a:ext uri="{FF2B5EF4-FFF2-40B4-BE49-F238E27FC236}">
                <a16:creationId xmlns:a16="http://schemas.microsoft.com/office/drawing/2014/main" id="{AF14B4F1-595A-82A9-3613-E71746F8BE68}"/>
              </a:ext>
            </a:extLst>
          </p:cNvPr>
          <p:cNvSpPr txBox="1"/>
          <p:nvPr/>
        </p:nvSpPr>
        <p:spPr bwMode="auto">
          <a:xfrm>
            <a:off x="7145101"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85" name="TextBox 584">
            <a:extLst>
              <a:ext uri="{FF2B5EF4-FFF2-40B4-BE49-F238E27FC236}">
                <a16:creationId xmlns:a16="http://schemas.microsoft.com/office/drawing/2014/main" id="{0DA65B05-8FFF-920C-982C-D54542FEF06C}"/>
              </a:ext>
            </a:extLst>
          </p:cNvPr>
          <p:cNvSpPr txBox="1"/>
          <p:nvPr/>
        </p:nvSpPr>
        <p:spPr bwMode="auto">
          <a:xfrm>
            <a:off x="7643601"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586" name="TextBox 585">
            <a:extLst>
              <a:ext uri="{FF2B5EF4-FFF2-40B4-BE49-F238E27FC236}">
                <a16:creationId xmlns:a16="http://schemas.microsoft.com/office/drawing/2014/main" id="{D36453A0-4D9D-22BF-6001-CFCC02FE108E}"/>
              </a:ext>
            </a:extLst>
          </p:cNvPr>
          <p:cNvSpPr txBox="1"/>
          <p:nvPr/>
        </p:nvSpPr>
        <p:spPr bwMode="auto">
          <a:xfrm>
            <a:off x="8103778"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587" name="TextBox 586">
            <a:extLst>
              <a:ext uri="{FF2B5EF4-FFF2-40B4-BE49-F238E27FC236}">
                <a16:creationId xmlns:a16="http://schemas.microsoft.com/office/drawing/2014/main" id="{5D58C493-2CDB-0538-8A67-1BE30E10AC09}"/>
              </a:ext>
            </a:extLst>
          </p:cNvPr>
          <p:cNvSpPr txBox="1"/>
          <p:nvPr/>
        </p:nvSpPr>
        <p:spPr bwMode="auto">
          <a:xfrm>
            <a:off x="8588526"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588" name="TextBox 587">
            <a:extLst>
              <a:ext uri="{FF2B5EF4-FFF2-40B4-BE49-F238E27FC236}">
                <a16:creationId xmlns:a16="http://schemas.microsoft.com/office/drawing/2014/main" id="{BA0449B8-C91F-F932-2979-7678198AD834}"/>
              </a:ext>
            </a:extLst>
          </p:cNvPr>
          <p:cNvSpPr txBox="1"/>
          <p:nvPr/>
        </p:nvSpPr>
        <p:spPr bwMode="auto">
          <a:xfrm>
            <a:off x="9060699"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589" name="TextBox 588">
            <a:extLst>
              <a:ext uri="{FF2B5EF4-FFF2-40B4-BE49-F238E27FC236}">
                <a16:creationId xmlns:a16="http://schemas.microsoft.com/office/drawing/2014/main" id="{FD55FF33-CC20-EFCD-54BB-4B178374B40E}"/>
              </a:ext>
            </a:extLst>
          </p:cNvPr>
          <p:cNvSpPr txBox="1"/>
          <p:nvPr/>
        </p:nvSpPr>
        <p:spPr bwMode="auto">
          <a:xfrm>
            <a:off x="9559199"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06" name="TextBox 605">
            <a:extLst>
              <a:ext uri="{FF2B5EF4-FFF2-40B4-BE49-F238E27FC236}">
                <a16:creationId xmlns:a16="http://schemas.microsoft.com/office/drawing/2014/main" id="{4F27FB7C-D39F-2799-400F-637BBB9FA806}"/>
              </a:ext>
            </a:extLst>
          </p:cNvPr>
          <p:cNvSpPr txBox="1"/>
          <p:nvPr/>
        </p:nvSpPr>
        <p:spPr bwMode="auto">
          <a:xfrm>
            <a:off x="8103778" y="3297085"/>
            <a:ext cx="16280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Zanubrutinib</a:t>
            </a:r>
          </a:p>
        </p:txBody>
      </p:sp>
      <p:sp>
        <p:nvSpPr>
          <p:cNvPr id="607" name="TextBox 606">
            <a:extLst>
              <a:ext uri="{FF2B5EF4-FFF2-40B4-BE49-F238E27FC236}">
                <a16:creationId xmlns:a16="http://schemas.microsoft.com/office/drawing/2014/main" id="{DFD6C98C-F28F-E856-FF05-39F92EFFAA78}"/>
              </a:ext>
            </a:extLst>
          </p:cNvPr>
          <p:cNvSpPr txBox="1"/>
          <p:nvPr/>
        </p:nvSpPr>
        <p:spPr bwMode="auto">
          <a:xfrm>
            <a:off x="9563709" y="4470145"/>
            <a:ext cx="1354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Ibrutinib</a:t>
            </a:r>
          </a:p>
        </p:txBody>
      </p:sp>
      <p:grpSp>
        <p:nvGrpSpPr>
          <p:cNvPr id="608" name="Group 607">
            <a:extLst>
              <a:ext uri="{FF2B5EF4-FFF2-40B4-BE49-F238E27FC236}">
                <a16:creationId xmlns:a16="http://schemas.microsoft.com/office/drawing/2014/main" id="{CC52CC16-E646-8D5F-0946-0FC6679FB655}"/>
              </a:ext>
            </a:extLst>
          </p:cNvPr>
          <p:cNvGrpSpPr/>
          <p:nvPr/>
        </p:nvGrpSpPr>
        <p:grpSpPr>
          <a:xfrm>
            <a:off x="3024700" y="2746336"/>
            <a:ext cx="5951576" cy="1327054"/>
            <a:chOff x="3255924" y="1956702"/>
            <a:chExt cx="5951576" cy="1327054"/>
          </a:xfrm>
        </p:grpSpPr>
        <p:cxnSp>
          <p:nvCxnSpPr>
            <p:cNvPr id="609" name="Straight Connector 608">
              <a:extLst>
                <a:ext uri="{FF2B5EF4-FFF2-40B4-BE49-F238E27FC236}">
                  <a16:creationId xmlns:a16="http://schemas.microsoft.com/office/drawing/2014/main" id="{71B8E04E-3007-E6A9-4E0F-17C7E25F3769}"/>
                </a:ext>
              </a:extLst>
            </p:cNvPr>
            <p:cNvCxnSpPr>
              <a:cxnSpLocks/>
            </p:cNvCxnSpPr>
            <p:nvPr/>
          </p:nvCxnSpPr>
          <p:spPr bwMode="auto">
            <a:xfrm>
              <a:off x="3255924" y="1956702"/>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2DDE6215-FB16-2598-1F6B-8BD56E3B8EAE}"/>
                </a:ext>
              </a:extLst>
            </p:cNvPr>
            <p:cNvCxnSpPr>
              <a:cxnSpLocks/>
            </p:cNvCxnSpPr>
            <p:nvPr/>
          </p:nvCxnSpPr>
          <p:spPr bwMode="auto">
            <a:xfrm>
              <a:off x="3759691" y="207234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6591270B-5A24-6F41-35B1-BA311574D0B1}"/>
                </a:ext>
              </a:extLst>
            </p:cNvPr>
            <p:cNvCxnSpPr>
              <a:cxnSpLocks/>
            </p:cNvCxnSpPr>
            <p:nvPr/>
          </p:nvCxnSpPr>
          <p:spPr bwMode="auto">
            <a:xfrm>
              <a:off x="4231660" y="213027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8EE2D177-F5DA-A026-3A28-8BF0DAD6D607}"/>
                </a:ext>
              </a:extLst>
            </p:cNvPr>
            <p:cNvCxnSpPr>
              <a:cxnSpLocks/>
            </p:cNvCxnSpPr>
            <p:nvPr/>
          </p:nvCxnSpPr>
          <p:spPr bwMode="auto">
            <a:xfrm>
              <a:off x="4585061" y="2156215"/>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8027A91A-E800-4C0C-1358-EC576BEAE94C}"/>
                </a:ext>
              </a:extLst>
            </p:cNvPr>
            <p:cNvCxnSpPr>
              <a:cxnSpLocks/>
            </p:cNvCxnSpPr>
            <p:nvPr/>
          </p:nvCxnSpPr>
          <p:spPr bwMode="auto">
            <a:xfrm>
              <a:off x="4762991" y="2183856"/>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FF52024A-CD80-B2EE-F716-F2CC45137426}"/>
                </a:ext>
              </a:extLst>
            </p:cNvPr>
            <p:cNvCxnSpPr>
              <a:cxnSpLocks/>
            </p:cNvCxnSpPr>
            <p:nvPr/>
          </p:nvCxnSpPr>
          <p:spPr bwMode="auto">
            <a:xfrm>
              <a:off x="5076257" y="2291028"/>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231E51C1-2D1D-77DD-A598-BAA846DE26B4}"/>
                </a:ext>
              </a:extLst>
            </p:cNvPr>
            <p:cNvCxnSpPr>
              <a:cxnSpLocks/>
            </p:cNvCxnSpPr>
            <p:nvPr/>
          </p:nvCxnSpPr>
          <p:spPr bwMode="auto">
            <a:xfrm>
              <a:off x="5024600" y="222051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DB956F95-104C-9A9F-F016-2E0F734D5598}"/>
                </a:ext>
              </a:extLst>
            </p:cNvPr>
            <p:cNvCxnSpPr>
              <a:cxnSpLocks/>
            </p:cNvCxnSpPr>
            <p:nvPr/>
          </p:nvCxnSpPr>
          <p:spPr bwMode="auto">
            <a:xfrm>
              <a:off x="5524991" y="2389734"/>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82BEECD9-A61B-EAB8-36C7-FEB18BE69FA4}"/>
                </a:ext>
              </a:extLst>
            </p:cNvPr>
            <p:cNvCxnSpPr>
              <a:cxnSpLocks/>
            </p:cNvCxnSpPr>
            <p:nvPr/>
          </p:nvCxnSpPr>
          <p:spPr bwMode="auto">
            <a:xfrm>
              <a:off x="5676002" y="241868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70BBACB7-6D33-A136-4934-92B31A16BD7F}"/>
                </a:ext>
              </a:extLst>
            </p:cNvPr>
            <p:cNvCxnSpPr>
              <a:cxnSpLocks/>
            </p:cNvCxnSpPr>
            <p:nvPr/>
          </p:nvCxnSpPr>
          <p:spPr bwMode="auto">
            <a:xfrm>
              <a:off x="5888460" y="2422155"/>
              <a:ext cx="0" cy="107172"/>
            </a:xfrm>
            <a:prstGeom prst="line">
              <a:avLst/>
            </a:prstGeom>
            <a:noFill/>
            <a:ln w="5715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BD2004AA-A76D-0B85-52CD-3A5C9FE9C670}"/>
                </a:ext>
              </a:extLst>
            </p:cNvPr>
            <p:cNvCxnSpPr>
              <a:cxnSpLocks/>
            </p:cNvCxnSpPr>
            <p:nvPr/>
          </p:nvCxnSpPr>
          <p:spPr bwMode="auto">
            <a:xfrm>
              <a:off x="5998574" y="2471508"/>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1D011446-F324-70BD-683F-E13A538AF637}"/>
                </a:ext>
              </a:extLst>
            </p:cNvPr>
            <p:cNvCxnSpPr>
              <a:cxnSpLocks/>
            </p:cNvCxnSpPr>
            <p:nvPr/>
          </p:nvCxnSpPr>
          <p:spPr bwMode="auto">
            <a:xfrm>
              <a:off x="6086636" y="250745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13EB62B-4D21-180A-9F0C-E79F17E828EE}"/>
                </a:ext>
              </a:extLst>
            </p:cNvPr>
            <p:cNvCxnSpPr>
              <a:cxnSpLocks/>
            </p:cNvCxnSpPr>
            <p:nvPr/>
          </p:nvCxnSpPr>
          <p:spPr bwMode="auto">
            <a:xfrm>
              <a:off x="6033282" y="2498985"/>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F53D6E52-2AC8-F0DD-C86B-33C16AC80FCB}"/>
                </a:ext>
              </a:extLst>
            </p:cNvPr>
            <p:cNvCxnSpPr>
              <a:cxnSpLocks/>
            </p:cNvCxnSpPr>
            <p:nvPr/>
          </p:nvCxnSpPr>
          <p:spPr bwMode="auto">
            <a:xfrm>
              <a:off x="6400787" y="2525094"/>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C2C8A1C8-FAB4-993A-5149-97758A5573FB}"/>
                </a:ext>
              </a:extLst>
            </p:cNvPr>
            <p:cNvCxnSpPr>
              <a:cxnSpLocks/>
            </p:cNvCxnSpPr>
            <p:nvPr/>
          </p:nvCxnSpPr>
          <p:spPr bwMode="auto">
            <a:xfrm>
              <a:off x="6432103" y="2545548"/>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86E4495A-E1BD-0A75-7863-1B021AAF4690}"/>
                </a:ext>
              </a:extLst>
            </p:cNvPr>
            <p:cNvCxnSpPr>
              <a:cxnSpLocks/>
            </p:cNvCxnSpPr>
            <p:nvPr/>
          </p:nvCxnSpPr>
          <p:spPr bwMode="auto">
            <a:xfrm>
              <a:off x="6463403" y="2545548"/>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B7F847E-1688-D8E6-FE21-19CE1258B967}"/>
                </a:ext>
              </a:extLst>
            </p:cNvPr>
            <p:cNvCxnSpPr>
              <a:cxnSpLocks/>
            </p:cNvCxnSpPr>
            <p:nvPr/>
          </p:nvCxnSpPr>
          <p:spPr bwMode="auto">
            <a:xfrm>
              <a:off x="5942955" y="2463041"/>
              <a:ext cx="0" cy="107172"/>
            </a:xfrm>
            <a:prstGeom prst="line">
              <a:avLst/>
            </a:prstGeom>
            <a:noFill/>
            <a:ln w="5715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2EF81AA-93ED-2AF4-8C23-2E4E6705A9FF}"/>
                </a:ext>
              </a:extLst>
            </p:cNvPr>
            <p:cNvCxnSpPr>
              <a:cxnSpLocks/>
            </p:cNvCxnSpPr>
            <p:nvPr/>
          </p:nvCxnSpPr>
          <p:spPr bwMode="auto">
            <a:xfrm>
              <a:off x="6352116" y="2524383"/>
              <a:ext cx="0" cy="107172"/>
            </a:xfrm>
            <a:prstGeom prst="line">
              <a:avLst/>
            </a:prstGeom>
            <a:noFill/>
            <a:ln w="7620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BFD0C649-AEBA-7B30-2B33-B2CF2D97D401}"/>
                </a:ext>
              </a:extLst>
            </p:cNvPr>
            <p:cNvCxnSpPr>
              <a:cxnSpLocks/>
            </p:cNvCxnSpPr>
            <p:nvPr/>
          </p:nvCxnSpPr>
          <p:spPr bwMode="auto">
            <a:xfrm>
              <a:off x="6504838" y="2561747"/>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C8329D5-5412-7E83-2B7F-82AD80F8E9C8}"/>
                </a:ext>
              </a:extLst>
            </p:cNvPr>
            <p:cNvCxnSpPr>
              <a:cxnSpLocks/>
            </p:cNvCxnSpPr>
            <p:nvPr/>
          </p:nvCxnSpPr>
          <p:spPr bwMode="auto">
            <a:xfrm>
              <a:off x="6747037" y="2570213"/>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D76FEB4-385A-D437-1288-C9B87C5614BE}"/>
                </a:ext>
              </a:extLst>
            </p:cNvPr>
            <p:cNvCxnSpPr>
              <a:cxnSpLocks/>
            </p:cNvCxnSpPr>
            <p:nvPr/>
          </p:nvCxnSpPr>
          <p:spPr bwMode="auto">
            <a:xfrm>
              <a:off x="6793602" y="2570213"/>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4299251-2139-99F6-1CE3-0F207D5F56FF}"/>
                </a:ext>
              </a:extLst>
            </p:cNvPr>
            <p:cNvCxnSpPr>
              <a:cxnSpLocks/>
            </p:cNvCxnSpPr>
            <p:nvPr/>
          </p:nvCxnSpPr>
          <p:spPr bwMode="auto">
            <a:xfrm>
              <a:off x="6829642" y="2570213"/>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5487CF9-6A1F-630F-0ED5-FAA85CE7B354}"/>
                </a:ext>
              </a:extLst>
            </p:cNvPr>
            <p:cNvCxnSpPr>
              <a:cxnSpLocks/>
            </p:cNvCxnSpPr>
            <p:nvPr/>
          </p:nvCxnSpPr>
          <p:spPr bwMode="auto">
            <a:xfrm>
              <a:off x="7219193" y="264002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EF343E17-1643-9C56-4C61-FFA60807E256}"/>
                </a:ext>
              </a:extLst>
            </p:cNvPr>
            <p:cNvCxnSpPr>
              <a:cxnSpLocks/>
            </p:cNvCxnSpPr>
            <p:nvPr/>
          </p:nvCxnSpPr>
          <p:spPr bwMode="auto">
            <a:xfrm>
              <a:off x="7249721" y="266435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CA96B33-1432-D4BC-83A6-DF354938FBD4}"/>
                </a:ext>
              </a:extLst>
            </p:cNvPr>
            <p:cNvCxnSpPr>
              <a:cxnSpLocks/>
            </p:cNvCxnSpPr>
            <p:nvPr/>
          </p:nvCxnSpPr>
          <p:spPr bwMode="auto">
            <a:xfrm>
              <a:off x="7288903" y="266435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29736193-C866-F7B9-6C00-E1611ABF2F10}"/>
                </a:ext>
              </a:extLst>
            </p:cNvPr>
            <p:cNvCxnSpPr>
              <a:cxnSpLocks/>
            </p:cNvCxnSpPr>
            <p:nvPr/>
          </p:nvCxnSpPr>
          <p:spPr bwMode="auto">
            <a:xfrm>
              <a:off x="7636036" y="274253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2BE6E54-023C-58F0-3C9C-01C187D6973C}"/>
                </a:ext>
              </a:extLst>
            </p:cNvPr>
            <p:cNvCxnSpPr>
              <a:cxnSpLocks/>
            </p:cNvCxnSpPr>
            <p:nvPr/>
          </p:nvCxnSpPr>
          <p:spPr bwMode="auto">
            <a:xfrm>
              <a:off x="7669005" y="274253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C7BEEBB6-3D36-32F0-D05B-8E08BCEBEA3B}"/>
                </a:ext>
              </a:extLst>
            </p:cNvPr>
            <p:cNvCxnSpPr>
              <a:cxnSpLocks/>
            </p:cNvCxnSpPr>
            <p:nvPr/>
          </p:nvCxnSpPr>
          <p:spPr bwMode="auto">
            <a:xfrm>
              <a:off x="7828893" y="2773844"/>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5C4C3E4-2806-D94C-D641-4989EC43E342}"/>
                </a:ext>
              </a:extLst>
            </p:cNvPr>
            <p:cNvCxnSpPr>
              <a:cxnSpLocks/>
            </p:cNvCxnSpPr>
            <p:nvPr/>
          </p:nvCxnSpPr>
          <p:spPr bwMode="auto">
            <a:xfrm>
              <a:off x="8293529" y="306800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1229864-C5C3-B2E2-A812-69B446BBBA30}"/>
                </a:ext>
              </a:extLst>
            </p:cNvPr>
            <p:cNvCxnSpPr>
              <a:cxnSpLocks/>
            </p:cNvCxnSpPr>
            <p:nvPr/>
          </p:nvCxnSpPr>
          <p:spPr bwMode="auto">
            <a:xfrm>
              <a:off x="8335002" y="317235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CE99157F-3D35-EE83-95CC-A11C3C77E4E4}"/>
                </a:ext>
              </a:extLst>
            </p:cNvPr>
            <p:cNvCxnSpPr>
              <a:cxnSpLocks/>
            </p:cNvCxnSpPr>
            <p:nvPr/>
          </p:nvCxnSpPr>
          <p:spPr bwMode="auto">
            <a:xfrm>
              <a:off x="8556154" y="317235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B3963C4-67D1-E6F3-F952-558E9955E0AE}"/>
                </a:ext>
              </a:extLst>
            </p:cNvPr>
            <p:cNvCxnSpPr>
              <a:cxnSpLocks/>
            </p:cNvCxnSpPr>
            <p:nvPr/>
          </p:nvCxnSpPr>
          <p:spPr bwMode="auto">
            <a:xfrm>
              <a:off x="8163983" y="2945061"/>
              <a:ext cx="0" cy="107172"/>
            </a:xfrm>
            <a:prstGeom prst="line">
              <a:avLst/>
            </a:prstGeom>
            <a:noFill/>
            <a:ln w="7620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4B770916-73D3-8ECE-83FF-71B3070ECD53}"/>
                </a:ext>
              </a:extLst>
            </p:cNvPr>
            <p:cNvCxnSpPr>
              <a:cxnSpLocks/>
            </p:cNvCxnSpPr>
            <p:nvPr/>
          </p:nvCxnSpPr>
          <p:spPr bwMode="auto">
            <a:xfrm>
              <a:off x="8249181" y="2945061"/>
              <a:ext cx="0" cy="107172"/>
            </a:xfrm>
            <a:prstGeom prst="line">
              <a:avLst/>
            </a:prstGeom>
            <a:noFill/>
            <a:ln w="762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48F543D-6F80-2A2B-ED9B-37A95FE9BADC}"/>
                </a:ext>
              </a:extLst>
            </p:cNvPr>
            <p:cNvCxnSpPr>
              <a:cxnSpLocks/>
            </p:cNvCxnSpPr>
            <p:nvPr/>
          </p:nvCxnSpPr>
          <p:spPr bwMode="auto">
            <a:xfrm>
              <a:off x="8091890" y="2827430"/>
              <a:ext cx="0" cy="107172"/>
            </a:xfrm>
            <a:prstGeom prst="line">
              <a:avLst/>
            </a:prstGeom>
            <a:noFill/>
            <a:ln w="5715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44DEA9DF-8C90-4454-2A5E-5144FEDF279D}"/>
                </a:ext>
              </a:extLst>
            </p:cNvPr>
            <p:cNvCxnSpPr>
              <a:cxnSpLocks/>
            </p:cNvCxnSpPr>
            <p:nvPr/>
          </p:nvCxnSpPr>
          <p:spPr bwMode="auto">
            <a:xfrm>
              <a:off x="8129990" y="2874899"/>
              <a:ext cx="0" cy="107172"/>
            </a:xfrm>
            <a:prstGeom prst="line">
              <a:avLst/>
            </a:prstGeom>
            <a:noFill/>
            <a:ln w="5715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D5D72EE0-A84E-9D82-BDD6-947D8C7F487F}"/>
                </a:ext>
              </a:extLst>
            </p:cNvPr>
            <p:cNvCxnSpPr>
              <a:cxnSpLocks/>
            </p:cNvCxnSpPr>
            <p:nvPr/>
          </p:nvCxnSpPr>
          <p:spPr bwMode="auto">
            <a:xfrm>
              <a:off x="8999429" y="3174395"/>
              <a:ext cx="0" cy="107172"/>
            </a:xfrm>
            <a:prstGeom prst="line">
              <a:avLst/>
            </a:prstGeom>
            <a:noFill/>
            <a:ln w="381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E0A4F6D1-750C-18B5-BE31-8EB19994893A}"/>
                </a:ext>
              </a:extLst>
            </p:cNvPr>
            <p:cNvCxnSpPr>
              <a:cxnSpLocks/>
            </p:cNvCxnSpPr>
            <p:nvPr/>
          </p:nvCxnSpPr>
          <p:spPr bwMode="auto">
            <a:xfrm>
              <a:off x="9042389" y="3174532"/>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DF643BA7-284D-D827-1D47-9B7ADB155A62}"/>
                </a:ext>
              </a:extLst>
            </p:cNvPr>
            <p:cNvCxnSpPr>
              <a:cxnSpLocks/>
            </p:cNvCxnSpPr>
            <p:nvPr/>
          </p:nvCxnSpPr>
          <p:spPr bwMode="auto">
            <a:xfrm>
              <a:off x="9102254" y="3176584"/>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E974F12C-1A5B-39C6-475B-872603C52434}"/>
                </a:ext>
              </a:extLst>
            </p:cNvPr>
            <p:cNvCxnSpPr>
              <a:cxnSpLocks/>
            </p:cNvCxnSpPr>
            <p:nvPr/>
          </p:nvCxnSpPr>
          <p:spPr bwMode="auto">
            <a:xfrm>
              <a:off x="9207500" y="3172214"/>
              <a:ext cx="0" cy="10717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1" name="Group 380">
            <a:extLst>
              <a:ext uri="{FF2B5EF4-FFF2-40B4-BE49-F238E27FC236}">
                <a16:creationId xmlns:a16="http://schemas.microsoft.com/office/drawing/2014/main" id="{43AB8756-3009-1387-4BAA-760AFAECC219}"/>
              </a:ext>
            </a:extLst>
          </p:cNvPr>
          <p:cNvGrpSpPr/>
          <p:nvPr/>
        </p:nvGrpSpPr>
        <p:grpSpPr>
          <a:xfrm>
            <a:off x="2594713" y="2713312"/>
            <a:ext cx="6970225" cy="2003647"/>
            <a:chOff x="2825937" y="1923678"/>
            <a:chExt cx="6970225" cy="2003647"/>
          </a:xfrm>
        </p:grpSpPr>
        <p:cxnSp>
          <p:nvCxnSpPr>
            <p:cNvPr id="382" name="Straight Connector 381">
              <a:extLst>
                <a:ext uri="{FF2B5EF4-FFF2-40B4-BE49-F238E27FC236}">
                  <a16:creationId xmlns:a16="http://schemas.microsoft.com/office/drawing/2014/main" id="{61463314-1AFF-8169-4DBE-33270530A6FA}"/>
                </a:ext>
              </a:extLst>
            </p:cNvPr>
            <p:cNvCxnSpPr>
              <a:cxnSpLocks/>
            </p:cNvCxnSpPr>
            <p:nvPr/>
          </p:nvCxnSpPr>
          <p:spPr bwMode="auto">
            <a:xfrm>
              <a:off x="2825937" y="192367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4F663FE5-6DC3-15B8-2EE3-59C1B09F1D47}"/>
                </a:ext>
              </a:extLst>
            </p:cNvPr>
            <p:cNvCxnSpPr>
              <a:cxnSpLocks/>
            </p:cNvCxnSpPr>
            <p:nvPr/>
          </p:nvCxnSpPr>
          <p:spPr bwMode="auto">
            <a:xfrm>
              <a:off x="3282807" y="2014407"/>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AA047CDB-CDB1-2A77-719A-EF8108333930}"/>
                </a:ext>
              </a:extLst>
            </p:cNvPr>
            <p:cNvCxnSpPr>
              <a:cxnSpLocks/>
            </p:cNvCxnSpPr>
            <p:nvPr/>
          </p:nvCxnSpPr>
          <p:spPr bwMode="auto">
            <a:xfrm>
              <a:off x="3748688" y="2119676"/>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F7B471B3-86E0-02F8-6C2D-D97282F01AA9}"/>
                </a:ext>
              </a:extLst>
            </p:cNvPr>
            <p:cNvCxnSpPr>
              <a:cxnSpLocks/>
            </p:cNvCxnSpPr>
            <p:nvPr/>
          </p:nvCxnSpPr>
          <p:spPr bwMode="auto">
            <a:xfrm>
              <a:off x="3864073" y="2156215"/>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9BA46E42-5558-859E-9532-B51903C661D5}"/>
                </a:ext>
              </a:extLst>
            </p:cNvPr>
            <p:cNvCxnSpPr>
              <a:cxnSpLocks/>
            </p:cNvCxnSpPr>
            <p:nvPr/>
          </p:nvCxnSpPr>
          <p:spPr bwMode="auto">
            <a:xfrm>
              <a:off x="4157333" y="222684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9D060321-7660-CBE9-487D-DB4F8CB7627D}"/>
                </a:ext>
              </a:extLst>
            </p:cNvPr>
            <p:cNvCxnSpPr>
              <a:cxnSpLocks/>
            </p:cNvCxnSpPr>
            <p:nvPr/>
          </p:nvCxnSpPr>
          <p:spPr bwMode="auto">
            <a:xfrm>
              <a:off x="4627402" y="2372256"/>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999092AD-7F9F-52B0-2B03-93891F953D87}"/>
                </a:ext>
              </a:extLst>
            </p:cNvPr>
            <p:cNvCxnSpPr>
              <a:cxnSpLocks/>
            </p:cNvCxnSpPr>
            <p:nvPr/>
          </p:nvCxnSpPr>
          <p:spPr bwMode="auto">
            <a:xfrm>
              <a:off x="4585061" y="2348733"/>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EAAB10E2-4883-D7A3-F60D-75B66F611B48}"/>
                </a:ext>
              </a:extLst>
            </p:cNvPr>
            <p:cNvCxnSpPr>
              <a:cxnSpLocks/>
            </p:cNvCxnSpPr>
            <p:nvPr/>
          </p:nvCxnSpPr>
          <p:spPr bwMode="auto">
            <a:xfrm>
              <a:off x="5042420" y="2438376"/>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F76D4504-FE0B-C1EE-1F09-D4E25364FF9C}"/>
                </a:ext>
              </a:extLst>
            </p:cNvPr>
            <p:cNvCxnSpPr>
              <a:cxnSpLocks/>
            </p:cNvCxnSpPr>
            <p:nvPr/>
          </p:nvCxnSpPr>
          <p:spPr bwMode="auto">
            <a:xfrm>
              <a:off x="5181775" y="255162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05EE83D4-5434-AF21-FB11-F3C9F6253B2E}"/>
                </a:ext>
              </a:extLst>
            </p:cNvPr>
            <p:cNvCxnSpPr>
              <a:cxnSpLocks/>
            </p:cNvCxnSpPr>
            <p:nvPr/>
          </p:nvCxnSpPr>
          <p:spPr bwMode="auto">
            <a:xfrm>
              <a:off x="6337056" y="2827430"/>
              <a:ext cx="0" cy="107172"/>
            </a:xfrm>
            <a:prstGeom prst="line">
              <a:avLst/>
            </a:prstGeom>
            <a:noFill/>
            <a:ln w="57150" cap="flat" cmpd="sng" algn="ctr">
              <a:solidFill>
                <a:schemeClr val="accent3"/>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9FF01F8E-9683-6D5B-551A-8AA21E7FA9F8}"/>
                </a:ext>
              </a:extLst>
            </p:cNvPr>
            <p:cNvCxnSpPr>
              <a:cxnSpLocks/>
            </p:cNvCxnSpPr>
            <p:nvPr/>
          </p:nvCxnSpPr>
          <p:spPr bwMode="auto">
            <a:xfrm>
              <a:off x="5623576" y="2660681"/>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046C8F5D-1908-813F-DE4E-2597D6900744}"/>
                </a:ext>
              </a:extLst>
            </p:cNvPr>
            <p:cNvCxnSpPr>
              <a:cxnSpLocks/>
            </p:cNvCxnSpPr>
            <p:nvPr/>
          </p:nvCxnSpPr>
          <p:spPr bwMode="auto">
            <a:xfrm>
              <a:off x="5773421" y="2681351"/>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6DFF7538-7274-9977-C642-3F906F812F68}"/>
                </a:ext>
              </a:extLst>
            </p:cNvPr>
            <p:cNvCxnSpPr>
              <a:cxnSpLocks/>
            </p:cNvCxnSpPr>
            <p:nvPr/>
          </p:nvCxnSpPr>
          <p:spPr bwMode="auto">
            <a:xfrm>
              <a:off x="5507841" y="2643067"/>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9A8AA2BB-7304-A8A3-3F27-A9349B290A79}"/>
                </a:ext>
              </a:extLst>
            </p:cNvPr>
            <p:cNvCxnSpPr>
              <a:cxnSpLocks/>
            </p:cNvCxnSpPr>
            <p:nvPr/>
          </p:nvCxnSpPr>
          <p:spPr bwMode="auto">
            <a:xfrm>
              <a:off x="6697173" y="2936823"/>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C822658A-C4E4-F371-01B8-3C35F5FD5FA5}"/>
                </a:ext>
              </a:extLst>
            </p:cNvPr>
            <p:cNvCxnSpPr>
              <a:cxnSpLocks/>
            </p:cNvCxnSpPr>
            <p:nvPr/>
          </p:nvCxnSpPr>
          <p:spPr bwMode="auto">
            <a:xfrm>
              <a:off x="6432103" y="2938495"/>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375FBA68-37AE-E646-EFB5-43B9F810ABC1}"/>
                </a:ext>
              </a:extLst>
            </p:cNvPr>
            <p:cNvCxnSpPr>
              <a:cxnSpLocks/>
            </p:cNvCxnSpPr>
            <p:nvPr/>
          </p:nvCxnSpPr>
          <p:spPr bwMode="auto">
            <a:xfrm>
              <a:off x="6409211" y="2904242"/>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9A339237-9C89-E7F7-4E15-A8811553EFA7}"/>
                </a:ext>
              </a:extLst>
            </p:cNvPr>
            <p:cNvCxnSpPr>
              <a:cxnSpLocks/>
            </p:cNvCxnSpPr>
            <p:nvPr/>
          </p:nvCxnSpPr>
          <p:spPr bwMode="auto">
            <a:xfrm>
              <a:off x="6365202" y="2850656"/>
              <a:ext cx="0" cy="107172"/>
            </a:xfrm>
            <a:prstGeom prst="line">
              <a:avLst/>
            </a:prstGeom>
            <a:noFill/>
            <a:ln w="57150" cap="flat" cmpd="sng" algn="ctr">
              <a:solidFill>
                <a:schemeClr val="accent3"/>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169A72B8-9E68-A652-839D-CD38EB29C906}"/>
                </a:ext>
              </a:extLst>
            </p:cNvPr>
            <p:cNvCxnSpPr>
              <a:cxnSpLocks/>
            </p:cNvCxnSpPr>
            <p:nvPr/>
          </p:nvCxnSpPr>
          <p:spPr bwMode="auto">
            <a:xfrm>
              <a:off x="8075072" y="3129275"/>
              <a:ext cx="0" cy="107172"/>
            </a:xfrm>
            <a:prstGeom prst="line">
              <a:avLst/>
            </a:prstGeom>
            <a:noFill/>
            <a:ln w="76200" cap="flat" cmpd="sng" algn="ctr">
              <a:solidFill>
                <a:schemeClr val="accent3"/>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B96CF883-0642-4915-C561-1D61AC4B73EA}"/>
                </a:ext>
              </a:extLst>
            </p:cNvPr>
            <p:cNvCxnSpPr>
              <a:cxnSpLocks/>
            </p:cNvCxnSpPr>
            <p:nvPr/>
          </p:nvCxnSpPr>
          <p:spPr bwMode="auto">
            <a:xfrm>
              <a:off x="5889474" y="269506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7959E81F-4CB5-68D8-19C6-9E7D1E7F783A}"/>
                </a:ext>
              </a:extLst>
            </p:cNvPr>
            <p:cNvCxnSpPr>
              <a:cxnSpLocks/>
            </p:cNvCxnSpPr>
            <p:nvPr/>
          </p:nvCxnSpPr>
          <p:spPr bwMode="auto">
            <a:xfrm>
              <a:off x="5922360" y="2735915"/>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90D9838D-E55A-B703-B8D1-D9BA7693819B}"/>
                </a:ext>
              </a:extLst>
            </p:cNvPr>
            <p:cNvCxnSpPr>
              <a:cxnSpLocks/>
            </p:cNvCxnSpPr>
            <p:nvPr/>
          </p:nvCxnSpPr>
          <p:spPr bwMode="auto">
            <a:xfrm>
              <a:off x="5947074" y="2765492"/>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3FC0829E-A1EF-4652-5405-E85A0CCA064A}"/>
                </a:ext>
              </a:extLst>
            </p:cNvPr>
            <p:cNvCxnSpPr>
              <a:cxnSpLocks/>
            </p:cNvCxnSpPr>
            <p:nvPr/>
          </p:nvCxnSpPr>
          <p:spPr bwMode="auto">
            <a:xfrm>
              <a:off x="6020925" y="2769611"/>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FAD5DD47-A665-8610-EB6A-CB1BE47E9F50}"/>
                </a:ext>
              </a:extLst>
            </p:cNvPr>
            <p:cNvCxnSpPr>
              <a:cxnSpLocks/>
            </p:cNvCxnSpPr>
            <p:nvPr/>
          </p:nvCxnSpPr>
          <p:spPr bwMode="auto">
            <a:xfrm>
              <a:off x="6963643" y="2975343"/>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8A2AE466-64D1-D9F2-FF62-EE54D8512CE8}"/>
                </a:ext>
              </a:extLst>
            </p:cNvPr>
            <p:cNvCxnSpPr>
              <a:cxnSpLocks/>
            </p:cNvCxnSpPr>
            <p:nvPr/>
          </p:nvCxnSpPr>
          <p:spPr bwMode="auto">
            <a:xfrm>
              <a:off x="6542684" y="293784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4C333B56-9080-4B9D-8FBE-226153B4F125}"/>
                </a:ext>
              </a:extLst>
            </p:cNvPr>
            <p:cNvCxnSpPr>
              <a:cxnSpLocks/>
            </p:cNvCxnSpPr>
            <p:nvPr/>
          </p:nvCxnSpPr>
          <p:spPr bwMode="auto">
            <a:xfrm>
              <a:off x="7218672" y="3011321"/>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989E5372-6047-6F4C-FA4F-4F324F1E8BD0}"/>
                </a:ext>
              </a:extLst>
            </p:cNvPr>
            <p:cNvCxnSpPr>
              <a:cxnSpLocks/>
            </p:cNvCxnSpPr>
            <p:nvPr/>
          </p:nvCxnSpPr>
          <p:spPr bwMode="auto">
            <a:xfrm>
              <a:off x="7301260" y="3048114"/>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7BBEFEC1-C12A-B362-4104-BC0DE285FE13}"/>
                </a:ext>
              </a:extLst>
            </p:cNvPr>
            <p:cNvCxnSpPr>
              <a:cxnSpLocks/>
            </p:cNvCxnSpPr>
            <p:nvPr/>
          </p:nvCxnSpPr>
          <p:spPr bwMode="auto">
            <a:xfrm>
              <a:off x="7265598" y="3046351"/>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D4D344D2-8DE7-2EA9-A729-24A81B9A23F3}"/>
                </a:ext>
              </a:extLst>
            </p:cNvPr>
            <p:cNvCxnSpPr>
              <a:cxnSpLocks/>
            </p:cNvCxnSpPr>
            <p:nvPr/>
          </p:nvCxnSpPr>
          <p:spPr bwMode="auto">
            <a:xfrm>
              <a:off x="7952284" y="3129275"/>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A818A883-7A42-AD72-E9E3-1A2A2E7EAE71}"/>
                </a:ext>
              </a:extLst>
            </p:cNvPr>
            <p:cNvCxnSpPr>
              <a:cxnSpLocks/>
            </p:cNvCxnSpPr>
            <p:nvPr/>
          </p:nvCxnSpPr>
          <p:spPr bwMode="auto">
            <a:xfrm>
              <a:off x="7990709" y="3133394"/>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AD5C8E1F-9D71-F192-B8A7-94C28C5AFD9A}"/>
                </a:ext>
              </a:extLst>
            </p:cNvPr>
            <p:cNvCxnSpPr>
              <a:cxnSpLocks/>
            </p:cNvCxnSpPr>
            <p:nvPr/>
          </p:nvCxnSpPr>
          <p:spPr bwMode="auto">
            <a:xfrm>
              <a:off x="8174473" y="3203964"/>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8AB1ED69-D06F-D9D4-E9F6-E955FA250895}"/>
                </a:ext>
              </a:extLst>
            </p:cNvPr>
            <p:cNvCxnSpPr>
              <a:cxnSpLocks/>
            </p:cNvCxnSpPr>
            <p:nvPr/>
          </p:nvCxnSpPr>
          <p:spPr bwMode="auto">
            <a:xfrm>
              <a:off x="8403578" y="3428407"/>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4F01D330-71A9-CDD3-97E6-614B958D0588}"/>
                </a:ext>
              </a:extLst>
            </p:cNvPr>
            <p:cNvCxnSpPr>
              <a:cxnSpLocks/>
            </p:cNvCxnSpPr>
            <p:nvPr/>
          </p:nvCxnSpPr>
          <p:spPr bwMode="auto">
            <a:xfrm>
              <a:off x="8243100" y="3296053"/>
              <a:ext cx="0" cy="107172"/>
            </a:xfrm>
            <a:prstGeom prst="line">
              <a:avLst/>
            </a:prstGeom>
            <a:noFill/>
            <a:ln w="57150" cap="flat" cmpd="sng" algn="ctr">
              <a:solidFill>
                <a:schemeClr val="accent3"/>
              </a:solidFill>
              <a:prstDash val="solid"/>
              <a:round/>
              <a:headEnd type="none" w="med" len="med"/>
              <a:tailEnd type="none" w="med" len="med"/>
            </a:ln>
            <a:effectLst/>
          </p:spPr>
        </p:cxnSp>
        <p:cxnSp>
          <p:nvCxnSpPr>
            <p:cNvPr id="905" name="Straight Connector 904">
              <a:extLst>
                <a:ext uri="{FF2B5EF4-FFF2-40B4-BE49-F238E27FC236}">
                  <a16:creationId xmlns:a16="http://schemas.microsoft.com/office/drawing/2014/main" id="{56228DB5-4E6F-8FF7-AB66-4B44CCB97D1E}"/>
                </a:ext>
              </a:extLst>
            </p:cNvPr>
            <p:cNvCxnSpPr>
              <a:cxnSpLocks/>
            </p:cNvCxnSpPr>
            <p:nvPr/>
          </p:nvCxnSpPr>
          <p:spPr bwMode="auto">
            <a:xfrm>
              <a:off x="8119448" y="3134398"/>
              <a:ext cx="0" cy="107172"/>
            </a:xfrm>
            <a:prstGeom prst="line">
              <a:avLst/>
            </a:prstGeom>
            <a:noFill/>
            <a:ln w="57150" cap="flat" cmpd="sng" algn="ctr">
              <a:solidFill>
                <a:schemeClr val="accent3"/>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41429F60-628E-37E6-ACB2-719B75F274EC}"/>
                </a:ext>
              </a:extLst>
            </p:cNvPr>
            <p:cNvCxnSpPr>
              <a:cxnSpLocks/>
            </p:cNvCxnSpPr>
            <p:nvPr/>
          </p:nvCxnSpPr>
          <p:spPr bwMode="auto">
            <a:xfrm>
              <a:off x="9007423" y="3816034"/>
              <a:ext cx="0" cy="107172"/>
            </a:xfrm>
            <a:prstGeom prst="line">
              <a:avLst/>
            </a:prstGeom>
            <a:noFill/>
            <a:ln w="38100" cap="flat" cmpd="sng" algn="ctr">
              <a:solidFill>
                <a:schemeClr val="accent3"/>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11622B1F-9C81-8A66-683C-6F4F5D2F5677}"/>
                </a:ext>
              </a:extLst>
            </p:cNvPr>
            <p:cNvCxnSpPr>
              <a:cxnSpLocks/>
            </p:cNvCxnSpPr>
            <p:nvPr/>
          </p:nvCxnSpPr>
          <p:spPr bwMode="auto">
            <a:xfrm>
              <a:off x="8540863" y="3428407"/>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49D3207C-01CD-BF66-70F3-B9CBCB59E404}"/>
                </a:ext>
              </a:extLst>
            </p:cNvPr>
            <p:cNvCxnSpPr>
              <a:cxnSpLocks/>
            </p:cNvCxnSpPr>
            <p:nvPr/>
          </p:nvCxnSpPr>
          <p:spPr bwMode="auto">
            <a:xfrm>
              <a:off x="8578750" y="342602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46FE717F-E914-5DD0-2B36-057D513B4AE8}"/>
                </a:ext>
              </a:extLst>
            </p:cNvPr>
            <p:cNvCxnSpPr>
              <a:cxnSpLocks/>
            </p:cNvCxnSpPr>
            <p:nvPr/>
          </p:nvCxnSpPr>
          <p:spPr bwMode="auto">
            <a:xfrm>
              <a:off x="8725479" y="361180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DC94836B-518F-0C4E-9411-66C7DD544E8D}"/>
                </a:ext>
              </a:extLst>
            </p:cNvPr>
            <p:cNvCxnSpPr>
              <a:cxnSpLocks/>
            </p:cNvCxnSpPr>
            <p:nvPr/>
          </p:nvCxnSpPr>
          <p:spPr bwMode="auto">
            <a:xfrm>
              <a:off x="9796162" y="3820153"/>
              <a:ext cx="0" cy="107172"/>
            </a:xfrm>
            <a:prstGeom prst="line">
              <a:avLst/>
            </a:prstGeom>
            <a:noFill/>
            <a:ln w="28575" cap="flat" cmpd="sng" algn="ctr">
              <a:solidFill>
                <a:schemeClr val="accent3"/>
              </a:solidFill>
              <a:prstDash val="solid"/>
              <a:round/>
              <a:headEnd type="none" w="med" len="med"/>
              <a:tailEnd type="none" w="med" len="med"/>
            </a:ln>
            <a:effectLst/>
          </p:spPr>
        </p:cxnSp>
      </p:grpSp>
      <p:sp>
        <p:nvSpPr>
          <p:cNvPr id="914" name="Rectangle 2">
            <a:extLst>
              <a:ext uri="{FF2B5EF4-FFF2-40B4-BE49-F238E27FC236}">
                <a16:creationId xmlns:a16="http://schemas.microsoft.com/office/drawing/2014/main" id="{0FF31A20-69CD-368D-D96E-73D2C55D6F22}"/>
              </a:ext>
            </a:extLst>
          </p:cNvPr>
          <p:cNvSpPr txBox="1">
            <a:spLocks noChangeArrowheads="1"/>
          </p:cNvSpPr>
          <p:nvPr/>
        </p:nvSpPr>
        <p:spPr bwMode="auto">
          <a:xfrm>
            <a:off x="3423003" y="2209824"/>
            <a:ext cx="5970260" cy="40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algn="ctr"/>
            <a:r>
              <a:rPr lang="en-US" sz="2000" kern="0" dirty="0">
                <a:solidFill>
                  <a:schemeClr val="bg1"/>
                </a:solidFill>
              </a:rPr>
              <a:t>Investigator-Assessed PFS in ITT Population </a:t>
            </a:r>
            <a:endParaRPr lang="en-US" altLang="en-US" sz="2000" kern="0" dirty="0">
              <a:solidFill>
                <a:schemeClr val="bg1"/>
              </a:solidFill>
            </a:endParaRPr>
          </a:p>
        </p:txBody>
      </p:sp>
    </p:spTree>
    <p:extLst>
      <p:ext uri="{BB962C8B-B14F-4D97-AF65-F5344CB8AC3E}">
        <p14:creationId xmlns:p14="http://schemas.microsoft.com/office/powerpoint/2010/main" val="1366934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40C4-F5ED-9303-CA6D-00823FE8D958}"/>
              </a:ext>
            </a:extLst>
          </p:cNvPr>
          <p:cNvSpPr>
            <a:spLocks noGrp="1"/>
          </p:cNvSpPr>
          <p:nvPr>
            <p:ph type="title"/>
          </p:nvPr>
        </p:nvSpPr>
        <p:spPr/>
        <p:txBody>
          <a:bodyPr/>
          <a:lstStyle/>
          <a:p>
            <a:r>
              <a:rPr lang="en-US" dirty="0"/>
              <a:t>BTK Inhibitor Head-to-Head Comparisons: ALPINE</a:t>
            </a:r>
          </a:p>
        </p:txBody>
      </p:sp>
      <p:sp>
        <p:nvSpPr>
          <p:cNvPr id="5" name="Text Box 11">
            <a:extLst>
              <a:ext uri="{FF2B5EF4-FFF2-40B4-BE49-F238E27FC236}">
                <a16:creationId xmlns:a16="http://schemas.microsoft.com/office/drawing/2014/main" id="{C3BC09FD-254E-F717-FCD7-FA1C80D1AE61}"/>
              </a:ext>
            </a:extLst>
          </p:cNvPr>
          <p:cNvSpPr txBox="1">
            <a:spLocks noChangeArrowheads="1"/>
          </p:cNvSpPr>
          <p:nvPr/>
        </p:nvSpPr>
        <p:spPr bwMode="auto">
          <a:xfrm>
            <a:off x="44586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chemeClr val="bg2"/>
                </a:solidFill>
                <a:latin typeface="Calibri" panose="020F0502020204030204" pitchFamily="34" charset="0"/>
              </a:rPr>
              <a:t>Brown. NEJM. 2022;[Epub].</a:t>
            </a:r>
            <a:endParaRPr kumimoji="0" lang="fi-FI"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Content Placeholder 3">
            <a:extLst>
              <a:ext uri="{FF2B5EF4-FFF2-40B4-BE49-F238E27FC236}">
                <a16:creationId xmlns:a16="http://schemas.microsoft.com/office/drawing/2014/main" id="{FA50C838-558A-2719-04A0-9A81873E8036}"/>
              </a:ext>
            </a:extLst>
          </p:cNvPr>
          <p:cNvGraphicFramePr>
            <a:graphicFrameLocks/>
          </p:cNvGraphicFramePr>
          <p:nvPr>
            <p:extLst>
              <p:ext uri="{D42A27DB-BD31-4B8C-83A1-F6EECF244321}">
                <p14:modId xmlns:p14="http://schemas.microsoft.com/office/powerpoint/2010/main" val="3402438957"/>
              </p:ext>
            </p:extLst>
          </p:nvPr>
        </p:nvGraphicFramePr>
        <p:xfrm>
          <a:off x="719137" y="1611367"/>
          <a:ext cx="10763065" cy="4175760"/>
        </p:xfrm>
        <a:graphic>
          <a:graphicData uri="http://schemas.openxmlformats.org/drawingml/2006/table">
            <a:tbl>
              <a:tblPr firstRow="1" bandRow="1"/>
              <a:tblGrid>
                <a:gridCol w="3368821">
                  <a:extLst>
                    <a:ext uri="{9D8B030D-6E8A-4147-A177-3AD203B41FA5}">
                      <a16:colId xmlns:a16="http://schemas.microsoft.com/office/drawing/2014/main" val="2017853671"/>
                    </a:ext>
                  </a:extLst>
                </a:gridCol>
                <a:gridCol w="1779363">
                  <a:extLst>
                    <a:ext uri="{9D8B030D-6E8A-4147-A177-3AD203B41FA5}">
                      <a16:colId xmlns:a16="http://schemas.microsoft.com/office/drawing/2014/main" val="3593886090"/>
                    </a:ext>
                  </a:extLst>
                </a:gridCol>
                <a:gridCol w="2065347">
                  <a:extLst>
                    <a:ext uri="{9D8B030D-6E8A-4147-A177-3AD203B41FA5}">
                      <a16:colId xmlns:a16="http://schemas.microsoft.com/office/drawing/2014/main" val="3382568525"/>
                    </a:ext>
                  </a:extLst>
                </a:gridCol>
                <a:gridCol w="1774767">
                  <a:extLst>
                    <a:ext uri="{9D8B030D-6E8A-4147-A177-3AD203B41FA5}">
                      <a16:colId xmlns:a16="http://schemas.microsoft.com/office/drawing/2014/main" val="171304123"/>
                    </a:ext>
                  </a:extLst>
                </a:gridCol>
                <a:gridCol w="1774767">
                  <a:extLst>
                    <a:ext uri="{9D8B030D-6E8A-4147-A177-3AD203B41FA5}">
                      <a16:colId xmlns:a16="http://schemas.microsoft.com/office/drawing/2014/main" val="181595352"/>
                    </a:ext>
                  </a:extLst>
                </a:gridCol>
              </a:tblGrid>
              <a:tr h="310299">
                <a:tc rowSpan="2">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dirty="0">
                          <a:ln>
                            <a:noFill/>
                          </a:ln>
                          <a:solidFill>
                            <a:schemeClr val="tx1"/>
                          </a:solidFill>
                          <a:effectLst/>
                          <a:uLnTx/>
                          <a:uFillTx/>
                          <a:latin typeface="+mn-lt"/>
                          <a:ea typeface="+mn-ea"/>
                          <a:cs typeface="Arial" panose="020B0604020202020204" pitchFamily="34" charset="0"/>
                        </a:rPr>
                        <a:t>AEs of Special Interest in Safety Analysis Population,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50000"/>
                      </a:schemeClr>
                    </a:solidFill>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ctr" rtl="0">
                        <a:lnSpc>
                          <a:spcPct val="100000"/>
                        </a:lnSpc>
                        <a:spcBef>
                          <a:spcPts val="0"/>
                        </a:spcBef>
                        <a:spcAft>
                          <a:spcPts val="0"/>
                        </a:spcAft>
                        <a:buClrTx/>
                        <a:buSzTx/>
                        <a:buFontTx/>
                        <a:buNone/>
                      </a:pPr>
                      <a:r>
                        <a:rPr lang="en-US" sz="2000" b="1" u="none" strike="noStrike" kern="1200" cap="none" spc="0" normalizeH="0" baseline="0" dirty="0">
                          <a:ln>
                            <a:noFill/>
                          </a:ln>
                          <a:solidFill>
                            <a:schemeClr val="tx1"/>
                          </a:solidFill>
                          <a:effectLst/>
                          <a:uLnTx/>
                          <a:uFillTx/>
                          <a:latin typeface="+mn-lt"/>
                        </a:rPr>
                        <a:t>Zanubrutinib</a:t>
                      </a:r>
                      <a:r>
                        <a:rPr lang="en-US" sz="2000" b="1" u="none" strike="noStrike" kern="0" cap="none" spc="0" normalizeH="0" baseline="0" dirty="0">
                          <a:ln>
                            <a:noFill/>
                          </a:ln>
                          <a:solidFill>
                            <a:schemeClr val="tx1"/>
                          </a:solidFill>
                          <a:effectLst/>
                          <a:uLnTx/>
                          <a:uFillTx/>
                          <a:latin typeface="+mn-lt"/>
                        </a:rPr>
                        <a:t> </a:t>
                      </a:r>
                      <a:r>
                        <a:rPr lang="en-US" sz="2000" b="1" u="none" strike="noStrike" kern="1200" cap="none" spc="0" normalizeH="0" baseline="0" dirty="0">
                          <a:ln>
                            <a:noFill/>
                          </a:ln>
                          <a:solidFill>
                            <a:schemeClr val="tx1"/>
                          </a:solidFill>
                          <a:effectLst/>
                          <a:uLnTx/>
                          <a:uFillTx/>
                          <a:latin typeface="+mn-lt"/>
                        </a:rPr>
                        <a:t>(n = 324)</a:t>
                      </a:r>
                      <a:endParaRPr kumimoji="0" lang="en-US" sz="2000" dirty="0">
                        <a:solidFill>
                          <a:schemeClr val="tx1"/>
                        </a:solidFill>
                        <a:latin typeface="+mn-lt"/>
                        <a:cs typeface="Arial" panose="020B060402020202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lvl="0" indent="0" algn="ctr" rtl="0">
                        <a:lnSpc>
                          <a:spcPct val="100000"/>
                        </a:lnSpc>
                        <a:spcBef>
                          <a:spcPts val="0"/>
                        </a:spcBef>
                        <a:spcAft>
                          <a:spcPts val="0"/>
                        </a:spcAft>
                        <a:buClrTx/>
                        <a:buSzTx/>
                        <a:buFontTx/>
                        <a:buNone/>
                      </a:pPr>
                      <a:endParaRPr kumimoji="0" lang="en-US" sz="1800" dirty="0">
                        <a:solidFill>
                          <a:schemeClr val="bg1"/>
                        </a:solidFill>
                        <a:latin typeface="+mn-lt"/>
                        <a:cs typeface="Arial" panose="020B0604020202020204" pitchFamily="34" charset="0"/>
                      </a:endParaRPr>
                    </a:p>
                  </a:txBody>
                  <a:tcPr marL="121920" marR="121920" marT="60960" marB="60960" anchor="ct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ctr" rtl="0">
                        <a:lnSpc>
                          <a:spcPct val="100000"/>
                        </a:lnSpc>
                        <a:spcBef>
                          <a:spcPts val="0"/>
                        </a:spcBef>
                        <a:spcAft>
                          <a:spcPts val="0"/>
                        </a:spcAft>
                        <a:buClrTx/>
                        <a:buSzTx/>
                        <a:buFontTx/>
                        <a:buNone/>
                      </a:pPr>
                      <a:r>
                        <a:rPr lang="en-US" sz="2000" b="1" u="none" strike="noStrike" kern="1200" cap="none" spc="0" normalizeH="0" baseline="0" dirty="0">
                          <a:ln>
                            <a:noFill/>
                          </a:ln>
                          <a:solidFill>
                            <a:schemeClr val="tx1"/>
                          </a:solidFill>
                          <a:effectLst/>
                          <a:uLnTx/>
                          <a:uFillTx/>
                          <a:latin typeface="+mn-lt"/>
                        </a:rPr>
                        <a:t>Ibrutinib</a:t>
                      </a:r>
                      <a:r>
                        <a:rPr lang="en-US" sz="2000" b="1" u="none" strike="noStrike" kern="0" cap="none" spc="0" normalizeH="0" baseline="0" dirty="0">
                          <a:ln>
                            <a:noFill/>
                          </a:ln>
                          <a:solidFill>
                            <a:schemeClr val="tx1"/>
                          </a:solidFill>
                          <a:effectLst/>
                          <a:uLnTx/>
                          <a:uFillTx/>
                          <a:latin typeface="+mn-lt"/>
                        </a:rPr>
                        <a:t> </a:t>
                      </a:r>
                      <a:r>
                        <a:rPr lang="en-US" sz="2000" b="1" u="none" strike="noStrike" kern="1200" cap="none" spc="0" normalizeH="0" baseline="0" dirty="0">
                          <a:ln>
                            <a:noFill/>
                          </a:ln>
                          <a:solidFill>
                            <a:schemeClr val="tx1"/>
                          </a:solidFill>
                          <a:effectLst/>
                          <a:uLnTx/>
                          <a:uFillTx/>
                          <a:latin typeface="+mn-lt"/>
                        </a:rPr>
                        <a:t>(n = 324)</a:t>
                      </a:r>
                      <a:endParaRPr kumimoji="0" lang="en-US" sz="2000" dirty="0">
                        <a:solidFill>
                          <a:schemeClr val="tx1"/>
                        </a:solidFill>
                        <a:latin typeface="+mn-lt"/>
                        <a:cs typeface="Arial" panose="020B060402020202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rtl="0">
                        <a:lnSpc>
                          <a:spcPct val="100000"/>
                        </a:lnSpc>
                        <a:spcBef>
                          <a:spcPts val="0"/>
                        </a:spcBef>
                        <a:spcAft>
                          <a:spcPts val="0"/>
                        </a:spcAft>
                        <a:buClrTx/>
                        <a:buSzTx/>
                        <a:buFontTx/>
                        <a:buNone/>
                      </a:pPr>
                      <a:endParaRPr kumimoji="0" lang="en-US" sz="1800" dirty="0">
                        <a:solidFill>
                          <a:schemeClr val="bg1"/>
                        </a:solidFill>
                        <a:latin typeface="+mn-lt"/>
                        <a:cs typeface="Arial" panose="020B0604020202020204" pitchFamily="34" charset="0"/>
                      </a:endParaRPr>
                    </a:p>
                  </a:txBody>
                  <a:tcPr marL="121920" marR="121920" marT="60960" marB="60960" anchor="ctr"/>
                </a:tc>
                <a:extLst>
                  <a:ext uri="{0D108BD9-81ED-4DB2-BD59-A6C34878D82A}">
                    <a16:rowId xmlns:a16="http://schemas.microsoft.com/office/drawing/2014/main" val="1462120678"/>
                  </a:ext>
                </a:extLst>
              </a:tr>
              <a:tr h="310299">
                <a:tc vMerge="1">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tx1"/>
                        </a:solidFill>
                        <a:latin typeface="+mn-lt"/>
                        <a:ea typeface="+mn-ea"/>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5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latin typeface="+mn-lt"/>
                          <a:ea typeface="+mn-ea"/>
                          <a:cs typeface="Arial" panose="020B0604020202020204" pitchFamily="34" charset="0"/>
                        </a:rPr>
                        <a:t>Any Grade</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latin typeface="+mn-lt"/>
                          <a:ea typeface="+mn-ea"/>
                          <a:cs typeface="Arial" panose="020B060402020202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latin typeface="+mn-lt"/>
                          <a:ea typeface="+mn-ea"/>
                          <a:cs typeface="Arial" panose="020B0604020202020204" pitchFamily="34" charset="0"/>
                        </a:rPr>
                        <a:t>Any Grade </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latin typeface="+mn-lt"/>
                          <a:ea typeface="+mn-ea"/>
                          <a:cs typeface="Arial" panose="020B060402020202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38803865"/>
                  </a:ext>
                </a:extLst>
              </a:tr>
              <a:tr h="3102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Atrial fibrillation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13.3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13710037"/>
                  </a:ext>
                </a:extLst>
              </a:tr>
              <a:tr h="54899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Hemorrhage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kern="1200" dirty="0">
                          <a:solidFill>
                            <a:schemeClr val="bg1"/>
                          </a:solidFill>
                          <a:latin typeface="+mn-lt"/>
                          <a:ea typeface="+mn-ea"/>
                          <a:cs typeface="Arial" panose="020B0604020202020204" pitchFamily="34" charset="0"/>
                        </a:rPr>
                        <a:t>Major hemorrhage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42.3</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3.4</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41.4</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3.7</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9024856"/>
                  </a:ext>
                </a:extLst>
              </a:tr>
              <a:tr h="3102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Hypertension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15.1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27744840"/>
                  </a:ext>
                </a:extLst>
              </a:tr>
              <a:tr h="3102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Infections</a:t>
                      </a:r>
                      <a:endParaRPr lang="en-US" sz="2000" b="0" strike="sngStrike" kern="1200" dirty="0">
                        <a:solidFill>
                          <a:schemeClr val="bg1"/>
                        </a:solidFill>
                        <a:latin typeface="+mn-lt"/>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71.3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73.1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28.1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65485789"/>
                  </a:ext>
                </a:extLst>
              </a:tr>
              <a:tr h="3102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Neutropenia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29.3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24.4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18.2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35483033"/>
                  </a:ext>
                </a:extLst>
              </a:tr>
              <a:tr h="3102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Thrombocytopenia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89425822"/>
                  </a:ext>
                </a:extLst>
              </a:tr>
              <a:tr h="54899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Secondary primary malig.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kern="1200" dirty="0">
                          <a:solidFill>
                            <a:schemeClr val="bg1"/>
                          </a:solidFill>
                          <a:latin typeface="+mn-lt"/>
                          <a:ea typeface="+mn-ea"/>
                          <a:cs typeface="Arial" panose="020B0604020202020204" pitchFamily="34" charset="0"/>
                        </a:rPr>
                        <a:t>Skin cancers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12.3</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6.8</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13.3</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5.2</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728081"/>
                  </a:ext>
                </a:extLst>
              </a:tr>
            </a:tbl>
          </a:graphicData>
        </a:graphic>
      </p:graphicFrame>
      <p:sp>
        <p:nvSpPr>
          <p:cNvPr id="3" name="Content Placeholder 2">
            <a:extLst>
              <a:ext uri="{FF2B5EF4-FFF2-40B4-BE49-F238E27FC236}">
                <a16:creationId xmlns:a16="http://schemas.microsoft.com/office/drawing/2014/main" id="{A97CA63C-2CFD-5858-F8F8-1E940A31AE00}"/>
              </a:ext>
            </a:extLst>
          </p:cNvPr>
          <p:cNvSpPr>
            <a:spLocks noGrp="1"/>
          </p:cNvSpPr>
          <p:nvPr>
            <p:ph idx="1"/>
          </p:nvPr>
        </p:nvSpPr>
        <p:spPr>
          <a:xfrm>
            <a:off x="604675" y="5812340"/>
            <a:ext cx="10877529" cy="638599"/>
          </a:xfrm>
        </p:spPr>
        <p:txBody>
          <a:bodyPr/>
          <a:lstStyle/>
          <a:p>
            <a:r>
              <a:rPr lang="en-US" sz="2000" dirty="0"/>
              <a:t>Any cardiac event: zanubrutinib, 21.3%; ibrutinib, 29.6%</a:t>
            </a:r>
          </a:p>
        </p:txBody>
      </p:sp>
    </p:spTree>
    <p:extLst>
      <p:ext uri="{BB962C8B-B14F-4D97-AF65-F5344CB8AC3E}">
        <p14:creationId xmlns:p14="http://schemas.microsoft.com/office/powerpoint/2010/main" val="2780148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4302C0F-DA04-4A52-9E2B-02581C7410D0}"/>
              </a:ext>
            </a:extLst>
          </p:cNvPr>
          <p:cNvSpPr>
            <a:spLocks noGrp="1"/>
          </p:cNvSpPr>
          <p:nvPr>
            <p:ph type="title"/>
          </p:nvPr>
        </p:nvSpPr>
        <p:spPr/>
        <p:txBody>
          <a:bodyPr/>
          <a:lstStyle/>
          <a:p>
            <a:r>
              <a:rPr lang="en-US" dirty="0"/>
              <a:t>Management of Atrial Fibrillation in CLL</a:t>
            </a:r>
          </a:p>
        </p:txBody>
      </p:sp>
      <p:sp>
        <p:nvSpPr>
          <p:cNvPr id="10" name="Content Placeholder 9">
            <a:extLst>
              <a:ext uri="{FF2B5EF4-FFF2-40B4-BE49-F238E27FC236}">
                <a16:creationId xmlns:a16="http://schemas.microsoft.com/office/drawing/2014/main" id="{12368E57-A9E0-4F94-835F-144433D91FF2}"/>
              </a:ext>
            </a:extLst>
          </p:cNvPr>
          <p:cNvSpPr>
            <a:spLocks noGrp="1"/>
          </p:cNvSpPr>
          <p:nvPr>
            <p:ph idx="1"/>
          </p:nvPr>
        </p:nvSpPr>
        <p:spPr>
          <a:xfrm>
            <a:off x="604675" y="1513047"/>
            <a:ext cx="10964891" cy="4650686"/>
          </a:xfrm>
        </p:spPr>
        <p:txBody>
          <a:bodyPr/>
          <a:lstStyle/>
          <a:p>
            <a:pPr marR="0" lvl="0" algn="l" defTabSz="914400" rtl="0" eaLnBrk="1" fontAlgn="auto" latinLnBrk="0" hangingPunct="1">
              <a:lnSpc>
                <a:spcPct val="90000"/>
              </a:lnSpc>
              <a:spcBef>
                <a:spcPts val="1000"/>
              </a:spcBef>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Obtain baseline clinic risk assessment of cardiovascular risk factors before </a:t>
            </a:r>
            <a:br>
              <a:rPr kumimoji="0" lang="en-US" sz="2400" b="0" i="0" u="none" strike="noStrike" kern="1200" cap="none" spc="0" normalizeH="0" baseline="0" noProof="0" dirty="0">
                <a:ln>
                  <a:noFill/>
                </a:ln>
                <a:solidFill>
                  <a:prstClr val="black"/>
                </a:solidFill>
                <a:effectLst/>
                <a:uLnTx/>
                <a:uFillTx/>
                <a:latin typeface="Calibri" panose="020F0502020204030204"/>
              </a:rPr>
            </a:br>
            <a:r>
              <a:rPr kumimoji="0" lang="en-US" sz="2400" b="0" i="0" u="none" strike="noStrike" kern="1200" cap="none" spc="0" normalizeH="0" baseline="0" noProof="0" dirty="0">
                <a:ln>
                  <a:noFill/>
                </a:ln>
                <a:solidFill>
                  <a:prstClr val="black"/>
                </a:solidFill>
                <a:effectLst/>
                <a:uLnTx/>
                <a:uFillTx/>
                <a:latin typeface="Calibri" panose="020F0502020204030204"/>
              </a:rPr>
              <a:t>initiating therapy </a:t>
            </a:r>
          </a:p>
          <a:p>
            <a:pPr marR="0" lvl="0" algn="l" defTabSz="914400" rtl="0" eaLnBrk="1" fontAlgn="auto" latinLnBrk="0" hangingPunct="1">
              <a:lnSpc>
                <a:spcPct val="90000"/>
              </a:lnSpc>
              <a:spcBef>
                <a:spcPts val="1000"/>
              </a:spcBef>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New AF: interdisciplinary risk</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t>
            </a:r>
            <a:r>
              <a:rPr kumimoji="0" lang="en-US" sz="2400" b="0" i="0" u="none" strike="noStrike" kern="1200" cap="none" spc="0" normalizeH="0" baseline="0" noProof="0" dirty="0">
                <a:ln>
                  <a:noFill/>
                </a:ln>
                <a:solidFill>
                  <a:prstClr val="black"/>
                </a:solidFill>
                <a:effectLst/>
                <a:uLnTx/>
                <a:uFillTx/>
                <a:latin typeface="Calibri" panose="020F0502020204030204"/>
              </a:rPr>
              <a:t>benefit assessment</a:t>
            </a:r>
          </a:p>
          <a:p>
            <a:pPr lvl="1" fontAlgn="auto">
              <a:buClrTx/>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CHA2DS2-VASc assessment: risk factors &gt;0-1, most HCPs favor continuing BTK inhibitor therapy; risk factors ≥2, consider temporary drug hold until AF control or discontinuation</a:t>
            </a:r>
          </a:p>
          <a:p>
            <a:pPr marR="0" lvl="0" algn="l" defTabSz="914400" rtl="0" eaLnBrk="1" fontAlgn="auto" latinLnBrk="0" hangingPunct="1">
              <a:lnSpc>
                <a:spcPct val="90000"/>
              </a:lnSpc>
              <a:spcBef>
                <a:spcPts val="1000"/>
              </a:spcBef>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Consider </a:t>
            </a:r>
            <a:r>
              <a:rPr kumimoji="0" lang="el-GR" sz="2400" b="0" i="0" u="none" strike="noStrike" kern="1200" cap="none" spc="0" normalizeH="0" baseline="0" noProof="0" dirty="0">
                <a:ln>
                  <a:noFill/>
                </a:ln>
                <a:solidFill>
                  <a:prstClr val="black"/>
                </a:solidFill>
                <a:effectLst/>
                <a:uLnTx/>
                <a:uFillTx/>
                <a:latin typeface="Calibri" panose="020F0502020204030204"/>
              </a:rPr>
              <a:t>β</a:t>
            </a:r>
            <a:r>
              <a:rPr kumimoji="0" lang="en-US" sz="2400" b="0" i="0" u="none" strike="noStrike" kern="1200" cap="none" spc="0" normalizeH="0" baseline="0" noProof="0" dirty="0">
                <a:ln>
                  <a:noFill/>
                </a:ln>
                <a:solidFill>
                  <a:prstClr val="black"/>
                </a:solidFill>
                <a:effectLst/>
                <a:uLnTx/>
                <a:uFillTx/>
                <a:latin typeface="Calibri" panose="020F0502020204030204"/>
              </a:rPr>
              <a:t>-blockade, often preferred as the first choice over CYP3A4 inhibitors </a:t>
            </a:r>
            <a:br>
              <a:rPr kumimoji="0" lang="en-US" sz="2400" b="0" i="0" u="none" strike="noStrike" kern="1200" cap="none" spc="0" normalizeH="0" baseline="0" noProof="0" dirty="0">
                <a:ln>
                  <a:noFill/>
                </a:ln>
                <a:solidFill>
                  <a:prstClr val="black"/>
                </a:solidFill>
                <a:effectLst/>
                <a:uLnTx/>
                <a:uFillTx/>
                <a:latin typeface="Calibri" panose="020F0502020204030204"/>
              </a:rPr>
            </a:br>
            <a:r>
              <a:rPr kumimoji="0" lang="en-US" sz="2400" b="0" i="0" u="none" strike="noStrike" kern="1200" cap="none" spc="0" normalizeH="0" baseline="0" noProof="0" dirty="0">
                <a:ln>
                  <a:noFill/>
                </a:ln>
                <a:solidFill>
                  <a:prstClr val="black"/>
                </a:solidFill>
                <a:effectLst/>
                <a:uLnTx/>
                <a:uFillTx/>
                <a:latin typeface="Calibri" panose="020F0502020204030204"/>
              </a:rPr>
              <a:t>(eg, verapamil and diltiazem) or P-glycoprotein substrates (eg, amiodarone), </a:t>
            </a:r>
            <a:br>
              <a:rPr kumimoji="0" lang="en-US" sz="2400" b="0" i="0" u="none" strike="noStrike" kern="1200" cap="none" spc="0" normalizeH="0" baseline="0" noProof="0" dirty="0">
                <a:ln>
                  <a:noFill/>
                </a:ln>
                <a:solidFill>
                  <a:prstClr val="black"/>
                </a:solidFill>
                <a:effectLst/>
                <a:uLnTx/>
                <a:uFillTx/>
                <a:latin typeface="Calibri" panose="020F0502020204030204"/>
              </a:rPr>
            </a:br>
            <a:r>
              <a:rPr kumimoji="0" lang="en-US" sz="2400" b="0" i="0" u="none" strike="noStrike" kern="1200" cap="none" spc="0" normalizeH="0" baseline="0" noProof="0" dirty="0">
                <a:ln>
                  <a:noFill/>
                </a:ln>
                <a:solidFill>
                  <a:prstClr val="black"/>
                </a:solidFill>
                <a:effectLst/>
                <a:uLnTx/>
                <a:uFillTx/>
                <a:latin typeface="Calibri" panose="020F0502020204030204"/>
              </a:rPr>
              <a:t>which can interact with BTK inhibitors</a:t>
            </a:r>
          </a:p>
          <a:p>
            <a:pPr marR="0" lvl="0" algn="l" defTabSz="914400" rtl="0" eaLnBrk="1" fontAlgn="auto" latinLnBrk="0" hangingPunct="1">
              <a:lnSpc>
                <a:spcPct val="90000"/>
              </a:lnSpc>
              <a:spcBef>
                <a:spcPts val="1000"/>
              </a:spcBef>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Anticoagulation strategies include low-dose apixaban (2.5 mg twice daily given the CYP3A4 interaction) and enoxaparin; where possible, avoid combination with vitamin K antagonists</a:t>
            </a:r>
          </a:p>
          <a:p>
            <a:endParaRPr lang="en-US" sz="2400" dirty="0"/>
          </a:p>
        </p:txBody>
      </p:sp>
      <p:sp>
        <p:nvSpPr>
          <p:cNvPr id="14" name="Text Box 11">
            <a:extLst>
              <a:ext uri="{FF2B5EF4-FFF2-40B4-BE49-F238E27FC236}">
                <a16:creationId xmlns:a16="http://schemas.microsoft.com/office/drawing/2014/main" id="{C0D9DDEF-1447-4211-8B6C-C19BAF59F9D8}"/>
              </a:ext>
            </a:extLst>
          </p:cNvPr>
          <p:cNvSpPr txBox="1">
            <a:spLocks noChangeArrowheads="1"/>
          </p:cNvSpPr>
          <p:nvPr/>
        </p:nvSpPr>
        <p:spPr bwMode="auto">
          <a:xfrm>
            <a:off x="414340" y="6385740"/>
            <a:ext cx="5766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Lipsky. Hematology Am Soc Hematol Educ Program. 2020;1:336. </a:t>
            </a:r>
          </a:p>
        </p:txBody>
      </p:sp>
      <p:grpSp>
        <p:nvGrpSpPr>
          <p:cNvPr id="15" name="Group 14">
            <a:extLst>
              <a:ext uri="{FF2B5EF4-FFF2-40B4-BE49-F238E27FC236}">
                <a16:creationId xmlns:a16="http://schemas.microsoft.com/office/drawing/2014/main" id="{7ABE2400-B2CD-4E4C-AF5B-ABE1C9EF99B5}"/>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06E1C1A5-8D4B-48DF-BEE9-B67C8E5A49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78FF58E2-07AC-4F42-BB9A-9022D8DBF79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6954468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2011972-37D7-4508-87DB-14AAB4CD3251}"/>
              </a:ext>
            </a:extLst>
          </p:cNvPr>
          <p:cNvSpPr>
            <a:spLocks noGrp="1"/>
          </p:cNvSpPr>
          <p:nvPr>
            <p:ph type="title"/>
          </p:nvPr>
        </p:nvSpPr>
        <p:spPr/>
        <p:txBody>
          <a:bodyPr/>
          <a:lstStyle/>
          <a:p>
            <a:r>
              <a:rPr lang="en-US" dirty="0"/>
              <a:t>Hypertension With BTK Inhibitor Therapy in CLL</a:t>
            </a:r>
          </a:p>
        </p:txBody>
      </p:sp>
      <p:sp>
        <p:nvSpPr>
          <p:cNvPr id="2" name="Content Placeholder 1">
            <a:extLst>
              <a:ext uri="{FF2B5EF4-FFF2-40B4-BE49-F238E27FC236}">
                <a16:creationId xmlns:a16="http://schemas.microsoft.com/office/drawing/2014/main" id="{0718B5BA-643D-438D-856D-F50D8CC95676}"/>
              </a:ext>
            </a:extLst>
          </p:cNvPr>
          <p:cNvSpPr>
            <a:spLocks noGrp="1"/>
          </p:cNvSpPr>
          <p:nvPr>
            <p:ph idx="1"/>
          </p:nvPr>
        </p:nvSpPr>
        <p:spPr/>
        <p:txBody>
          <a:bodyPr/>
          <a:lstStyle/>
          <a:p>
            <a:r>
              <a:rPr lang="en-US" dirty="0"/>
              <a:t>Prevalence increases over time (eg, 11% Yr 1, 15% Yr 2; 20% Yr 3 in an ibrutinib analysis)</a:t>
            </a:r>
            <a:endParaRPr lang="en-US" baseline="30000" dirty="0"/>
          </a:p>
          <a:p>
            <a:pPr lvl="1"/>
            <a:r>
              <a:rPr lang="en-US" dirty="0"/>
              <a:t>80% of patients in this analysis exhibited a 10 mm Hg increase from baseline, with &gt;10% of patients showing increase of ≥50 mm Hg</a:t>
            </a:r>
            <a:r>
              <a:rPr lang="en-US" baseline="30000" dirty="0"/>
              <a:t>2</a:t>
            </a:r>
          </a:p>
          <a:p>
            <a:r>
              <a:rPr lang="en-US" dirty="0"/>
              <a:t>Optimize pharmacotherapy for control of baseline hypertension before treatment initiation</a:t>
            </a:r>
          </a:p>
          <a:p>
            <a:r>
              <a:rPr lang="en-US" dirty="0"/>
              <a:t>Routinely monitor and begin appropriate medical therapy for incident hypertension in conjunction with patient’s primary care provider</a:t>
            </a:r>
          </a:p>
          <a:p>
            <a:endParaRPr lang="en-US" dirty="0"/>
          </a:p>
        </p:txBody>
      </p:sp>
      <p:sp>
        <p:nvSpPr>
          <p:cNvPr id="11" name="Text Box 11">
            <a:extLst>
              <a:ext uri="{FF2B5EF4-FFF2-40B4-BE49-F238E27FC236}">
                <a16:creationId xmlns:a16="http://schemas.microsoft.com/office/drawing/2014/main" id="{06A1BA0F-F7C8-485D-ACF0-9D467EA5948E}"/>
              </a:ext>
            </a:extLst>
          </p:cNvPr>
          <p:cNvSpPr txBox="1">
            <a:spLocks noChangeArrowheads="1"/>
          </p:cNvSpPr>
          <p:nvPr/>
        </p:nvSpPr>
        <p:spPr bwMode="auto">
          <a:xfrm>
            <a:off x="414339" y="6385740"/>
            <a:ext cx="70933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Shanafelt. NEJM. 2019;381:432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rPr>
              <a:t>. Lipsky. Hematology Am Soc Hematol Educ Program. 2020;1:336.</a:t>
            </a:r>
          </a:p>
        </p:txBody>
      </p:sp>
      <p:grpSp>
        <p:nvGrpSpPr>
          <p:cNvPr id="12" name="Group 11">
            <a:extLst>
              <a:ext uri="{FF2B5EF4-FFF2-40B4-BE49-F238E27FC236}">
                <a16:creationId xmlns:a16="http://schemas.microsoft.com/office/drawing/2014/main" id="{3AD177F7-31A1-4215-90EE-EF50F542A132}"/>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E056171A-AFC3-4E21-B0C3-9C0A6F3CA1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FA1BCED3-BF34-465A-A8E0-C235F718906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579932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296D2B-A309-4839-9FA2-020769EB48DC}"/>
              </a:ext>
            </a:extLst>
          </p:cNvPr>
          <p:cNvSpPr>
            <a:spLocks noGrp="1"/>
          </p:cNvSpPr>
          <p:nvPr>
            <p:ph type="title"/>
          </p:nvPr>
        </p:nvSpPr>
        <p:spPr/>
        <p:txBody>
          <a:bodyPr/>
          <a:lstStyle/>
          <a:p>
            <a:r>
              <a:rPr lang="en-US" dirty="0"/>
              <a:t>Bleeding Risk With BTK Inhibitor Therapy in CLL</a:t>
            </a:r>
          </a:p>
        </p:txBody>
      </p:sp>
      <p:sp>
        <p:nvSpPr>
          <p:cNvPr id="2" name="Content Placeholder 1">
            <a:extLst>
              <a:ext uri="{FF2B5EF4-FFF2-40B4-BE49-F238E27FC236}">
                <a16:creationId xmlns:a16="http://schemas.microsoft.com/office/drawing/2014/main" id="{553F1512-FA0B-41FA-9472-7CEFD5B43842}"/>
              </a:ext>
            </a:extLst>
          </p:cNvPr>
          <p:cNvSpPr>
            <a:spLocks noGrp="1"/>
          </p:cNvSpPr>
          <p:nvPr>
            <p:ph idx="1"/>
          </p:nvPr>
        </p:nvSpPr>
        <p:spPr/>
        <p:txBody>
          <a:bodyPr/>
          <a:lstStyle/>
          <a:p>
            <a:r>
              <a:rPr lang="en-US" dirty="0"/>
              <a:t>BTK inhibitors associated with predominantly minor </a:t>
            </a:r>
            <a:r>
              <a:rPr lang="en-US"/>
              <a:t>bleeding </a:t>
            </a:r>
            <a:br>
              <a:rPr lang="en-US"/>
            </a:br>
            <a:r>
              <a:rPr lang="en-US"/>
              <a:t>(</a:t>
            </a:r>
            <a:r>
              <a:rPr lang="en-US" dirty="0"/>
              <a:t>grade ≤2), ecchymoses, and petechiae in most patients</a:t>
            </a:r>
          </a:p>
          <a:p>
            <a:r>
              <a:rPr lang="en-US" dirty="0"/>
              <a:t>Major bleeding (grade ≥3, necessitating transfusion or hospitalization) occurs less frequently, in 2% to 5% of patients</a:t>
            </a:r>
          </a:p>
          <a:p>
            <a:r>
              <a:rPr lang="en-US" dirty="0"/>
              <a:t>Mechanism is thought to involve inhibition of BTK and other related TEC family kinases, which play an important role in platelet aggregation mediated via the collagen receptor glycoprotein VI</a:t>
            </a:r>
          </a:p>
          <a:p>
            <a:endParaRPr lang="en-US" dirty="0"/>
          </a:p>
        </p:txBody>
      </p:sp>
      <p:sp>
        <p:nvSpPr>
          <p:cNvPr id="12" name="Text Box 11">
            <a:extLst>
              <a:ext uri="{FF2B5EF4-FFF2-40B4-BE49-F238E27FC236}">
                <a16:creationId xmlns:a16="http://schemas.microsoft.com/office/drawing/2014/main" id="{D52947D4-BFF5-4A6C-955E-5A49C0159689}"/>
              </a:ext>
            </a:extLst>
          </p:cNvPr>
          <p:cNvSpPr txBox="1">
            <a:spLocks noChangeArrowheads="1"/>
          </p:cNvSpPr>
          <p:nvPr/>
        </p:nvSpPr>
        <p:spPr bwMode="auto">
          <a:xfrm>
            <a:off x="414339" y="6385740"/>
            <a:ext cx="78339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O’Brien. Clin Lymphoma Myeloma Leuk. 2018;18:648.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rPr>
              <a:t>Lipsky. Hematology Am Soc Hematol Educ Program. 2020;1:336.</a:t>
            </a:r>
            <a:r>
              <a:rPr lang="en-US" altLang="en-US" sz="1200" b="0" dirty="0">
                <a:solidFill>
                  <a:srgbClr val="455560"/>
                </a:solidFill>
                <a:latin typeface="Calibri" panose="020F0502020204030204" pitchFamily="34" charset="0"/>
              </a:rPr>
              <a:t> </a:t>
            </a:r>
          </a:p>
        </p:txBody>
      </p:sp>
      <p:grpSp>
        <p:nvGrpSpPr>
          <p:cNvPr id="13" name="Group 12">
            <a:extLst>
              <a:ext uri="{FF2B5EF4-FFF2-40B4-BE49-F238E27FC236}">
                <a16:creationId xmlns:a16="http://schemas.microsoft.com/office/drawing/2014/main" id="{C76A85EE-27D7-4F41-847C-BB7B60C2D75F}"/>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58B793E9-2085-4D0F-9D9C-51771E69B7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833DF8D8-2461-4408-B530-068895F735F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66201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C768804-F83A-4F95-A7F3-1351FB723AF7}"/>
              </a:ext>
            </a:extLst>
          </p:cNvPr>
          <p:cNvSpPr>
            <a:spLocks noGrp="1"/>
          </p:cNvSpPr>
          <p:nvPr>
            <p:ph type="title"/>
          </p:nvPr>
        </p:nvSpPr>
        <p:spPr/>
        <p:txBody>
          <a:bodyPr/>
          <a:lstStyle/>
          <a:p>
            <a:r>
              <a:rPr lang="en-US" dirty="0"/>
              <a:t>Management of Bleeding Risk With BTK Inhibitor Therapy in CLL</a:t>
            </a:r>
          </a:p>
        </p:txBody>
      </p:sp>
      <p:sp>
        <p:nvSpPr>
          <p:cNvPr id="8" name="Content Placeholder 7">
            <a:extLst>
              <a:ext uri="{FF2B5EF4-FFF2-40B4-BE49-F238E27FC236}">
                <a16:creationId xmlns:a16="http://schemas.microsoft.com/office/drawing/2014/main" id="{3C116E9F-25EA-490B-8837-E06C2C4D2045}"/>
              </a:ext>
            </a:extLst>
          </p:cNvPr>
          <p:cNvSpPr>
            <a:spLocks noGrp="1"/>
          </p:cNvSpPr>
          <p:nvPr>
            <p:ph idx="1"/>
          </p:nvPr>
        </p:nvSpPr>
        <p:spPr/>
        <p:txBody>
          <a:bodyPr/>
          <a:lstStyle/>
          <a:p>
            <a:pPr marR="0" lvl="0" algn="l" defTabSz="914400" rtl="0" eaLnBrk="1" fontAlgn="auto" latinLnBrk="0" hangingPunct="1">
              <a:lnSpc>
                <a:spcPct val="90000"/>
              </a:lnSpc>
              <a:spcBef>
                <a:spcPts val="1000"/>
              </a:spcBef>
              <a:buClrTx/>
              <a:buSzTx/>
              <a:tabLst/>
              <a:defRPr/>
            </a:pPr>
            <a:r>
              <a:rPr kumimoji="0" lang="en-US" sz="2600" b="0" i="0" u="none" strike="noStrike" kern="1200" cap="none" spc="0" normalizeH="0" baseline="0" noProof="0" dirty="0">
                <a:ln>
                  <a:noFill/>
                </a:ln>
                <a:solidFill>
                  <a:prstClr val="black"/>
                </a:solidFill>
                <a:effectLst/>
                <a:uLnTx/>
                <a:uFillTx/>
                <a:latin typeface="Calibri" panose="020F0502020204030204"/>
              </a:rPr>
              <a:t>Commonly encountered bruising seen with BTK inhibitors does not confer </a:t>
            </a:r>
            <a:br>
              <a:rPr kumimoji="0" lang="en-US" sz="2600" b="0" i="0" u="none" strike="noStrike" kern="1200" cap="none" spc="0" normalizeH="0" baseline="0" noProof="0" dirty="0">
                <a:ln>
                  <a:noFill/>
                </a:ln>
                <a:solidFill>
                  <a:prstClr val="black"/>
                </a:solidFill>
                <a:effectLst/>
                <a:uLnTx/>
                <a:uFillTx/>
                <a:latin typeface="Calibri" panose="020F0502020204030204"/>
              </a:rPr>
            </a:br>
            <a:r>
              <a:rPr kumimoji="0" lang="en-US" sz="2600" b="0" i="0" u="none" strike="noStrike" kern="1200" cap="none" spc="0" normalizeH="0" baseline="0" noProof="0" dirty="0">
                <a:ln>
                  <a:noFill/>
                </a:ln>
                <a:solidFill>
                  <a:prstClr val="black"/>
                </a:solidFill>
                <a:effectLst/>
                <a:uLnTx/>
                <a:uFillTx/>
                <a:latin typeface="Calibri" panose="020F0502020204030204"/>
              </a:rPr>
              <a:t>an increased risk of major hemorrhage and does not necessitate cessation </a:t>
            </a:r>
            <a:br>
              <a:rPr kumimoji="0" lang="en-US" sz="2600" b="0" i="0" u="none" strike="noStrike" kern="1200" cap="none" spc="0" normalizeH="0" baseline="0" noProof="0" dirty="0">
                <a:ln>
                  <a:noFill/>
                </a:ln>
                <a:solidFill>
                  <a:prstClr val="black"/>
                </a:solidFill>
                <a:effectLst/>
                <a:uLnTx/>
                <a:uFillTx/>
                <a:latin typeface="Calibri" panose="020F0502020204030204"/>
              </a:rPr>
            </a:br>
            <a:r>
              <a:rPr kumimoji="0" lang="en-US" sz="2600" b="0" i="0" u="none" strike="noStrike" kern="1200" cap="none" spc="0" normalizeH="0" baseline="0" noProof="0" dirty="0">
                <a:ln>
                  <a:noFill/>
                </a:ln>
                <a:solidFill>
                  <a:prstClr val="black"/>
                </a:solidFill>
                <a:effectLst/>
                <a:uLnTx/>
                <a:uFillTx/>
                <a:latin typeface="Calibri" panose="020F0502020204030204"/>
              </a:rPr>
              <a:t>of therapy</a:t>
            </a:r>
          </a:p>
          <a:p>
            <a:pPr marR="0" lvl="0" algn="l" defTabSz="914400" rtl="0" eaLnBrk="1" fontAlgn="auto" latinLnBrk="0" hangingPunct="1">
              <a:lnSpc>
                <a:spcPct val="90000"/>
              </a:lnSpc>
              <a:spcBef>
                <a:spcPts val="1000"/>
              </a:spcBef>
              <a:buClrTx/>
              <a:buSzTx/>
              <a:tabLst/>
              <a:defRPr/>
            </a:pPr>
            <a:r>
              <a:rPr kumimoji="0" lang="en-US" sz="2600" b="0" i="0" u="none" strike="noStrike" kern="1200" cap="none" spc="0" normalizeH="0" baseline="0" noProof="0" dirty="0">
                <a:ln>
                  <a:noFill/>
                </a:ln>
                <a:solidFill>
                  <a:prstClr val="black"/>
                </a:solidFill>
                <a:effectLst/>
                <a:uLnTx/>
                <a:uFillTx/>
                <a:latin typeface="Calibri" panose="020F0502020204030204"/>
              </a:rPr>
              <a:t>Hold BTK inhibitors for either 3 days (minor procedure) or 7 days </a:t>
            </a:r>
            <a:br>
              <a:rPr kumimoji="0" lang="en-US" sz="2600" b="0" i="0" u="none" strike="noStrike" kern="1200" cap="none" spc="0" normalizeH="0" baseline="0" noProof="0" dirty="0">
                <a:ln>
                  <a:noFill/>
                </a:ln>
                <a:solidFill>
                  <a:prstClr val="black"/>
                </a:solidFill>
                <a:effectLst/>
                <a:uLnTx/>
                <a:uFillTx/>
                <a:latin typeface="Calibri" panose="020F0502020204030204"/>
              </a:rPr>
            </a:br>
            <a:r>
              <a:rPr kumimoji="0" lang="en-US" sz="2600" b="0" i="0" u="none" strike="noStrike" kern="1200" cap="none" spc="0" normalizeH="0" baseline="0" noProof="0" dirty="0">
                <a:ln>
                  <a:noFill/>
                </a:ln>
                <a:solidFill>
                  <a:prstClr val="black"/>
                </a:solidFill>
                <a:effectLst/>
                <a:uLnTx/>
                <a:uFillTx/>
                <a:latin typeface="Calibri" panose="020F0502020204030204"/>
              </a:rPr>
              <a:t>(major procedure) both before and after invasive procedures</a:t>
            </a:r>
          </a:p>
          <a:p>
            <a:pPr marR="0" lvl="0" algn="l" defTabSz="914400" rtl="0" eaLnBrk="1" fontAlgn="auto" latinLnBrk="0" hangingPunct="1">
              <a:lnSpc>
                <a:spcPct val="90000"/>
              </a:lnSpc>
              <a:spcBef>
                <a:spcPts val="1000"/>
              </a:spcBef>
              <a:buClrTx/>
              <a:buSzTx/>
              <a:tabLst/>
              <a:defRPr/>
            </a:pPr>
            <a:r>
              <a:rPr kumimoji="0" lang="en-US" sz="2600" b="0" i="0" u="none" strike="noStrike" kern="1200" cap="none" spc="0" normalizeH="0" baseline="0" noProof="0" dirty="0">
                <a:ln>
                  <a:noFill/>
                </a:ln>
                <a:solidFill>
                  <a:prstClr val="black"/>
                </a:solidFill>
                <a:effectLst/>
                <a:uLnTx/>
                <a:uFillTx/>
                <a:latin typeface="Calibri" panose="020F0502020204030204"/>
              </a:rPr>
              <a:t>For minor bleeding, holding BTK inhibitor generally results in the resolution of bleeding tendency in 2-3 days; for severe bleeds, transfuse platelets as appropriate to overcome clinical bleeding, regardless of platelet count</a:t>
            </a:r>
          </a:p>
          <a:p>
            <a:pPr marR="0" lvl="0" algn="l" defTabSz="914400" rtl="0" eaLnBrk="1" fontAlgn="auto" latinLnBrk="0" hangingPunct="1">
              <a:lnSpc>
                <a:spcPct val="90000"/>
              </a:lnSpc>
              <a:spcBef>
                <a:spcPts val="1000"/>
              </a:spcBef>
              <a:buClrTx/>
              <a:buSzTx/>
              <a:tabLst/>
              <a:defRPr/>
            </a:pPr>
            <a:r>
              <a:rPr kumimoji="0" lang="en-US" sz="2600" b="0" i="0" u="none" strike="noStrike" kern="1200" cap="none" spc="0" normalizeH="0" baseline="0" noProof="0" dirty="0">
                <a:ln>
                  <a:noFill/>
                </a:ln>
                <a:solidFill>
                  <a:prstClr val="black"/>
                </a:solidFill>
                <a:effectLst/>
                <a:uLnTx/>
                <a:uFillTx/>
                <a:latin typeface="Calibri" panose="020F0502020204030204"/>
              </a:rPr>
              <a:t>Encourage patients with bleeding to abstain from over-the-counter supplements that may exacerbate bleeding risk, such as vitamin E or fish oil</a:t>
            </a:r>
          </a:p>
          <a:p>
            <a:endParaRPr lang="en-US" sz="2600" dirty="0"/>
          </a:p>
        </p:txBody>
      </p:sp>
      <p:grpSp>
        <p:nvGrpSpPr>
          <p:cNvPr id="12" name="Group 11">
            <a:extLst>
              <a:ext uri="{FF2B5EF4-FFF2-40B4-BE49-F238E27FC236}">
                <a16:creationId xmlns:a16="http://schemas.microsoft.com/office/drawing/2014/main" id="{FBEB30AD-EB94-46C3-85CC-FDF1F79FC9A9}"/>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B5806779-F964-4224-B768-056CC52C20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62781558-646E-4849-B896-A63F292629C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 Box 11">
            <a:extLst>
              <a:ext uri="{FF2B5EF4-FFF2-40B4-BE49-F238E27FC236}">
                <a16:creationId xmlns:a16="http://schemas.microsoft.com/office/drawing/2014/main" id="{BE357F90-DB45-4349-9545-E307C91CC77F}"/>
              </a:ext>
            </a:extLst>
          </p:cNvPr>
          <p:cNvSpPr txBox="1">
            <a:spLocks noChangeArrowheads="1"/>
          </p:cNvSpPr>
          <p:nvPr/>
        </p:nvSpPr>
        <p:spPr bwMode="auto">
          <a:xfrm>
            <a:off x="414340" y="6385740"/>
            <a:ext cx="5766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Lipsky. Hematology Am Soc Hematol Educ Program. 2020;1:336. </a:t>
            </a:r>
          </a:p>
        </p:txBody>
      </p:sp>
    </p:spTree>
    <p:extLst>
      <p:ext uri="{BB962C8B-B14F-4D97-AF65-F5344CB8AC3E}">
        <p14:creationId xmlns:p14="http://schemas.microsoft.com/office/powerpoint/2010/main" val="3645701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7A6B7-BF4D-4725-9717-7D2A33C74BA5}"/>
              </a:ext>
            </a:extLst>
          </p:cNvPr>
          <p:cNvSpPr>
            <a:spLocks noGrp="1"/>
          </p:cNvSpPr>
          <p:nvPr>
            <p:ph type="title"/>
          </p:nvPr>
        </p:nvSpPr>
        <p:spPr>
          <a:xfrm>
            <a:off x="609759" y="238127"/>
            <a:ext cx="11148854" cy="1103313"/>
          </a:xfrm>
        </p:spPr>
        <p:txBody>
          <a:bodyPr/>
          <a:lstStyle/>
          <a:p>
            <a:r>
              <a:rPr lang="en-US" dirty="0"/>
              <a:t>Infection and Diarrhea With BTK Inhibitor Therapy in CLL</a:t>
            </a:r>
          </a:p>
        </p:txBody>
      </p:sp>
      <p:graphicFrame>
        <p:nvGraphicFramePr>
          <p:cNvPr id="5" name="Group 32">
            <a:extLst>
              <a:ext uri="{FF2B5EF4-FFF2-40B4-BE49-F238E27FC236}">
                <a16:creationId xmlns:a16="http://schemas.microsoft.com/office/drawing/2014/main" id="{6A35CBFF-402C-439D-910C-EA7618FBCE2E}"/>
              </a:ext>
            </a:extLst>
          </p:cNvPr>
          <p:cNvGraphicFramePr>
            <a:graphicFrameLocks noGrp="1"/>
          </p:cNvGraphicFramePr>
          <p:nvPr/>
        </p:nvGraphicFramePr>
        <p:xfrm>
          <a:off x="723899" y="1595427"/>
          <a:ext cx="10753219" cy="4459224"/>
        </p:xfrm>
        <a:graphic>
          <a:graphicData uri="http://schemas.openxmlformats.org/drawingml/2006/table">
            <a:tbl>
              <a:tblPr/>
              <a:tblGrid>
                <a:gridCol w="1615745">
                  <a:extLst>
                    <a:ext uri="{9D8B030D-6E8A-4147-A177-3AD203B41FA5}">
                      <a16:colId xmlns:a16="http://schemas.microsoft.com/office/drawing/2014/main" val="3197833175"/>
                    </a:ext>
                  </a:extLst>
                </a:gridCol>
                <a:gridCol w="5716133">
                  <a:extLst>
                    <a:ext uri="{9D8B030D-6E8A-4147-A177-3AD203B41FA5}">
                      <a16:colId xmlns:a16="http://schemas.microsoft.com/office/drawing/2014/main" val="20000"/>
                    </a:ext>
                  </a:extLst>
                </a:gridCol>
                <a:gridCol w="3421341">
                  <a:extLst>
                    <a:ext uri="{9D8B030D-6E8A-4147-A177-3AD203B41FA5}">
                      <a16:colId xmlns:a16="http://schemas.microsoft.com/office/drawing/2014/main" val="20001"/>
                    </a:ext>
                  </a:extLst>
                </a:gridCol>
              </a:tblGrid>
              <a:tr h="139536">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Infection</a:t>
                      </a:r>
                      <a:endParaRPr kumimoji="0" lang="en-US" sz="16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Diarrhea</a:t>
                      </a:r>
                      <a:endParaRPr kumimoji="0" lang="en-US" sz="16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Key information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Infection (of any grade) occurs in &gt;50% of patients receiving </a:t>
                      </a:r>
                      <a:b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BTK inhibitors</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Pneumonia is the most common, observed in a landmark analysis in 12% of patients (grade ≥3)</a:t>
                      </a:r>
                      <a:endParaRPr kumimoji="0" lang="en-US" sz="16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Opportunistic infections, including </a:t>
                      </a: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Aspergillus fumigatus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and </a:t>
                      </a: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Pneumocystis jirovecii</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have been reported</a:t>
                      </a:r>
                      <a:endParaRPr kumimoji="0" lang="en-US" sz="1600" b="0" i="0" u="none" strike="noStrike" kern="1200" cap="none" spc="0" normalizeH="0" baseline="30000" noProof="0" dirty="0">
                        <a:ln>
                          <a:noFill/>
                        </a:ln>
                        <a:solidFill>
                          <a:prstClr val="black"/>
                        </a:solidFill>
                        <a:effectLst/>
                        <a:uLnTx/>
                        <a:uFillTx/>
                        <a:latin typeface="Calibri" panose="020F0502020204030204"/>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Most commonly observed AE with BTK inhibitor therapy, occurring early in the treatment course</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R="0" lvl="0" algn="l" defTabSz="914400" rtl="0" eaLnBrk="1" fontAlgn="auto" latinLnBrk="0" hangingPunct="1">
                        <a:lnSpc>
                          <a:spcPct val="90000"/>
                        </a:lnSpc>
                        <a:spcBef>
                          <a:spcPts val="1000"/>
                        </a:spcBef>
                        <a:spcAft>
                          <a:spcPts val="0"/>
                        </a:spcAft>
                        <a:buClrTx/>
                        <a:buSzTx/>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Management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Obtain a complete workup with an appropriate index of suspicion for opportunistic infections </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 the case of severe infection, hold BTK inhibitor until a definitive diagnosis is determined and restart after the start of clinical improvement</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Provide clinically indicated vaccinations before treatment</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Consider PJP prophylaxis for patients deemed at high risk of infection (eg, R/R or heavily pretreated patients) or patients with a prior history of infection</a:t>
                      </a:r>
                      <a:endParaRPr kumimoji="0" lang="en-US" sz="1600" b="0" i="0" u="none" strike="noStrike" kern="1200" cap="none" spc="0" normalizeH="0" baseline="30000" noProof="0" dirty="0">
                        <a:ln>
                          <a:noFill/>
                        </a:ln>
                        <a:solidFill>
                          <a:prstClr val="black"/>
                        </a:solidFill>
                        <a:effectLst/>
                        <a:uLnTx/>
                        <a:uFillTx/>
                        <a:latin typeface="Calibri" panose="020F0502020204030204"/>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Most BTK inhibitor</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related diarrhea can be managed with supportive care, antimotility agents, and evening dosing of ibrutinib</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Consider temporary drug holds in the case of grade ≥3 diarrhea</a:t>
                      </a:r>
                      <a:endParaRPr kumimoji="0" lang="en-US" sz="1600" b="0" i="0" u="none" strike="noStrike" kern="1200" cap="none" spc="0" normalizeH="0" baseline="0" dirty="0">
                        <a:ln>
                          <a:noFill/>
                        </a:ln>
                        <a:solidFill>
                          <a:prstClr val="black"/>
                        </a:solidFill>
                        <a:effectLst/>
                        <a:uLnTx/>
                        <a:uFillTx/>
                        <a:latin typeface="Calibri" panose="020F0502020204030204"/>
                        <a:ea typeface="+mn-ea"/>
                        <a:cs typeface="+mn-cs"/>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6" name="Text Box 11">
            <a:extLst>
              <a:ext uri="{FF2B5EF4-FFF2-40B4-BE49-F238E27FC236}">
                <a16:creationId xmlns:a16="http://schemas.microsoft.com/office/drawing/2014/main" id="{5DDBF4FC-6066-40DB-A2F1-922AD35BD0D5}"/>
              </a:ext>
            </a:extLst>
          </p:cNvPr>
          <p:cNvSpPr txBox="1">
            <a:spLocks noChangeArrowheads="1"/>
          </p:cNvSpPr>
          <p:nvPr/>
        </p:nvSpPr>
        <p:spPr bwMode="auto">
          <a:xfrm>
            <a:off x="414339" y="6201074"/>
            <a:ext cx="76473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O’Brien. Clin Lymphoma Myeloma Leuk. 2018;18:648. Acalabrutinib PI. </a:t>
            </a:r>
            <a:r>
              <a:rPr lang="en-US" sz="1200" b="0" dirty="0">
                <a:solidFill>
                  <a:srgbClr val="455560"/>
                </a:solidFill>
                <a:latin typeface="Calibri" panose="020F0502020204030204" pitchFamily="34" charset="0"/>
              </a:rPr>
              <a:t>Ibrutinib PI. Zanubrutinib PI</a:t>
            </a:r>
            <a:r>
              <a:rPr lang="en-US" altLang="en-US" sz="1200" b="0" dirty="0">
                <a:solidFill>
                  <a:srgbClr val="455560"/>
                </a:solidFill>
                <a:latin typeface="Calibri" panose="020F0502020204030204" pitchFamily="34" charset="0"/>
              </a:rPr>
              <a:t>. </a:t>
            </a:r>
            <a:br>
              <a:rPr lang="en-US" altLang="en-US" sz="1200" b="0" dirty="0">
                <a:solidFill>
                  <a:srgbClr val="455560"/>
                </a:solidFill>
                <a:latin typeface="Calibri" panose="020F0502020204030204" pitchFamily="34" charset="0"/>
              </a:rPr>
            </a:br>
            <a:r>
              <a:rPr lang="en-US" altLang="en-US" sz="1200" b="0" dirty="0">
                <a:solidFill>
                  <a:srgbClr val="455560"/>
                </a:solidFill>
                <a:latin typeface="Calibri" panose="020F0502020204030204" pitchFamily="34" charset="0"/>
              </a:rPr>
              <a:t>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rPr>
              <a:t>ipsky. Hematology Am Soc Hematol Educ Program. 2020;1:336. </a:t>
            </a:r>
            <a:r>
              <a:rPr lang="en-US" altLang="en-US" sz="1200" b="0" dirty="0">
                <a:solidFill>
                  <a:srgbClr val="455560"/>
                </a:solidFill>
                <a:latin typeface="Calibri" panose="020F0502020204030204" pitchFamily="34" charset="0"/>
              </a:rPr>
              <a:t>   </a:t>
            </a:r>
          </a:p>
        </p:txBody>
      </p:sp>
      <p:grpSp>
        <p:nvGrpSpPr>
          <p:cNvPr id="10" name="Group 9">
            <a:extLst>
              <a:ext uri="{FF2B5EF4-FFF2-40B4-BE49-F238E27FC236}">
                <a16:creationId xmlns:a16="http://schemas.microsoft.com/office/drawing/2014/main" id="{476BB965-2B9E-4ECB-AF81-E5A6F226A96F}"/>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38A1E4A5-2626-4C5F-A2A7-952023F055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EA0536DA-A9F9-4954-9DE2-977EAE59362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97694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7A6B7-BF4D-4725-9717-7D2A33C74BA5}"/>
              </a:ext>
            </a:extLst>
          </p:cNvPr>
          <p:cNvSpPr>
            <a:spLocks noGrp="1"/>
          </p:cNvSpPr>
          <p:nvPr>
            <p:ph type="title"/>
          </p:nvPr>
        </p:nvSpPr>
        <p:spPr/>
        <p:txBody>
          <a:bodyPr/>
          <a:lstStyle/>
          <a:p>
            <a:r>
              <a:rPr lang="en-US" dirty="0"/>
              <a:t>Fatigue and Arthralgias/Myalgias With BTK Inhibitor Therapy in CLL</a:t>
            </a:r>
          </a:p>
        </p:txBody>
      </p:sp>
      <p:graphicFrame>
        <p:nvGraphicFramePr>
          <p:cNvPr id="5" name="Group 32">
            <a:extLst>
              <a:ext uri="{FF2B5EF4-FFF2-40B4-BE49-F238E27FC236}">
                <a16:creationId xmlns:a16="http://schemas.microsoft.com/office/drawing/2014/main" id="{6A35CBFF-402C-439D-910C-EA7618FBCE2E}"/>
              </a:ext>
            </a:extLst>
          </p:cNvPr>
          <p:cNvGraphicFramePr>
            <a:graphicFrameLocks noGrp="1"/>
          </p:cNvGraphicFramePr>
          <p:nvPr>
            <p:extLst>
              <p:ext uri="{D42A27DB-BD31-4B8C-83A1-F6EECF244321}">
                <p14:modId xmlns:p14="http://schemas.microsoft.com/office/powerpoint/2010/main" val="112839595"/>
              </p:ext>
            </p:extLst>
          </p:nvPr>
        </p:nvGraphicFramePr>
        <p:xfrm>
          <a:off x="723900" y="1595427"/>
          <a:ext cx="10753219" cy="4139184"/>
        </p:xfrm>
        <a:graphic>
          <a:graphicData uri="http://schemas.openxmlformats.org/drawingml/2006/table">
            <a:tbl>
              <a:tblPr/>
              <a:tblGrid>
                <a:gridCol w="1524852">
                  <a:extLst>
                    <a:ext uri="{9D8B030D-6E8A-4147-A177-3AD203B41FA5}">
                      <a16:colId xmlns:a16="http://schemas.microsoft.com/office/drawing/2014/main" val="3197833175"/>
                    </a:ext>
                  </a:extLst>
                </a:gridCol>
                <a:gridCol w="3569892">
                  <a:extLst>
                    <a:ext uri="{9D8B030D-6E8A-4147-A177-3AD203B41FA5}">
                      <a16:colId xmlns:a16="http://schemas.microsoft.com/office/drawing/2014/main" val="20000"/>
                    </a:ext>
                  </a:extLst>
                </a:gridCol>
                <a:gridCol w="5658475">
                  <a:extLst>
                    <a:ext uri="{9D8B030D-6E8A-4147-A177-3AD203B41FA5}">
                      <a16:colId xmlns:a16="http://schemas.microsoft.com/office/drawing/2014/main" val="20001"/>
                    </a:ext>
                  </a:extLst>
                </a:gridCol>
              </a:tblGrid>
              <a:tr h="139536">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Fatigue</a:t>
                      </a:r>
                      <a:endParaRPr kumimoji="0" lang="en-US" sz="18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Arthralgia and Myalgia</a:t>
                      </a:r>
                      <a:endParaRPr kumimoji="0" lang="en-US" sz="18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Key information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Fatigue is commonly reported (34%-36%) </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Arthralgia and myalgia seen in up to one third of patients</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Arthralgias have been associated with 42% of ibrutinib discontinuations in real-world data</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R="0" lvl="0" algn="l" defTabSz="914400" rtl="0" eaLnBrk="1" fontAlgn="auto" latinLnBrk="0" hangingPunct="1">
                        <a:lnSpc>
                          <a:spcPct val="90000"/>
                        </a:lnSpc>
                        <a:spcBef>
                          <a:spcPts val="10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Management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Avoid dose reductions for fatigue early in the course of therapy; search for other potential causes of fatigue when observed later in the treatment course</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Consider drug holiday or dose reduction with severe fatigue</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dirty="0">
                          <a:ln>
                            <a:noFill/>
                          </a:ln>
                          <a:solidFill>
                            <a:prstClr val="black"/>
                          </a:solidFill>
                          <a:effectLst/>
                          <a:uLnTx/>
                          <a:uFillTx/>
                          <a:latin typeface="Calibri" panose="020F0502020204030204"/>
                          <a:ea typeface="+mn-ea"/>
                          <a:cs typeface="+mn-cs"/>
                        </a:rPr>
                        <a:t>Rule out other causes of arthralgia</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dirty="0">
                          <a:ln>
                            <a:noFill/>
                          </a:ln>
                          <a:solidFill>
                            <a:prstClr val="black"/>
                          </a:solidFill>
                          <a:effectLst/>
                          <a:uLnTx/>
                          <a:uFillTx/>
                          <a:latin typeface="Calibri" panose="020F0502020204030204"/>
                          <a:ea typeface="+mn-ea"/>
                          <a:cs typeface="+mn-cs"/>
                        </a:rPr>
                        <a:t>When grade 1/2, consider observation and supportive care; consider dose reduction once symptoms affect activities of daily living, with dose holds for grade ≥3 AEs, and rechallenge with BTK inhibitor at lower doses if resolution of symptoms</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dirty="0">
                          <a:ln>
                            <a:noFill/>
                          </a:ln>
                          <a:solidFill>
                            <a:prstClr val="black"/>
                          </a:solidFill>
                          <a:effectLst/>
                          <a:uLnTx/>
                          <a:uFillTx/>
                          <a:latin typeface="Calibri" panose="020F0502020204030204"/>
                          <a:ea typeface="+mn-ea"/>
                          <a:cs typeface="+mn-cs"/>
                        </a:rPr>
                        <a:t>Evidence for treatment is anecdotal; severe arthralgias demonstrate a variable response with short-course steroids and anti-inflammatory agents</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pSp>
        <p:nvGrpSpPr>
          <p:cNvPr id="10" name="Group 9">
            <a:extLst>
              <a:ext uri="{FF2B5EF4-FFF2-40B4-BE49-F238E27FC236}">
                <a16:creationId xmlns:a16="http://schemas.microsoft.com/office/drawing/2014/main" id="{476BB965-2B9E-4ECB-AF81-E5A6F226A96F}"/>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38A1E4A5-2626-4C5F-A2A7-952023F055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EA0536DA-A9F9-4954-9DE2-977EAE59362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1">
            <a:extLst>
              <a:ext uri="{FF2B5EF4-FFF2-40B4-BE49-F238E27FC236}">
                <a16:creationId xmlns:a16="http://schemas.microsoft.com/office/drawing/2014/main" id="{699FBC2B-3977-4638-8401-92F3D6A1F44A}"/>
              </a:ext>
            </a:extLst>
          </p:cNvPr>
          <p:cNvSpPr txBox="1">
            <a:spLocks noChangeArrowheads="1"/>
          </p:cNvSpPr>
          <p:nvPr/>
        </p:nvSpPr>
        <p:spPr bwMode="auto">
          <a:xfrm>
            <a:off x="414340" y="6385740"/>
            <a:ext cx="60517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sz="1200" b="0" dirty="0">
                <a:solidFill>
                  <a:srgbClr val="455560"/>
                </a:solidFill>
                <a:latin typeface="Calibri" panose="020F0502020204030204" pitchFamily="34" charset="0"/>
              </a:rPr>
              <a:t>Ibrutinib PI. Acalabrutinib PI</a:t>
            </a:r>
            <a:r>
              <a:rPr lang="en-US" altLang="en-US" sz="1200" b="0" dirty="0">
                <a:solidFill>
                  <a:srgbClr val="455560"/>
                </a:solidFill>
                <a:latin typeface="Calibri" panose="020F050202020403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rPr>
              <a:t>Lipsky. Hematology Am Soc Hematol Educ Program. 2020;1:336. </a:t>
            </a:r>
            <a:r>
              <a:rPr lang="en-US" altLang="en-US" sz="1200" b="0" dirty="0">
                <a:solidFill>
                  <a:srgbClr val="455560"/>
                </a:solidFill>
                <a:latin typeface="Calibri" panose="020F0502020204030204" pitchFamily="34" charset="0"/>
              </a:rPr>
              <a:t>   </a:t>
            </a:r>
          </a:p>
        </p:txBody>
      </p:sp>
    </p:spTree>
    <p:extLst>
      <p:ext uri="{BB962C8B-B14F-4D97-AF65-F5344CB8AC3E}">
        <p14:creationId xmlns:p14="http://schemas.microsoft.com/office/powerpoint/2010/main" val="11395128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37870A-6CAC-4DDD-8127-CAA31DD7DBA1}"/>
              </a:ext>
            </a:extLst>
          </p:cNvPr>
          <p:cNvSpPr>
            <a:spLocks noGrp="1"/>
          </p:cNvSpPr>
          <p:nvPr>
            <p:ph type="title"/>
          </p:nvPr>
        </p:nvSpPr>
        <p:spPr>
          <a:xfrm>
            <a:off x="609759" y="238127"/>
            <a:ext cx="11007934" cy="1103313"/>
          </a:xfrm>
        </p:spPr>
        <p:txBody>
          <a:bodyPr/>
          <a:lstStyle/>
          <a:p>
            <a:r>
              <a:rPr lang="en-US" dirty="0"/>
              <a:t>Cytopenias, Dermatologic Manifestations, and </a:t>
            </a:r>
            <a:br>
              <a:rPr lang="en-US" dirty="0"/>
            </a:br>
            <a:r>
              <a:rPr lang="en-US" dirty="0"/>
              <a:t>Headache With BTK Inhibitor Therapy in CLL</a:t>
            </a:r>
          </a:p>
        </p:txBody>
      </p:sp>
      <p:sp>
        <p:nvSpPr>
          <p:cNvPr id="5" name="Content Placeholder 4">
            <a:extLst>
              <a:ext uri="{FF2B5EF4-FFF2-40B4-BE49-F238E27FC236}">
                <a16:creationId xmlns:a16="http://schemas.microsoft.com/office/drawing/2014/main" id="{3763C233-4B8B-4509-B577-AF867D061ABA}"/>
              </a:ext>
            </a:extLst>
          </p:cNvPr>
          <p:cNvSpPr>
            <a:spLocks noGrp="1"/>
          </p:cNvSpPr>
          <p:nvPr>
            <p:ph idx="1"/>
          </p:nvPr>
        </p:nvSpPr>
        <p:spPr/>
        <p:txBody>
          <a:bodyPr/>
          <a:lstStyle/>
          <a:p>
            <a:pPr marR="0" lvl="0" algn="l" defTabSz="914400" rtl="0" eaLnBrk="1" fontAlgn="auto" latinLnBrk="0" hangingPunct="1">
              <a:lnSpc>
                <a:spcPct val="90000"/>
              </a:lnSpc>
              <a:spcBef>
                <a:spcPts val="1000"/>
              </a:spcBef>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Treatment-emergent flares of autoimmune cytopenias can be managed with short-course corticosteroids or CD20 monoclonal antibody treatment, and most patients can continue BTK inhibitor therapy</a:t>
            </a:r>
          </a:p>
          <a:p>
            <a:pPr marR="0" lvl="0" algn="l" defTabSz="914400" rtl="0" eaLnBrk="1" fontAlgn="auto" latinLnBrk="0" hangingPunct="1">
              <a:lnSpc>
                <a:spcPct val="90000"/>
              </a:lnSpc>
              <a:spcBef>
                <a:spcPts val="1000"/>
              </a:spcBef>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BTK inhibitor</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related skin manifestations are often responsive to corticosteroids or dose holds if needed</a:t>
            </a:r>
          </a:p>
          <a:p>
            <a:pPr marR="0" lvl="0" algn="l" defTabSz="914400" rtl="0" eaLnBrk="1" fontAlgn="auto" latinLnBrk="0" hangingPunct="1">
              <a:lnSpc>
                <a:spcPct val="90000"/>
              </a:lnSpc>
              <a:spcBef>
                <a:spcPts val="1000"/>
              </a:spcBef>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Textural changes in hair or nails can be treated with biotin supplementation and the application of nail oil, with variable results</a:t>
            </a:r>
          </a:p>
          <a:p>
            <a:pPr marR="0" lvl="0" algn="l" defTabSz="914400" rtl="0" eaLnBrk="1" fontAlgn="auto" latinLnBrk="0" hangingPunct="1">
              <a:lnSpc>
                <a:spcPct val="90000"/>
              </a:lnSpc>
              <a:spcBef>
                <a:spcPts val="1000"/>
              </a:spcBef>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Acalabrutinib-associated headaches resolve with extended treatment and often are responsive to caffeine</a:t>
            </a:r>
          </a:p>
          <a:p>
            <a:pPr marL="0" marR="0" lvl="0" indent="0" algn="l" defTabSz="914400" rtl="0" eaLnBrk="1" fontAlgn="auto" latinLnBrk="0" hangingPunct="1">
              <a:lnSpc>
                <a:spcPct val="90000"/>
              </a:lnSpc>
              <a:spcBef>
                <a:spcPts val="1000"/>
              </a:spcBef>
              <a:buClrTx/>
              <a:buSz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Box 11">
            <a:extLst>
              <a:ext uri="{FF2B5EF4-FFF2-40B4-BE49-F238E27FC236}">
                <a16:creationId xmlns:a16="http://schemas.microsoft.com/office/drawing/2014/main" id="{8F6F3A45-B37E-491A-99BE-CFDF6C3E0C6D}"/>
              </a:ext>
            </a:extLst>
          </p:cNvPr>
          <p:cNvSpPr txBox="1">
            <a:spLocks noChangeArrowheads="1"/>
          </p:cNvSpPr>
          <p:nvPr/>
        </p:nvSpPr>
        <p:spPr bwMode="auto">
          <a:xfrm>
            <a:off x="414340" y="6385740"/>
            <a:ext cx="60517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sz="1200" b="0" dirty="0">
                <a:solidFill>
                  <a:srgbClr val="455560"/>
                </a:solidFill>
                <a:latin typeface="Calibri" panose="020F0502020204030204" pitchFamily="34" charset="0"/>
              </a:rPr>
              <a:t>Ibrutinib PI. Acalabrutinib PI</a:t>
            </a:r>
            <a:r>
              <a:rPr lang="en-US" altLang="en-US" sz="1200" b="0" dirty="0">
                <a:solidFill>
                  <a:srgbClr val="455560"/>
                </a:solidFill>
                <a:latin typeface="Calibri" panose="020F0502020204030204" pitchFamily="34" charset="0"/>
              </a:rPr>
              <a:t>. </a:t>
            </a:r>
            <a:r>
              <a:rPr kumimoji="0" lang="en-US" altLang="en-US" sz="1200" b="0" u="none" strike="noStrike" kern="1200" cap="none" spc="0" normalizeH="0" baseline="0" noProof="0" dirty="0">
                <a:ln>
                  <a:noFill/>
                </a:ln>
                <a:solidFill>
                  <a:srgbClr val="455560"/>
                </a:solidFill>
                <a:effectLst/>
                <a:uLnTx/>
                <a:uFillTx/>
                <a:latin typeface="Calibri" panose="020F0502020204030204" pitchFamily="34" charset="0"/>
                <a:cs typeface="+mn-cs"/>
              </a:rPr>
              <a:t>Lipsky. Hematology Am Soc Hematol Educ Program. 2020;1:336. </a:t>
            </a:r>
            <a:r>
              <a:rPr lang="en-US" altLang="en-US" sz="1200" b="0" dirty="0">
                <a:solidFill>
                  <a:srgbClr val="455560"/>
                </a:solidFill>
                <a:latin typeface="Calibri" panose="020F0502020204030204" pitchFamily="34" charset="0"/>
              </a:rPr>
              <a:t>   </a:t>
            </a:r>
          </a:p>
        </p:txBody>
      </p:sp>
      <p:grpSp>
        <p:nvGrpSpPr>
          <p:cNvPr id="10" name="Group 9">
            <a:extLst>
              <a:ext uri="{FF2B5EF4-FFF2-40B4-BE49-F238E27FC236}">
                <a16:creationId xmlns:a16="http://schemas.microsoft.com/office/drawing/2014/main" id="{76490A91-CCB9-4C9B-8351-FC1815DBF15A}"/>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B5064C91-963D-4F8E-B75F-18DA702859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D92750DD-4F69-4CEC-B504-F1CE472E31D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319836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FEFF77-392B-4560-89C4-ECCDB0353497}"/>
              </a:ext>
            </a:extLst>
          </p:cNvPr>
          <p:cNvSpPr>
            <a:spLocks noGrp="1"/>
          </p:cNvSpPr>
          <p:nvPr>
            <p:ph type="title"/>
          </p:nvPr>
        </p:nvSpPr>
        <p:spPr>
          <a:xfrm>
            <a:off x="609759" y="238127"/>
            <a:ext cx="11035070" cy="1103313"/>
          </a:xfrm>
        </p:spPr>
        <p:txBody>
          <a:bodyPr/>
          <a:lstStyle/>
          <a:p>
            <a:r>
              <a:rPr lang="en-US" dirty="0"/>
              <a:t>Impact of BTK Inhibitor Dose Modification and Temporary Interruption of Therapy on Clinical Outcomes</a:t>
            </a:r>
          </a:p>
        </p:txBody>
      </p:sp>
      <p:sp>
        <p:nvSpPr>
          <p:cNvPr id="2" name="Content Placeholder 1">
            <a:extLst>
              <a:ext uri="{FF2B5EF4-FFF2-40B4-BE49-F238E27FC236}">
                <a16:creationId xmlns:a16="http://schemas.microsoft.com/office/drawing/2014/main" id="{1D70F15B-CEEA-4657-9C09-E44EFDC6C33B}"/>
              </a:ext>
            </a:extLst>
          </p:cNvPr>
          <p:cNvSpPr>
            <a:spLocks noGrp="1"/>
          </p:cNvSpPr>
          <p:nvPr>
            <p:ph idx="1"/>
          </p:nvPr>
        </p:nvSpPr>
        <p:spPr/>
        <p:txBody>
          <a:bodyPr/>
          <a:lstStyle/>
          <a:p>
            <a:r>
              <a:rPr lang="en-US" dirty="0"/>
              <a:t>Given that many early secondary effects are likely to decrease in severity with time, a strategy in which low-grade toxicities are treated with expectant management and supportive care when possible is recommended</a:t>
            </a:r>
          </a:p>
          <a:p>
            <a:r>
              <a:rPr lang="en-US" dirty="0"/>
              <a:t>Dose reductions or cessation of therapy within the first 6 mo of treatment should be avoided if possible</a:t>
            </a:r>
          </a:p>
          <a:p>
            <a:r>
              <a:rPr lang="en-US" dirty="0"/>
              <a:t>However, clinically indicated dose reductions (eg, to mitigate significant grade ≥3 adverse events) are unlikely to facilitate the emergence of drug-resistant clones in frontline setting and do not appear to compromise long-term clinical outcomes</a:t>
            </a:r>
          </a:p>
          <a:p>
            <a:endParaRPr lang="en-US" dirty="0"/>
          </a:p>
        </p:txBody>
      </p:sp>
      <p:grpSp>
        <p:nvGrpSpPr>
          <p:cNvPr id="9" name="Group 8">
            <a:extLst>
              <a:ext uri="{FF2B5EF4-FFF2-40B4-BE49-F238E27FC236}">
                <a16:creationId xmlns:a16="http://schemas.microsoft.com/office/drawing/2014/main" id="{95AF62EC-EBCF-4C66-8EF4-CC8920E469A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BC754E65-DA88-4C17-A13C-ADCD026F8E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4A36A149-AC8D-4E77-B0CF-60C30C93BA1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Text Box 11">
            <a:extLst>
              <a:ext uri="{FF2B5EF4-FFF2-40B4-BE49-F238E27FC236}">
                <a16:creationId xmlns:a16="http://schemas.microsoft.com/office/drawing/2014/main" id="{A5F3CF1B-1083-26E3-5DDB-BE0DA8751DB2}"/>
              </a:ext>
            </a:extLst>
          </p:cNvPr>
          <p:cNvSpPr txBox="1">
            <a:spLocks noChangeArrowheads="1"/>
          </p:cNvSpPr>
          <p:nvPr/>
        </p:nvSpPr>
        <p:spPr bwMode="auto">
          <a:xfrm>
            <a:off x="414340" y="6385740"/>
            <a:ext cx="5766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Lipsky. Hematology Am Soc Hematol Educ Program. 2020;1:336. </a:t>
            </a:r>
          </a:p>
        </p:txBody>
      </p:sp>
    </p:spTree>
    <p:extLst>
      <p:ext uri="{BB962C8B-B14F-4D97-AF65-F5344CB8AC3E}">
        <p14:creationId xmlns:p14="http://schemas.microsoft.com/office/powerpoint/2010/main" val="27670968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E6E3272-B307-5D3D-3C5A-A87722E4214C}"/>
              </a:ext>
            </a:extLst>
          </p:cNvPr>
          <p:cNvSpPr>
            <a:spLocks noChangeAspect="1"/>
          </p:cNvSpPr>
          <p:nvPr/>
        </p:nvSpPr>
        <p:spPr bwMode="auto">
          <a:xfrm>
            <a:off x="6376699" y="4318059"/>
            <a:ext cx="2817386" cy="986906"/>
          </a:xfrm>
          <a:custGeom>
            <a:avLst/>
            <a:gdLst>
              <a:gd name="connsiteX0" fmla="*/ 0 w 3230217"/>
              <a:gd name="connsiteY0" fmla="*/ 0 h 1262269"/>
              <a:gd name="connsiteX1" fmla="*/ 2599083 w 3230217"/>
              <a:gd name="connsiteY1" fmla="*/ 0 h 1262269"/>
              <a:gd name="connsiteX2" fmla="*/ 3230217 w 3230217"/>
              <a:gd name="connsiteY2" fmla="*/ 631135 h 1262269"/>
              <a:gd name="connsiteX3" fmla="*/ 2599083 w 3230217"/>
              <a:gd name="connsiteY3" fmla="*/ 1262269 h 1262269"/>
              <a:gd name="connsiteX4" fmla="*/ 0 w 3230217"/>
              <a:gd name="connsiteY4" fmla="*/ 1262269 h 1262269"/>
              <a:gd name="connsiteX5" fmla="*/ 0 w 3230217"/>
              <a:gd name="connsiteY5" fmla="*/ 1250673 h 1262269"/>
              <a:gd name="connsiteX6" fmla="*/ 619538 w 3230217"/>
              <a:gd name="connsiteY6" fmla="*/ 631135 h 1262269"/>
              <a:gd name="connsiteX7" fmla="*/ 0 w 3230217"/>
              <a:gd name="connsiteY7" fmla="*/ 11596 h 1262269"/>
              <a:gd name="connsiteX8" fmla="*/ 0 w 3230217"/>
              <a:gd name="connsiteY8" fmla="*/ 0 h 1262269"/>
              <a:gd name="connsiteX0" fmla="*/ 0 w 3146511"/>
              <a:gd name="connsiteY0" fmla="*/ 0 h 1262269"/>
              <a:gd name="connsiteX1" fmla="*/ 2599083 w 3146511"/>
              <a:gd name="connsiteY1" fmla="*/ 0 h 1262269"/>
              <a:gd name="connsiteX2" fmla="*/ 3146511 w 3146511"/>
              <a:gd name="connsiteY2" fmla="*/ 640721 h 1262269"/>
              <a:gd name="connsiteX3" fmla="*/ 2599083 w 3146511"/>
              <a:gd name="connsiteY3" fmla="*/ 1262269 h 1262269"/>
              <a:gd name="connsiteX4" fmla="*/ 0 w 3146511"/>
              <a:gd name="connsiteY4" fmla="*/ 1262269 h 1262269"/>
              <a:gd name="connsiteX5" fmla="*/ 0 w 3146511"/>
              <a:gd name="connsiteY5" fmla="*/ 1250673 h 1262269"/>
              <a:gd name="connsiteX6" fmla="*/ 619538 w 3146511"/>
              <a:gd name="connsiteY6" fmla="*/ 631135 h 1262269"/>
              <a:gd name="connsiteX7" fmla="*/ 0 w 3146511"/>
              <a:gd name="connsiteY7" fmla="*/ 11596 h 1262269"/>
              <a:gd name="connsiteX8" fmla="*/ 0 w 3146511"/>
              <a:gd name="connsiteY8" fmla="*/ 0 h 126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46511" h="1262269">
                <a:moveTo>
                  <a:pt x="0" y="0"/>
                </a:moveTo>
                <a:lnTo>
                  <a:pt x="2599083" y="0"/>
                </a:lnTo>
                <a:lnTo>
                  <a:pt x="3146511" y="640721"/>
                </a:lnTo>
                <a:lnTo>
                  <a:pt x="2599083" y="1262269"/>
                </a:lnTo>
                <a:lnTo>
                  <a:pt x="0" y="1262269"/>
                </a:lnTo>
                <a:lnTo>
                  <a:pt x="0" y="1250673"/>
                </a:lnTo>
                <a:lnTo>
                  <a:pt x="619538" y="631135"/>
                </a:lnTo>
                <a:lnTo>
                  <a:pt x="0" y="11596"/>
                </a:lnTo>
                <a:lnTo>
                  <a:pt x="0" y="0"/>
                </a:lnTo>
                <a:close/>
              </a:path>
            </a:pathLst>
          </a:custGeom>
          <a:solidFill>
            <a:srgbClr val="D9D9D9"/>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22" name="Freeform 21">
            <a:extLst>
              <a:ext uri="{FF2B5EF4-FFF2-40B4-BE49-F238E27FC236}">
                <a16:creationId xmlns:a16="http://schemas.microsoft.com/office/drawing/2014/main" id="{44AAEFE3-C6BD-8D43-E813-C9C315EFB34B}"/>
              </a:ext>
            </a:extLst>
          </p:cNvPr>
          <p:cNvSpPr>
            <a:spLocks noChangeAspect="1"/>
          </p:cNvSpPr>
          <p:nvPr/>
        </p:nvSpPr>
        <p:spPr bwMode="auto">
          <a:xfrm>
            <a:off x="2603756" y="2016423"/>
            <a:ext cx="2846849" cy="986906"/>
          </a:xfrm>
          <a:custGeom>
            <a:avLst/>
            <a:gdLst>
              <a:gd name="connsiteX0" fmla="*/ 0 w 3230217"/>
              <a:gd name="connsiteY0" fmla="*/ 0 h 1262269"/>
              <a:gd name="connsiteX1" fmla="*/ 2599083 w 3230217"/>
              <a:gd name="connsiteY1" fmla="*/ 0 h 1262269"/>
              <a:gd name="connsiteX2" fmla="*/ 3230217 w 3230217"/>
              <a:gd name="connsiteY2" fmla="*/ 631135 h 1262269"/>
              <a:gd name="connsiteX3" fmla="*/ 2599083 w 3230217"/>
              <a:gd name="connsiteY3" fmla="*/ 1262269 h 1262269"/>
              <a:gd name="connsiteX4" fmla="*/ 0 w 3230217"/>
              <a:gd name="connsiteY4" fmla="*/ 1262269 h 1262269"/>
              <a:gd name="connsiteX5" fmla="*/ 0 w 3230217"/>
              <a:gd name="connsiteY5" fmla="*/ 1250673 h 1262269"/>
              <a:gd name="connsiteX6" fmla="*/ 619538 w 3230217"/>
              <a:gd name="connsiteY6" fmla="*/ 631135 h 1262269"/>
              <a:gd name="connsiteX7" fmla="*/ 0 w 3230217"/>
              <a:gd name="connsiteY7" fmla="*/ 11596 h 1262269"/>
              <a:gd name="connsiteX8" fmla="*/ 0 w 3230217"/>
              <a:gd name="connsiteY8" fmla="*/ 0 h 1262269"/>
              <a:gd name="connsiteX0" fmla="*/ 0 w 3230217"/>
              <a:gd name="connsiteY0" fmla="*/ 0 h 1262269"/>
              <a:gd name="connsiteX1" fmla="*/ 2599083 w 3230217"/>
              <a:gd name="connsiteY1" fmla="*/ 0 h 1262269"/>
              <a:gd name="connsiteX2" fmla="*/ 3230217 w 3230217"/>
              <a:gd name="connsiteY2" fmla="*/ 631135 h 1262269"/>
              <a:gd name="connsiteX3" fmla="*/ 2599083 w 3230217"/>
              <a:gd name="connsiteY3" fmla="*/ 1262269 h 1262269"/>
              <a:gd name="connsiteX4" fmla="*/ 0 w 3230217"/>
              <a:gd name="connsiteY4" fmla="*/ 1262269 h 1262269"/>
              <a:gd name="connsiteX5" fmla="*/ 0 w 3230217"/>
              <a:gd name="connsiteY5" fmla="*/ 1250673 h 1262269"/>
              <a:gd name="connsiteX6" fmla="*/ 525989 w 3230217"/>
              <a:gd name="connsiteY6" fmla="*/ 640721 h 1262269"/>
              <a:gd name="connsiteX7" fmla="*/ 0 w 3230217"/>
              <a:gd name="connsiteY7" fmla="*/ 11596 h 1262269"/>
              <a:gd name="connsiteX8" fmla="*/ 0 w 3230217"/>
              <a:gd name="connsiteY8" fmla="*/ 0 h 126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30217" h="1262269">
                <a:moveTo>
                  <a:pt x="0" y="0"/>
                </a:moveTo>
                <a:lnTo>
                  <a:pt x="2599083" y="0"/>
                </a:lnTo>
                <a:lnTo>
                  <a:pt x="3230217" y="631135"/>
                </a:lnTo>
                <a:lnTo>
                  <a:pt x="2599083" y="1262269"/>
                </a:lnTo>
                <a:lnTo>
                  <a:pt x="0" y="1262269"/>
                </a:lnTo>
                <a:lnTo>
                  <a:pt x="0" y="1250673"/>
                </a:lnTo>
                <a:lnTo>
                  <a:pt x="525989" y="640721"/>
                </a:lnTo>
                <a:lnTo>
                  <a:pt x="0" y="11596"/>
                </a:lnTo>
                <a:lnTo>
                  <a:pt x="0" y="0"/>
                </a:lnTo>
                <a:close/>
              </a:path>
            </a:pathLst>
          </a:custGeom>
          <a:solidFill>
            <a:srgbClr val="D9D9D9"/>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2" name="Title 1">
            <a:extLst>
              <a:ext uri="{FF2B5EF4-FFF2-40B4-BE49-F238E27FC236}">
                <a16:creationId xmlns:a16="http://schemas.microsoft.com/office/drawing/2014/main" id="{8C6B9E6F-CBBC-E083-0739-2DF3EE94C4D4}"/>
              </a:ext>
            </a:extLst>
          </p:cNvPr>
          <p:cNvSpPr>
            <a:spLocks noGrp="1"/>
          </p:cNvSpPr>
          <p:nvPr>
            <p:ph type="title"/>
          </p:nvPr>
        </p:nvSpPr>
        <p:spPr/>
        <p:txBody>
          <a:bodyPr/>
          <a:lstStyle/>
          <a:p>
            <a:r>
              <a:rPr lang="en-US" dirty="0"/>
              <a:t>Dose Modifications for Nonhematologic AEs</a:t>
            </a:r>
          </a:p>
        </p:txBody>
      </p:sp>
      <p:sp>
        <p:nvSpPr>
          <p:cNvPr id="5" name="TextBox 4">
            <a:extLst>
              <a:ext uri="{FF2B5EF4-FFF2-40B4-BE49-F238E27FC236}">
                <a16:creationId xmlns:a16="http://schemas.microsoft.com/office/drawing/2014/main" id="{8FA06DA2-2E38-D282-C618-F19C9C5694FC}"/>
              </a:ext>
            </a:extLst>
          </p:cNvPr>
          <p:cNvSpPr txBox="1"/>
          <p:nvPr/>
        </p:nvSpPr>
        <p:spPr>
          <a:xfrm>
            <a:off x="2603756" y="1495221"/>
            <a:ext cx="2036399" cy="5259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1st grade 3/4 occurrence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INTERRUPT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then</a:t>
            </a:r>
          </a:p>
        </p:txBody>
      </p:sp>
      <p:sp>
        <p:nvSpPr>
          <p:cNvPr id="6" name="TextBox 5">
            <a:extLst>
              <a:ext uri="{FF2B5EF4-FFF2-40B4-BE49-F238E27FC236}">
                <a16:creationId xmlns:a16="http://schemas.microsoft.com/office/drawing/2014/main" id="{9001490B-FCD1-81BA-DB39-04F11864A0D5}"/>
              </a:ext>
            </a:extLst>
          </p:cNvPr>
          <p:cNvSpPr txBox="1"/>
          <p:nvPr/>
        </p:nvSpPr>
        <p:spPr>
          <a:xfrm>
            <a:off x="5162741" y="2655685"/>
            <a:ext cx="2097587" cy="5259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2nd grade 3/4 occurrence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INTERRUPT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then</a:t>
            </a:r>
          </a:p>
        </p:txBody>
      </p:sp>
      <p:sp>
        <p:nvSpPr>
          <p:cNvPr id="7" name="TextBox 6">
            <a:extLst>
              <a:ext uri="{FF2B5EF4-FFF2-40B4-BE49-F238E27FC236}">
                <a16:creationId xmlns:a16="http://schemas.microsoft.com/office/drawing/2014/main" id="{730C4428-CB59-00D9-E99B-F60C320FC5DF}"/>
              </a:ext>
            </a:extLst>
          </p:cNvPr>
          <p:cNvSpPr txBox="1"/>
          <p:nvPr/>
        </p:nvSpPr>
        <p:spPr>
          <a:xfrm>
            <a:off x="7097395" y="3794839"/>
            <a:ext cx="206298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3rd grade 3/4 occurrence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INTERRUPT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then</a:t>
            </a:r>
          </a:p>
        </p:txBody>
      </p:sp>
      <p:sp>
        <p:nvSpPr>
          <p:cNvPr id="8" name="TextBox 7">
            <a:extLst>
              <a:ext uri="{FF2B5EF4-FFF2-40B4-BE49-F238E27FC236}">
                <a16:creationId xmlns:a16="http://schemas.microsoft.com/office/drawing/2014/main" id="{6302F906-A684-C2D9-8337-B9003D166077}"/>
              </a:ext>
            </a:extLst>
          </p:cNvPr>
          <p:cNvSpPr txBox="1"/>
          <p:nvPr/>
        </p:nvSpPr>
        <p:spPr>
          <a:xfrm>
            <a:off x="9200415" y="3780491"/>
            <a:ext cx="2062985" cy="5259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4th grade 3/4 occurrence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INTERRUPT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then</a:t>
            </a:r>
          </a:p>
        </p:txBody>
      </p:sp>
      <p:sp>
        <p:nvSpPr>
          <p:cNvPr id="10" name="Freeform 9">
            <a:extLst>
              <a:ext uri="{FF2B5EF4-FFF2-40B4-BE49-F238E27FC236}">
                <a16:creationId xmlns:a16="http://schemas.microsoft.com/office/drawing/2014/main" id="{647B62E6-C6F0-E6FF-30A2-61A9FFEA0760}"/>
              </a:ext>
            </a:extLst>
          </p:cNvPr>
          <p:cNvSpPr>
            <a:spLocks noChangeAspect="1"/>
          </p:cNvSpPr>
          <p:nvPr/>
        </p:nvSpPr>
        <p:spPr bwMode="auto">
          <a:xfrm>
            <a:off x="8865138" y="4310316"/>
            <a:ext cx="2613729" cy="986906"/>
          </a:xfrm>
          <a:custGeom>
            <a:avLst/>
            <a:gdLst>
              <a:gd name="connsiteX0" fmla="*/ 0 w 2906043"/>
              <a:gd name="connsiteY0" fmla="*/ 0 h 1097280"/>
              <a:gd name="connsiteX1" fmla="*/ 2906043 w 2906043"/>
              <a:gd name="connsiteY1" fmla="*/ 0 h 1097280"/>
              <a:gd name="connsiteX2" fmla="*/ 2906043 w 2906043"/>
              <a:gd name="connsiteY2" fmla="*/ 1097280 h 1097280"/>
              <a:gd name="connsiteX3" fmla="*/ 0 w 2906043"/>
              <a:gd name="connsiteY3" fmla="*/ 1097280 h 1097280"/>
              <a:gd name="connsiteX4" fmla="*/ 548640 w 2906043"/>
              <a:gd name="connsiteY4" fmla="*/ 548641 h 109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6043" h="1097280">
                <a:moveTo>
                  <a:pt x="0" y="0"/>
                </a:moveTo>
                <a:lnTo>
                  <a:pt x="2906043" y="0"/>
                </a:lnTo>
                <a:lnTo>
                  <a:pt x="2906043" y="1097280"/>
                </a:lnTo>
                <a:lnTo>
                  <a:pt x="0" y="1097280"/>
                </a:lnTo>
                <a:lnTo>
                  <a:pt x="548640" y="548641"/>
                </a:lnTo>
                <a:close/>
              </a:path>
            </a:pathLst>
          </a:custGeom>
          <a:solidFill>
            <a:schemeClr val="accent1"/>
          </a:solidFill>
          <a:ln>
            <a:noFill/>
            <a:headEnd/>
            <a:tailEnd/>
          </a:ln>
        </p:spPr>
        <p:style>
          <a:lnRef idx="2">
            <a:schemeClr val="dk1"/>
          </a:lnRef>
          <a:fillRef idx="1">
            <a:schemeClr val="lt1"/>
          </a:fillRef>
          <a:effectRef idx="0">
            <a:schemeClr val="dk1"/>
          </a:effectRef>
          <a:fontRef idx="minor">
            <a:schemeClr val="dk1"/>
          </a:fontRef>
        </p:style>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667EBE6-29DF-54D7-43B3-5B0A3A0EF822}"/>
              </a:ext>
            </a:extLst>
          </p:cNvPr>
          <p:cNvSpPr txBox="1"/>
          <p:nvPr/>
        </p:nvSpPr>
        <p:spPr>
          <a:xfrm>
            <a:off x="609759" y="1691003"/>
            <a:ext cx="153830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STARTING DOSE</a:t>
            </a:r>
          </a:p>
        </p:txBody>
      </p:sp>
      <p:sp>
        <p:nvSpPr>
          <p:cNvPr id="14" name="Pentagon 13">
            <a:extLst>
              <a:ext uri="{FF2B5EF4-FFF2-40B4-BE49-F238E27FC236}">
                <a16:creationId xmlns:a16="http://schemas.microsoft.com/office/drawing/2014/main" id="{08F7E67F-5BFE-48AC-E5E0-6F0BD39DD151}"/>
              </a:ext>
            </a:extLst>
          </p:cNvPr>
          <p:cNvSpPr>
            <a:spLocks noChangeAspect="1"/>
          </p:cNvSpPr>
          <p:nvPr/>
        </p:nvSpPr>
        <p:spPr bwMode="auto">
          <a:xfrm>
            <a:off x="1153164" y="2016968"/>
            <a:ext cx="1815184" cy="986906"/>
          </a:xfrm>
          <a:prstGeom prst="homePlat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5" name="Pentagon 14">
            <a:extLst>
              <a:ext uri="{FF2B5EF4-FFF2-40B4-BE49-F238E27FC236}">
                <a16:creationId xmlns:a16="http://schemas.microsoft.com/office/drawing/2014/main" id="{65B52BD3-71EA-6572-011C-1C99C34D0E1C}"/>
              </a:ext>
            </a:extLst>
          </p:cNvPr>
          <p:cNvSpPr>
            <a:spLocks noChangeAspect="1"/>
          </p:cNvSpPr>
          <p:nvPr/>
        </p:nvSpPr>
        <p:spPr bwMode="auto">
          <a:xfrm>
            <a:off x="659778" y="2016968"/>
            <a:ext cx="1571794" cy="986906"/>
          </a:xfrm>
          <a:prstGeom prst="homePlat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6" name="TextBox 15">
            <a:extLst>
              <a:ext uri="{FF2B5EF4-FFF2-40B4-BE49-F238E27FC236}">
                <a16:creationId xmlns:a16="http://schemas.microsoft.com/office/drawing/2014/main" id="{1A457DE9-3EA0-8141-8141-3024B851345F}"/>
              </a:ext>
            </a:extLst>
          </p:cNvPr>
          <p:cNvSpPr txBox="1"/>
          <p:nvPr/>
        </p:nvSpPr>
        <p:spPr>
          <a:xfrm>
            <a:off x="712236" y="2081354"/>
            <a:ext cx="2136873" cy="8581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Ibrutinib: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420-560 mg daily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Acalabrutinib: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100 mg BID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Zanubrutinib: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320 mg daily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(or 160 mg BID)</a:t>
            </a:r>
          </a:p>
        </p:txBody>
      </p:sp>
      <p:sp>
        <p:nvSpPr>
          <p:cNvPr id="17" name="TextBox 16">
            <a:extLst>
              <a:ext uri="{FF2B5EF4-FFF2-40B4-BE49-F238E27FC236}">
                <a16:creationId xmlns:a16="http://schemas.microsoft.com/office/drawing/2014/main" id="{71661D93-F5A9-2740-C6AD-7F67B326A1E7}"/>
              </a:ext>
            </a:extLst>
          </p:cNvPr>
          <p:cNvSpPr txBox="1"/>
          <p:nvPr/>
        </p:nvSpPr>
        <p:spPr>
          <a:xfrm>
            <a:off x="3021462" y="2121727"/>
            <a:ext cx="236958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reduce by 140 mg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Acalabrutinib and zanubrutinib: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Once symptoms resolve to </a:t>
            </a: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grade 1, restart at starting dose</a:t>
            </a:r>
          </a:p>
        </p:txBody>
      </p:sp>
      <p:sp>
        <p:nvSpPr>
          <p:cNvPr id="18" name="Freeform 17">
            <a:extLst>
              <a:ext uri="{FF2B5EF4-FFF2-40B4-BE49-F238E27FC236}">
                <a16:creationId xmlns:a16="http://schemas.microsoft.com/office/drawing/2014/main" id="{E2457142-75D8-41CA-F5EC-737B7CA34F62}"/>
              </a:ext>
            </a:extLst>
          </p:cNvPr>
          <p:cNvSpPr>
            <a:spLocks noChangeAspect="1"/>
          </p:cNvSpPr>
          <p:nvPr/>
        </p:nvSpPr>
        <p:spPr bwMode="auto">
          <a:xfrm>
            <a:off x="4218090" y="3181695"/>
            <a:ext cx="2892336" cy="986906"/>
          </a:xfrm>
          <a:custGeom>
            <a:avLst/>
            <a:gdLst>
              <a:gd name="connsiteX0" fmla="*/ 0 w 3230217"/>
              <a:gd name="connsiteY0" fmla="*/ 0 h 1262269"/>
              <a:gd name="connsiteX1" fmla="*/ 2599083 w 3230217"/>
              <a:gd name="connsiteY1" fmla="*/ 0 h 1262269"/>
              <a:gd name="connsiteX2" fmla="*/ 3230217 w 3230217"/>
              <a:gd name="connsiteY2" fmla="*/ 631135 h 1262269"/>
              <a:gd name="connsiteX3" fmla="*/ 2599083 w 3230217"/>
              <a:gd name="connsiteY3" fmla="*/ 1262269 h 1262269"/>
              <a:gd name="connsiteX4" fmla="*/ 0 w 3230217"/>
              <a:gd name="connsiteY4" fmla="*/ 1262269 h 1262269"/>
              <a:gd name="connsiteX5" fmla="*/ 0 w 3230217"/>
              <a:gd name="connsiteY5" fmla="*/ 1250673 h 1262269"/>
              <a:gd name="connsiteX6" fmla="*/ 619538 w 3230217"/>
              <a:gd name="connsiteY6" fmla="*/ 631135 h 1262269"/>
              <a:gd name="connsiteX7" fmla="*/ 0 w 3230217"/>
              <a:gd name="connsiteY7" fmla="*/ 11596 h 1262269"/>
              <a:gd name="connsiteX8" fmla="*/ 0 w 3230217"/>
              <a:gd name="connsiteY8" fmla="*/ 0 h 126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30217" h="1262269">
                <a:moveTo>
                  <a:pt x="0" y="0"/>
                </a:moveTo>
                <a:lnTo>
                  <a:pt x="2599083" y="0"/>
                </a:lnTo>
                <a:lnTo>
                  <a:pt x="3230217" y="631135"/>
                </a:lnTo>
                <a:lnTo>
                  <a:pt x="2599083" y="1262269"/>
                </a:lnTo>
                <a:lnTo>
                  <a:pt x="0" y="1262269"/>
                </a:lnTo>
                <a:lnTo>
                  <a:pt x="0" y="1250673"/>
                </a:lnTo>
                <a:lnTo>
                  <a:pt x="619538" y="631135"/>
                </a:lnTo>
                <a:lnTo>
                  <a:pt x="0" y="11596"/>
                </a:lnTo>
                <a:lnTo>
                  <a:pt x="0" y="0"/>
                </a:lnTo>
                <a:close/>
              </a:path>
            </a:pathLst>
          </a:custGeom>
          <a:solidFill>
            <a:srgbClr val="D9D9D9"/>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9" name="TextBox 18">
            <a:extLst>
              <a:ext uri="{FF2B5EF4-FFF2-40B4-BE49-F238E27FC236}">
                <a16:creationId xmlns:a16="http://schemas.microsoft.com/office/drawing/2014/main" id="{B2302329-5D5F-E2D9-EFAF-31B50AD904AF}"/>
              </a:ext>
            </a:extLst>
          </p:cNvPr>
          <p:cNvSpPr txBox="1"/>
          <p:nvPr/>
        </p:nvSpPr>
        <p:spPr>
          <a:xfrm>
            <a:off x="4786307" y="3246081"/>
            <a:ext cx="2369587" cy="8581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reduce by 140 mg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Acalabrutinib: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starting dose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Zanubrutinib: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160 mg daily </a:t>
            </a: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(or 80 mg BID) </a:t>
            </a:r>
          </a:p>
        </p:txBody>
      </p:sp>
      <p:sp>
        <p:nvSpPr>
          <p:cNvPr id="20" name="TextBox 19">
            <a:extLst>
              <a:ext uri="{FF2B5EF4-FFF2-40B4-BE49-F238E27FC236}">
                <a16:creationId xmlns:a16="http://schemas.microsoft.com/office/drawing/2014/main" id="{37C98C3F-5B62-2E6E-26D5-BB44E00CD836}"/>
              </a:ext>
            </a:extLst>
          </p:cNvPr>
          <p:cNvSpPr txBox="1"/>
          <p:nvPr/>
        </p:nvSpPr>
        <p:spPr>
          <a:xfrm>
            <a:off x="6969981" y="4471587"/>
            <a:ext cx="2010962" cy="664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Ibrutinib: </a:t>
            </a:r>
            <a:r>
              <a:rPr kumimoji="0" lang="en-US" sz="1200" b="0" i="0" u="sng"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DISCONTINUE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Acalabrutinib: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100 mg daily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Zanubrutinib: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80 mg daily</a:t>
            </a:r>
          </a:p>
        </p:txBody>
      </p:sp>
      <p:sp>
        <p:nvSpPr>
          <p:cNvPr id="21" name="TextBox 20">
            <a:extLst>
              <a:ext uri="{FF2B5EF4-FFF2-40B4-BE49-F238E27FC236}">
                <a16:creationId xmlns:a16="http://schemas.microsoft.com/office/drawing/2014/main" id="{57BC928C-9C8C-386B-CBF8-D643E84A9721}"/>
              </a:ext>
            </a:extLst>
          </p:cNvPr>
          <p:cNvSpPr txBox="1"/>
          <p:nvPr/>
        </p:nvSpPr>
        <p:spPr>
          <a:xfrm>
            <a:off x="9486942" y="4471587"/>
            <a:ext cx="1731399" cy="5536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DISCONTINUE</a:t>
            </a: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if AE persists</a:t>
            </a:r>
          </a:p>
        </p:txBody>
      </p:sp>
      <p:sp>
        <p:nvSpPr>
          <p:cNvPr id="23" name="TextBox 22">
            <a:extLst>
              <a:ext uri="{FF2B5EF4-FFF2-40B4-BE49-F238E27FC236}">
                <a16:creationId xmlns:a16="http://schemas.microsoft.com/office/drawing/2014/main" id="{6402B6D1-0D35-CBC6-B51F-AB9E2901676D}"/>
              </a:ext>
            </a:extLst>
          </p:cNvPr>
          <p:cNvSpPr txBox="1"/>
          <p:nvPr/>
        </p:nvSpPr>
        <p:spPr>
          <a:xfrm>
            <a:off x="414339" y="6098709"/>
            <a:ext cx="422581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*Would consider if persistent/affecting quality of life.</a:t>
            </a:r>
          </a:p>
        </p:txBody>
      </p:sp>
      <p:sp>
        <p:nvSpPr>
          <p:cNvPr id="25" name="Rectangle 24">
            <a:extLst>
              <a:ext uri="{FF2B5EF4-FFF2-40B4-BE49-F238E27FC236}">
                <a16:creationId xmlns:a16="http://schemas.microsoft.com/office/drawing/2014/main" id="{D537E1D5-53AC-EDD8-1A3A-7F1F931B28D3}"/>
              </a:ext>
            </a:extLst>
          </p:cNvPr>
          <p:cNvSpPr/>
          <p:nvPr/>
        </p:nvSpPr>
        <p:spPr>
          <a:xfrm>
            <a:off x="7855066" y="2054253"/>
            <a:ext cx="2678038" cy="968541"/>
          </a:xfrm>
          <a:prstGeom prst="rect">
            <a:avLst/>
          </a:prstGeom>
          <a:solidFill>
            <a:schemeClr val="accent5"/>
          </a:solidFill>
        </p:spPr>
        <p:txBody>
          <a:bodyPr wrap="square"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Arial" pitchFamily="34" charset="0"/>
              </a:rPr>
              <a:t>No dose adjustments or discontinuations required </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Arial" pitchFamily="34" charset="0"/>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Arial" pitchFamily="34" charset="0"/>
              </a:rPr>
              <a:t>for grade 1/2 AEs*</a:t>
            </a:r>
          </a:p>
        </p:txBody>
      </p:sp>
      <p:sp>
        <p:nvSpPr>
          <p:cNvPr id="4" name="Text Box 11">
            <a:extLst>
              <a:ext uri="{FF2B5EF4-FFF2-40B4-BE49-F238E27FC236}">
                <a16:creationId xmlns:a16="http://schemas.microsoft.com/office/drawing/2014/main" id="{717FD86A-CB53-DEA3-4BC8-78ED384CDD59}"/>
              </a:ext>
            </a:extLst>
          </p:cNvPr>
          <p:cNvSpPr txBox="1">
            <a:spLocks noChangeArrowheads="1"/>
          </p:cNvSpPr>
          <p:nvPr/>
        </p:nvSpPr>
        <p:spPr bwMode="auto">
          <a:xfrm>
            <a:off x="414340" y="6385740"/>
            <a:ext cx="77729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Acalabrutinib PI. Ibrutinib PI. Zanubrutinib PI.</a:t>
            </a:r>
          </a:p>
        </p:txBody>
      </p:sp>
    </p:spTree>
    <p:extLst>
      <p:ext uri="{BB962C8B-B14F-4D97-AF65-F5344CB8AC3E}">
        <p14:creationId xmlns:p14="http://schemas.microsoft.com/office/powerpoint/2010/main" val="3509607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4F9981-92EA-3C0D-1B08-FC914DE5B3C8}"/>
              </a:ext>
            </a:extLst>
          </p:cNvPr>
          <p:cNvSpPr>
            <a:spLocks noGrp="1"/>
          </p:cNvSpPr>
          <p:nvPr>
            <p:ph type="title"/>
          </p:nvPr>
        </p:nvSpPr>
        <p:spPr/>
        <p:txBody>
          <a:bodyPr/>
          <a:lstStyle/>
          <a:p>
            <a:r>
              <a:rPr lang="en-US" dirty="0"/>
              <a:t>Noncovalent BTK Inhibitor Strategies</a:t>
            </a:r>
          </a:p>
        </p:txBody>
      </p:sp>
    </p:spTree>
    <p:extLst>
      <p:ext uri="{BB962C8B-B14F-4D97-AF65-F5344CB8AC3E}">
        <p14:creationId xmlns:p14="http://schemas.microsoft.com/office/powerpoint/2010/main" val="3781032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BRUIN: Pirtobrutinib for Previously Treated CLL/SLL</a:t>
            </a:r>
            <a:endParaRPr lang="en-US" altLang="en-US" dirty="0"/>
          </a:p>
        </p:txBody>
      </p:sp>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p:txBody>
          <a:bodyPr/>
          <a:lstStyle/>
          <a:p>
            <a:r>
              <a:rPr lang="en-US" sz="2400" dirty="0"/>
              <a:t>Phase I/II study with dose escalation and expansion in phase I</a:t>
            </a:r>
          </a:p>
          <a:p>
            <a:pPr lvl="1"/>
            <a:r>
              <a:rPr lang="en-US" altLang="en-US" sz="2200" dirty="0"/>
              <a:t>Pirtobrutinib: </a:t>
            </a:r>
            <a:r>
              <a:rPr lang="en-US" sz="2200" dirty="0"/>
              <a:t>next-generation, highly selective, </a:t>
            </a:r>
            <a:r>
              <a:rPr lang="en-US" sz="2200" b="1" dirty="0"/>
              <a:t>noncovalent</a:t>
            </a:r>
            <a:r>
              <a:rPr lang="en-US" sz="2200" dirty="0"/>
              <a:t> BTK inhibitor</a:t>
            </a:r>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2022. Abstr 961.</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801511" y="3108342"/>
            <a:ext cx="395362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 yr of age with CLL/SLL* or B-cell non-Hodgkin lymphoma; ≥2 prior therapies including BTK inhibitor; ECOG PS 0-2</a:t>
            </a: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4755130" y="3786548"/>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5326182" y="3046791"/>
            <a:ext cx="5201797" cy="1369395"/>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Pirtobrutinib</a:t>
            </a: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 25 to 300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II: 200 mg QD</a:t>
            </a:r>
          </a:p>
        </p:txBody>
      </p:sp>
      <p:sp>
        <p:nvSpPr>
          <p:cNvPr id="3" name="TextBox 2">
            <a:extLst>
              <a:ext uri="{FF2B5EF4-FFF2-40B4-BE49-F238E27FC236}">
                <a16:creationId xmlns:a16="http://schemas.microsoft.com/office/drawing/2014/main" id="{8F9713E7-236F-4EBD-ADFF-DA8FE57DE26C}"/>
              </a:ext>
            </a:extLst>
          </p:cNvPr>
          <p:cNvSpPr txBox="1"/>
          <p:nvPr/>
        </p:nvSpPr>
        <p:spPr bwMode="auto">
          <a:xfrm>
            <a:off x="1060036" y="4688787"/>
            <a:ext cx="7942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*Safety population: n = 317; primary efficacy population: n = 247 (all previously treated with BTK inhibitor).</a:t>
            </a:r>
          </a:p>
        </p:txBody>
      </p:sp>
      <p:sp>
        <p:nvSpPr>
          <p:cNvPr id="17" name="Content Placeholder 4">
            <a:extLst>
              <a:ext uri="{FF2B5EF4-FFF2-40B4-BE49-F238E27FC236}">
                <a16:creationId xmlns:a16="http://schemas.microsoft.com/office/drawing/2014/main" id="{D75FE0C2-9635-6E47-5D50-6878988A62D5}"/>
              </a:ext>
            </a:extLst>
          </p:cNvPr>
          <p:cNvSpPr txBox="1">
            <a:spLocks/>
          </p:cNvSpPr>
          <p:nvPr/>
        </p:nvSpPr>
        <p:spPr bwMode="auto">
          <a:xfrm>
            <a:off x="604675" y="5289515"/>
            <a:ext cx="10877529" cy="1001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MTD and recommended phase II dose (phase I), ORR (phase II)</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safety, PK, ORR by investigator, DoR, PFS, OS</a:t>
            </a:r>
          </a:p>
        </p:txBody>
      </p:sp>
    </p:spTree>
    <p:extLst>
      <p:ext uri="{BB962C8B-B14F-4D97-AF65-F5344CB8AC3E}">
        <p14:creationId xmlns:p14="http://schemas.microsoft.com/office/powerpoint/2010/main" val="3876751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606" name="Straight Connector 20605">
            <a:extLst>
              <a:ext uri="{FF2B5EF4-FFF2-40B4-BE49-F238E27FC236}">
                <a16:creationId xmlns:a16="http://schemas.microsoft.com/office/drawing/2014/main" id="{E4AD2136-D841-614A-7E7D-3D7BA2D48BC9}"/>
              </a:ext>
            </a:extLst>
          </p:cNvPr>
          <p:cNvCxnSpPr/>
          <p:nvPr/>
        </p:nvCxnSpPr>
        <p:spPr bwMode="auto">
          <a:xfrm>
            <a:off x="7701940" y="2693069"/>
            <a:ext cx="0" cy="1998675"/>
          </a:xfrm>
          <a:prstGeom prst="line">
            <a:avLst/>
          </a:prstGeom>
          <a:noFill/>
          <a:ln w="28575" cap="flat" cmpd="sng" algn="ctr">
            <a:solidFill>
              <a:schemeClr val="tx1">
                <a:lumMod val="65000"/>
              </a:schemeClr>
            </a:solidFill>
            <a:prstDash val="sysDash"/>
            <a:round/>
            <a:headEnd type="none" w="med" len="med"/>
            <a:tailEnd type="none" w="med" len="med"/>
          </a:ln>
          <a:effectLst/>
        </p:spPr>
      </p:cxnSp>
      <p:cxnSp>
        <p:nvCxnSpPr>
          <p:cNvPr id="20607" name="Straight Connector 20606">
            <a:extLst>
              <a:ext uri="{FF2B5EF4-FFF2-40B4-BE49-F238E27FC236}">
                <a16:creationId xmlns:a16="http://schemas.microsoft.com/office/drawing/2014/main" id="{6C277F24-7AA5-398F-9F27-442748C30C67}"/>
              </a:ext>
            </a:extLst>
          </p:cNvPr>
          <p:cNvCxnSpPr/>
          <p:nvPr/>
        </p:nvCxnSpPr>
        <p:spPr bwMode="auto">
          <a:xfrm>
            <a:off x="8494634" y="3238384"/>
            <a:ext cx="0" cy="1463040"/>
          </a:xfrm>
          <a:prstGeom prst="line">
            <a:avLst/>
          </a:prstGeom>
          <a:noFill/>
          <a:ln w="28575" cap="flat" cmpd="sng" algn="ctr">
            <a:solidFill>
              <a:schemeClr val="tx1">
                <a:lumMod val="65000"/>
              </a:schemeClr>
            </a:solidFill>
            <a:prstDash val="sysDash"/>
            <a:round/>
            <a:headEnd type="none" w="med" len="med"/>
            <a:tailEnd type="none" w="med" len="med"/>
          </a:ln>
          <a:effectLst/>
        </p:spPr>
      </p:cxnSp>
      <p:cxnSp>
        <p:nvCxnSpPr>
          <p:cNvPr id="20608" name="Straight Connector 20607">
            <a:extLst>
              <a:ext uri="{FF2B5EF4-FFF2-40B4-BE49-F238E27FC236}">
                <a16:creationId xmlns:a16="http://schemas.microsoft.com/office/drawing/2014/main" id="{6621A43B-96AB-DEBE-E280-E2611AF0F66F}"/>
              </a:ext>
            </a:extLst>
          </p:cNvPr>
          <p:cNvCxnSpPr/>
          <p:nvPr/>
        </p:nvCxnSpPr>
        <p:spPr bwMode="auto">
          <a:xfrm>
            <a:off x="9290621" y="3680157"/>
            <a:ext cx="0" cy="1005840"/>
          </a:xfrm>
          <a:prstGeom prst="line">
            <a:avLst/>
          </a:prstGeom>
          <a:noFill/>
          <a:ln w="28575" cap="flat" cmpd="sng" algn="ctr">
            <a:solidFill>
              <a:schemeClr val="tx1">
                <a:lumMod val="65000"/>
              </a:schemeClr>
            </a:solidFill>
            <a:prstDash val="sysDash"/>
            <a:round/>
            <a:headEnd type="none" w="med" len="med"/>
            <a:tailEnd type="none" w="med" len="med"/>
          </a:ln>
          <a:effectLst/>
        </p:spPr>
      </p:cxnSp>
      <p:sp>
        <p:nvSpPr>
          <p:cNvPr id="20604" name="Freeform 20603">
            <a:extLst>
              <a:ext uri="{FF2B5EF4-FFF2-40B4-BE49-F238E27FC236}">
                <a16:creationId xmlns:a16="http://schemas.microsoft.com/office/drawing/2014/main" id="{E5323945-0627-3A84-4A25-17555945788B}"/>
              </a:ext>
            </a:extLst>
          </p:cNvPr>
          <p:cNvSpPr/>
          <p:nvPr/>
        </p:nvSpPr>
        <p:spPr bwMode="auto">
          <a:xfrm>
            <a:off x="6905625" y="2292350"/>
            <a:ext cx="3663950" cy="2098675"/>
          </a:xfrm>
          <a:custGeom>
            <a:avLst/>
            <a:gdLst>
              <a:gd name="connsiteX0" fmla="*/ 0 w 3663950"/>
              <a:gd name="connsiteY0" fmla="*/ 0 h 2098675"/>
              <a:gd name="connsiteX1" fmla="*/ 85725 w 3663950"/>
              <a:gd name="connsiteY1" fmla="*/ 0 h 2098675"/>
              <a:gd name="connsiteX2" fmla="*/ 85725 w 3663950"/>
              <a:gd name="connsiteY2" fmla="*/ 53975 h 2098675"/>
              <a:gd name="connsiteX3" fmla="*/ 136525 w 3663950"/>
              <a:gd name="connsiteY3" fmla="*/ 53975 h 2098675"/>
              <a:gd name="connsiteX4" fmla="*/ 136525 w 3663950"/>
              <a:gd name="connsiteY4" fmla="*/ 104775 h 2098675"/>
              <a:gd name="connsiteX5" fmla="*/ 200025 w 3663950"/>
              <a:gd name="connsiteY5" fmla="*/ 104775 h 2098675"/>
              <a:gd name="connsiteX6" fmla="*/ 200025 w 3663950"/>
              <a:gd name="connsiteY6" fmla="*/ 152400 h 2098675"/>
              <a:gd name="connsiteX7" fmla="*/ 247650 w 3663950"/>
              <a:gd name="connsiteY7" fmla="*/ 152400 h 2098675"/>
              <a:gd name="connsiteX8" fmla="*/ 247650 w 3663950"/>
              <a:gd name="connsiteY8" fmla="*/ 196850 h 2098675"/>
              <a:gd name="connsiteX9" fmla="*/ 292100 w 3663950"/>
              <a:gd name="connsiteY9" fmla="*/ 196850 h 2098675"/>
              <a:gd name="connsiteX10" fmla="*/ 292100 w 3663950"/>
              <a:gd name="connsiteY10" fmla="*/ 225425 h 2098675"/>
              <a:gd name="connsiteX11" fmla="*/ 457200 w 3663950"/>
              <a:gd name="connsiteY11" fmla="*/ 225425 h 2098675"/>
              <a:gd name="connsiteX12" fmla="*/ 457200 w 3663950"/>
              <a:gd name="connsiteY12" fmla="*/ 254000 h 2098675"/>
              <a:gd name="connsiteX13" fmla="*/ 495300 w 3663950"/>
              <a:gd name="connsiteY13" fmla="*/ 254000 h 2098675"/>
              <a:gd name="connsiteX14" fmla="*/ 495300 w 3663950"/>
              <a:gd name="connsiteY14" fmla="*/ 282575 h 2098675"/>
              <a:gd name="connsiteX15" fmla="*/ 650875 w 3663950"/>
              <a:gd name="connsiteY15" fmla="*/ 282575 h 2098675"/>
              <a:gd name="connsiteX16" fmla="*/ 650875 w 3663950"/>
              <a:gd name="connsiteY16" fmla="*/ 311150 h 2098675"/>
              <a:gd name="connsiteX17" fmla="*/ 708025 w 3663950"/>
              <a:gd name="connsiteY17" fmla="*/ 311150 h 2098675"/>
              <a:gd name="connsiteX18" fmla="*/ 708025 w 3663950"/>
              <a:gd name="connsiteY18" fmla="*/ 358775 h 2098675"/>
              <a:gd name="connsiteX19" fmla="*/ 739775 w 3663950"/>
              <a:gd name="connsiteY19" fmla="*/ 358775 h 2098675"/>
              <a:gd name="connsiteX20" fmla="*/ 739775 w 3663950"/>
              <a:gd name="connsiteY20" fmla="*/ 403225 h 2098675"/>
              <a:gd name="connsiteX21" fmla="*/ 815975 w 3663950"/>
              <a:gd name="connsiteY21" fmla="*/ 403225 h 2098675"/>
              <a:gd name="connsiteX22" fmla="*/ 815975 w 3663950"/>
              <a:gd name="connsiteY22" fmla="*/ 403225 h 2098675"/>
              <a:gd name="connsiteX23" fmla="*/ 815975 w 3663950"/>
              <a:gd name="connsiteY23" fmla="*/ 438150 h 2098675"/>
              <a:gd name="connsiteX24" fmla="*/ 962025 w 3663950"/>
              <a:gd name="connsiteY24" fmla="*/ 438150 h 2098675"/>
              <a:gd name="connsiteX25" fmla="*/ 962025 w 3663950"/>
              <a:gd name="connsiteY25" fmla="*/ 508000 h 2098675"/>
              <a:gd name="connsiteX26" fmla="*/ 993775 w 3663950"/>
              <a:gd name="connsiteY26" fmla="*/ 508000 h 2098675"/>
              <a:gd name="connsiteX27" fmla="*/ 993775 w 3663950"/>
              <a:gd name="connsiteY27" fmla="*/ 561975 h 2098675"/>
              <a:gd name="connsiteX28" fmla="*/ 1073150 w 3663950"/>
              <a:gd name="connsiteY28" fmla="*/ 561975 h 2098675"/>
              <a:gd name="connsiteX29" fmla="*/ 1073150 w 3663950"/>
              <a:gd name="connsiteY29" fmla="*/ 590550 h 2098675"/>
              <a:gd name="connsiteX30" fmla="*/ 1222375 w 3663950"/>
              <a:gd name="connsiteY30" fmla="*/ 590550 h 2098675"/>
              <a:gd name="connsiteX31" fmla="*/ 1222375 w 3663950"/>
              <a:gd name="connsiteY31" fmla="*/ 708025 h 2098675"/>
              <a:gd name="connsiteX32" fmla="*/ 1257300 w 3663950"/>
              <a:gd name="connsiteY32" fmla="*/ 708025 h 2098675"/>
              <a:gd name="connsiteX33" fmla="*/ 1257300 w 3663950"/>
              <a:gd name="connsiteY33" fmla="*/ 768350 h 2098675"/>
              <a:gd name="connsiteX34" fmla="*/ 1368425 w 3663950"/>
              <a:gd name="connsiteY34" fmla="*/ 768350 h 2098675"/>
              <a:gd name="connsiteX35" fmla="*/ 1368425 w 3663950"/>
              <a:gd name="connsiteY35" fmla="*/ 803275 h 2098675"/>
              <a:gd name="connsiteX36" fmla="*/ 1419225 w 3663950"/>
              <a:gd name="connsiteY36" fmla="*/ 803275 h 2098675"/>
              <a:gd name="connsiteX37" fmla="*/ 1419225 w 3663950"/>
              <a:gd name="connsiteY37" fmla="*/ 847725 h 2098675"/>
              <a:gd name="connsiteX38" fmla="*/ 1419225 w 3663950"/>
              <a:gd name="connsiteY38" fmla="*/ 889000 h 2098675"/>
              <a:gd name="connsiteX39" fmla="*/ 1485900 w 3663950"/>
              <a:gd name="connsiteY39" fmla="*/ 889000 h 2098675"/>
              <a:gd name="connsiteX40" fmla="*/ 1485900 w 3663950"/>
              <a:gd name="connsiteY40" fmla="*/ 946150 h 2098675"/>
              <a:gd name="connsiteX41" fmla="*/ 1746250 w 3663950"/>
              <a:gd name="connsiteY41" fmla="*/ 946150 h 2098675"/>
              <a:gd name="connsiteX42" fmla="*/ 1746250 w 3663950"/>
              <a:gd name="connsiteY42" fmla="*/ 977900 h 2098675"/>
              <a:gd name="connsiteX43" fmla="*/ 1835150 w 3663950"/>
              <a:gd name="connsiteY43" fmla="*/ 977900 h 2098675"/>
              <a:gd name="connsiteX44" fmla="*/ 1835150 w 3663950"/>
              <a:gd name="connsiteY44" fmla="*/ 1120775 h 2098675"/>
              <a:gd name="connsiteX45" fmla="*/ 1905000 w 3663950"/>
              <a:gd name="connsiteY45" fmla="*/ 1120775 h 2098675"/>
              <a:gd name="connsiteX46" fmla="*/ 1905000 w 3663950"/>
              <a:gd name="connsiteY46" fmla="*/ 1168400 h 2098675"/>
              <a:gd name="connsiteX47" fmla="*/ 2146300 w 3663950"/>
              <a:gd name="connsiteY47" fmla="*/ 1168400 h 2098675"/>
              <a:gd name="connsiteX48" fmla="*/ 2146300 w 3663950"/>
              <a:gd name="connsiteY48" fmla="*/ 1203325 h 2098675"/>
              <a:gd name="connsiteX49" fmla="*/ 2228850 w 3663950"/>
              <a:gd name="connsiteY49" fmla="*/ 1203325 h 2098675"/>
              <a:gd name="connsiteX50" fmla="*/ 2228850 w 3663950"/>
              <a:gd name="connsiteY50" fmla="*/ 1339850 h 2098675"/>
              <a:gd name="connsiteX51" fmla="*/ 2324100 w 3663950"/>
              <a:gd name="connsiteY51" fmla="*/ 1339850 h 2098675"/>
              <a:gd name="connsiteX52" fmla="*/ 2324100 w 3663950"/>
              <a:gd name="connsiteY52" fmla="*/ 1384300 h 2098675"/>
              <a:gd name="connsiteX53" fmla="*/ 2444750 w 3663950"/>
              <a:gd name="connsiteY53" fmla="*/ 1384300 h 2098675"/>
              <a:gd name="connsiteX54" fmla="*/ 2444750 w 3663950"/>
              <a:gd name="connsiteY54" fmla="*/ 1438275 h 2098675"/>
              <a:gd name="connsiteX55" fmla="*/ 2495550 w 3663950"/>
              <a:gd name="connsiteY55" fmla="*/ 1438275 h 2098675"/>
              <a:gd name="connsiteX56" fmla="*/ 2495550 w 3663950"/>
              <a:gd name="connsiteY56" fmla="*/ 1492250 h 2098675"/>
              <a:gd name="connsiteX57" fmla="*/ 2571750 w 3663950"/>
              <a:gd name="connsiteY57" fmla="*/ 1492250 h 2098675"/>
              <a:gd name="connsiteX58" fmla="*/ 2571750 w 3663950"/>
              <a:gd name="connsiteY58" fmla="*/ 1603375 h 2098675"/>
              <a:gd name="connsiteX59" fmla="*/ 2746375 w 3663950"/>
              <a:gd name="connsiteY59" fmla="*/ 1603375 h 2098675"/>
              <a:gd name="connsiteX60" fmla="*/ 2746375 w 3663950"/>
              <a:gd name="connsiteY60" fmla="*/ 1663700 h 2098675"/>
              <a:gd name="connsiteX61" fmla="*/ 2895600 w 3663950"/>
              <a:gd name="connsiteY61" fmla="*/ 1663700 h 2098675"/>
              <a:gd name="connsiteX62" fmla="*/ 2895600 w 3663950"/>
              <a:gd name="connsiteY62" fmla="*/ 1730375 h 2098675"/>
              <a:gd name="connsiteX63" fmla="*/ 2927350 w 3663950"/>
              <a:gd name="connsiteY63" fmla="*/ 1730375 h 2098675"/>
              <a:gd name="connsiteX64" fmla="*/ 2927350 w 3663950"/>
              <a:gd name="connsiteY64" fmla="*/ 1806575 h 2098675"/>
              <a:gd name="connsiteX65" fmla="*/ 3663950 w 3663950"/>
              <a:gd name="connsiteY65" fmla="*/ 1806575 h 2098675"/>
              <a:gd name="connsiteX66" fmla="*/ 3663950 w 3663950"/>
              <a:gd name="connsiteY66" fmla="*/ 2098675 h 209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663950" h="2098675">
                <a:moveTo>
                  <a:pt x="0" y="0"/>
                </a:moveTo>
                <a:lnTo>
                  <a:pt x="85725" y="0"/>
                </a:lnTo>
                <a:lnTo>
                  <a:pt x="85725" y="53975"/>
                </a:lnTo>
                <a:lnTo>
                  <a:pt x="136525" y="53975"/>
                </a:lnTo>
                <a:lnTo>
                  <a:pt x="136525" y="104775"/>
                </a:lnTo>
                <a:lnTo>
                  <a:pt x="200025" y="104775"/>
                </a:lnTo>
                <a:lnTo>
                  <a:pt x="200025" y="152400"/>
                </a:lnTo>
                <a:lnTo>
                  <a:pt x="247650" y="152400"/>
                </a:lnTo>
                <a:lnTo>
                  <a:pt x="247650" y="196850"/>
                </a:lnTo>
                <a:lnTo>
                  <a:pt x="292100" y="196850"/>
                </a:lnTo>
                <a:lnTo>
                  <a:pt x="292100" y="225425"/>
                </a:lnTo>
                <a:lnTo>
                  <a:pt x="457200" y="225425"/>
                </a:lnTo>
                <a:lnTo>
                  <a:pt x="457200" y="254000"/>
                </a:lnTo>
                <a:lnTo>
                  <a:pt x="495300" y="254000"/>
                </a:lnTo>
                <a:lnTo>
                  <a:pt x="495300" y="282575"/>
                </a:lnTo>
                <a:lnTo>
                  <a:pt x="650875" y="282575"/>
                </a:lnTo>
                <a:lnTo>
                  <a:pt x="650875" y="311150"/>
                </a:lnTo>
                <a:lnTo>
                  <a:pt x="708025" y="311150"/>
                </a:lnTo>
                <a:lnTo>
                  <a:pt x="708025" y="358775"/>
                </a:lnTo>
                <a:lnTo>
                  <a:pt x="739775" y="358775"/>
                </a:lnTo>
                <a:lnTo>
                  <a:pt x="739775" y="403225"/>
                </a:lnTo>
                <a:lnTo>
                  <a:pt x="815975" y="403225"/>
                </a:lnTo>
                <a:lnTo>
                  <a:pt x="815975" y="403225"/>
                </a:lnTo>
                <a:lnTo>
                  <a:pt x="815975" y="438150"/>
                </a:lnTo>
                <a:lnTo>
                  <a:pt x="962025" y="438150"/>
                </a:lnTo>
                <a:lnTo>
                  <a:pt x="962025" y="508000"/>
                </a:lnTo>
                <a:lnTo>
                  <a:pt x="993775" y="508000"/>
                </a:lnTo>
                <a:lnTo>
                  <a:pt x="993775" y="561975"/>
                </a:lnTo>
                <a:lnTo>
                  <a:pt x="1073150" y="561975"/>
                </a:lnTo>
                <a:lnTo>
                  <a:pt x="1073150" y="590550"/>
                </a:lnTo>
                <a:lnTo>
                  <a:pt x="1222375" y="590550"/>
                </a:lnTo>
                <a:lnTo>
                  <a:pt x="1222375" y="708025"/>
                </a:lnTo>
                <a:lnTo>
                  <a:pt x="1257300" y="708025"/>
                </a:lnTo>
                <a:lnTo>
                  <a:pt x="1257300" y="768350"/>
                </a:lnTo>
                <a:lnTo>
                  <a:pt x="1368425" y="768350"/>
                </a:lnTo>
                <a:lnTo>
                  <a:pt x="1368425" y="803275"/>
                </a:lnTo>
                <a:lnTo>
                  <a:pt x="1419225" y="803275"/>
                </a:lnTo>
                <a:lnTo>
                  <a:pt x="1419225" y="847725"/>
                </a:lnTo>
                <a:lnTo>
                  <a:pt x="1419225" y="889000"/>
                </a:lnTo>
                <a:lnTo>
                  <a:pt x="1485900" y="889000"/>
                </a:lnTo>
                <a:lnTo>
                  <a:pt x="1485900" y="946150"/>
                </a:lnTo>
                <a:lnTo>
                  <a:pt x="1746250" y="946150"/>
                </a:lnTo>
                <a:lnTo>
                  <a:pt x="1746250" y="977900"/>
                </a:lnTo>
                <a:lnTo>
                  <a:pt x="1835150" y="977900"/>
                </a:lnTo>
                <a:lnTo>
                  <a:pt x="1835150" y="1120775"/>
                </a:lnTo>
                <a:lnTo>
                  <a:pt x="1905000" y="1120775"/>
                </a:lnTo>
                <a:lnTo>
                  <a:pt x="1905000" y="1168400"/>
                </a:lnTo>
                <a:lnTo>
                  <a:pt x="2146300" y="1168400"/>
                </a:lnTo>
                <a:lnTo>
                  <a:pt x="2146300" y="1203325"/>
                </a:lnTo>
                <a:lnTo>
                  <a:pt x="2228850" y="1203325"/>
                </a:lnTo>
                <a:lnTo>
                  <a:pt x="2228850" y="1339850"/>
                </a:lnTo>
                <a:lnTo>
                  <a:pt x="2324100" y="1339850"/>
                </a:lnTo>
                <a:lnTo>
                  <a:pt x="2324100" y="1384300"/>
                </a:lnTo>
                <a:lnTo>
                  <a:pt x="2444750" y="1384300"/>
                </a:lnTo>
                <a:lnTo>
                  <a:pt x="2444750" y="1438275"/>
                </a:lnTo>
                <a:lnTo>
                  <a:pt x="2495550" y="1438275"/>
                </a:lnTo>
                <a:lnTo>
                  <a:pt x="2495550" y="1492250"/>
                </a:lnTo>
                <a:lnTo>
                  <a:pt x="2571750" y="1492250"/>
                </a:lnTo>
                <a:lnTo>
                  <a:pt x="2571750" y="1603375"/>
                </a:lnTo>
                <a:lnTo>
                  <a:pt x="2746375" y="1603375"/>
                </a:lnTo>
                <a:lnTo>
                  <a:pt x="2746375" y="1663700"/>
                </a:lnTo>
                <a:lnTo>
                  <a:pt x="2895600" y="1663700"/>
                </a:lnTo>
                <a:lnTo>
                  <a:pt x="2895600" y="1730375"/>
                </a:lnTo>
                <a:lnTo>
                  <a:pt x="2927350" y="1730375"/>
                </a:lnTo>
                <a:lnTo>
                  <a:pt x="2927350" y="1806575"/>
                </a:lnTo>
                <a:lnTo>
                  <a:pt x="3663950" y="1806575"/>
                </a:lnTo>
                <a:lnTo>
                  <a:pt x="3663950" y="2098675"/>
                </a:lnTo>
              </a:path>
            </a:pathLst>
          </a:custGeom>
          <a:noFill/>
          <a:ln w="28575">
            <a:solidFill>
              <a:srgbClr val="015873"/>
            </a:solidFill>
            <a:miter lim="800000"/>
            <a:headEnd/>
            <a:tailEnd/>
          </a:ln>
        </p:spPr>
        <p:txBody>
          <a:bodyPr rtlCol="0" anchor="ctr"/>
          <a:lstStyle/>
          <a:p>
            <a:pPr algn="ctr"/>
            <a:endParaRPr lang="en-US" dirty="0"/>
          </a:p>
        </p:txBody>
      </p:sp>
      <p:cxnSp>
        <p:nvCxnSpPr>
          <p:cNvPr id="20565" name="Straight Connector 20564">
            <a:extLst>
              <a:ext uri="{FF2B5EF4-FFF2-40B4-BE49-F238E27FC236}">
                <a16:creationId xmlns:a16="http://schemas.microsoft.com/office/drawing/2014/main" id="{F20BE9B9-D356-8EF7-CFAC-4C5452F6ACF6}"/>
              </a:ext>
            </a:extLst>
          </p:cNvPr>
          <p:cNvCxnSpPr/>
          <p:nvPr/>
        </p:nvCxnSpPr>
        <p:spPr bwMode="auto">
          <a:xfrm>
            <a:off x="1879814" y="2624707"/>
            <a:ext cx="0" cy="2067037"/>
          </a:xfrm>
          <a:prstGeom prst="line">
            <a:avLst/>
          </a:prstGeom>
          <a:noFill/>
          <a:ln w="28575" cap="flat" cmpd="sng" algn="ctr">
            <a:solidFill>
              <a:schemeClr val="tx1">
                <a:lumMod val="65000"/>
              </a:schemeClr>
            </a:solidFill>
            <a:prstDash val="sysDash"/>
            <a:round/>
            <a:headEnd type="none" w="med" len="med"/>
            <a:tailEnd type="none" w="med" len="med"/>
          </a:ln>
          <a:effectLst/>
        </p:spPr>
      </p:cxnSp>
      <p:cxnSp>
        <p:nvCxnSpPr>
          <p:cNvPr id="20566" name="Straight Connector 20565">
            <a:extLst>
              <a:ext uri="{FF2B5EF4-FFF2-40B4-BE49-F238E27FC236}">
                <a16:creationId xmlns:a16="http://schemas.microsoft.com/office/drawing/2014/main" id="{2C6B5228-4E26-B2D7-1C0F-47DE095F8478}"/>
              </a:ext>
            </a:extLst>
          </p:cNvPr>
          <p:cNvCxnSpPr/>
          <p:nvPr/>
        </p:nvCxnSpPr>
        <p:spPr bwMode="auto">
          <a:xfrm>
            <a:off x="2680983" y="3071546"/>
            <a:ext cx="0" cy="1600200"/>
          </a:xfrm>
          <a:prstGeom prst="line">
            <a:avLst/>
          </a:prstGeom>
          <a:noFill/>
          <a:ln w="28575" cap="flat" cmpd="sng" algn="ctr">
            <a:solidFill>
              <a:schemeClr val="tx1">
                <a:lumMod val="65000"/>
              </a:schemeClr>
            </a:solidFill>
            <a:prstDash val="sysDash"/>
            <a:round/>
            <a:headEnd type="none" w="med" len="med"/>
            <a:tailEnd type="none" w="med" len="med"/>
          </a:ln>
          <a:effectLst/>
        </p:spPr>
      </p:cxnSp>
      <p:cxnSp>
        <p:nvCxnSpPr>
          <p:cNvPr id="20567" name="Straight Connector 20566">
            <a:extLst>
              <a:ext uri="{FF2B5EF4-FFF2-40B4-BE49-F238E27FC236}">
                <a16:creationId xmlns:a16="http://schemas.microsoft.com/office/drawing/2014/main" id="{EE0E4048-A987-5E83-054C-CF9C905BA6F8}"/>
              </a:ext>
            </a:extLst>
          </p:cNvPr>
          <p:cNvCxnSpPr/>
          <p:nvPr/>
        </p:nvCxnSpPr>
        <p:spPr bwMode="auto">
          <a:xfrm>
            <a:off x="3478728" y="3353549"/>
            <a:ext cx="0" cy="1344168"/>
          </a:xfrm>
          <a:prstGeom prst="line">
            <a:avLst/>
          </a:prstGeom>
          <a:noFill/>
          <a:ln w="28575" cap="flat" cmpd="sng" algn="ctr">
            <a:solidFill>
              <a:schemeClr val="tx1">
                <a:lumMod val="65000"/>
              </a:schemeClr>
            </a:solidFill>
            <a:prstDash val="sysDash"/>
            <a:round/>
            <a:headEnd type="none" w="med" len="med"/>
            <a:tailEnd type="none" w="med" len="med"/>
          </a:ln>
          <a:effectLst/>
        </p:spPr>
      </p:cxn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4962998" cy="1103313"/>
          </a:xfrm>
        </p:spPr>
        <p:txBody>
          <a:bodyPr/>
          <a:lstStyle/>
          <a:p>
            <a:pPr eaLnBrk="1" hangingPunct="1"/>
            <a:r>
              <a:rPr lang="en-US" altLang="en-US" dirty="0"/>
              <a:t>BRUIN CLL/SLL: PFS</a:t>
            </a:r>
          </a:p>
        </p:txBody>
      </p:sp>
      <p:sp>
        <p:nvSpPr>
          <p:cNvPr id="2" name="Content Placeholder 1">
            <a:extLst>
              <a:ext uri="{FF2B5EF4-FFF2-40B4-BE49-F238E27FC236}">
                <a16:creationId xmlns:a16="http://schemas.microsoft.com/office/drawing/2014/main" id="{3EC27000-BE1C-2567-AEC2-5562EADF40AA}"/>
              </a:ext>
            </a:extLst>
          </p:cNvPr>
          <p:cNvSpPr>
            <a:spLocks noGrp="1"/>
          </p:cNvSpPr>
          <p:nvPr>
            <p:ph idx="1"/>
          </p:nvPr>
        </p:nvSpPr>
        <p:spPr>
          <a:xfrm>
            <a:off x="1021415" y="5465855"/>
            <a:ext cx="3468288" cy="438240"/>
          </a:xfrm>
        </p:spPr>
        <p:txBody>
          <a:bodyPr/>
          <a:lstStyle/>
          <a:p>
            <a:r>
              <a:rPr lang="en-US" sz="1800" dirty="0"/>
              <a:t>Median follow-up: 19.4 mo</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21489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2022. Abstr 961.</a:t>
            </a:r>
          </a:p>
        </p:txBody>
      </p:sp>
      <p:sp>
        <p:nvSpPr>
          <p:cNvPr id="150" name="TextBox 149">
            <a:extLst>
              <a:ext uri="{FF2B5EF4-FFF2-40B4-BE49-F238E27FC236}">
                <a16:creationId xmlns:a16="http://schemas.microsoft.com/office/drawing/2014/main" id="{C90CD2D8-C205-54D7-ECB4-E8317A7C3FE2}"/>
              </a:ext>
            </a:extLst>
          </p:cNvPr>
          <p:cNvSpPr txBox="1"/>
          <p:nvPr/>
        </p:nvSpPr>
        <p:spPr bwMode="auto">
          <a:xfrm>
            <a:off x="1090253" y="1510304"/>
            <a:ext cx="46675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With Median of 3 Prior Lines of Therapy</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Including BTK Inhibitor</a:t>
            </a:r>
          </a:p>
        </p:txBody>
      </p:sp>
      <p:sp>
        <p:nvSpPr>
          <p:cNvPr id="151" name="TextBox 150">
            <a:extLst>
              <a:ext uri="{FF2B5EF4-FFF2-40B4-BE49-F238E27FC236}">
                <a16:creationId xmlns:a16="http://schemas.microsoft.com/office/drawing/2014/main" id="{CFFDFCCD-A7C2-B519-E395-46E6498D2468}"/>
              </a:ext>
            </a:extLst>
          </p:cNvPr>
          <p:cNvSpPr txBox="1"/>
          <p:nvPr/>
        </p:nvSpPr>
        <p:spPr bwMode="auto">
          <a:xfrm>
            <a:off x="7017239" y="1518174"/>
            <a:ext cx="46675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With Median of 5 Prior Lines of Therapy Including BTK Inhibitor and BCL-2 Inhibitor</a:t>
            </a:r>
          </a:p>
        </p:txBody>
      </p:sp>
      <p:sp>
        <p:nvSpPr>
          <p:cNvPr id="7" name="Content Placeholder 1">
            <a:extLst>
              <a:ext uri="{FF2B5EF4-FFF2-40B4-BE49-F238E27FC236}">
                <a16:creationId xmlns:a16="http://schemas.microsoft.com/office/drawing/2014/main" id="{E369BE17-DE49-EB6E-C321-99E3CFB5F767}"/>
              </a:ext>
            </a:extLst>
          </p:cNvPr>
          <p:cNvSpPr txBox="1">
            <a:spLocks/>
          </p:cNvSpPr>
          <p:nvPr/>
        </p:nvSpPr>
        <p:spPr bwMode="auto">
          <a:xfrm>
            <a:off x="6811294" y="5465855"/>
            <a:ext cx="3413084" cy="43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Median follow-up: 18.2 mo</a:t>
            </a:r>
          </a:p>
        </p:txBody>
      </p:sp>
      <p:grpSp>
        <p:nvGrpSpPr>
          <p:cNvPr id="174" name="Group 173">
            <a:extLst>
              <a:ext uri="{FF2B5EF4-FFF2-40B4-BE49-F238E27FC236}">
                <a16:creationId xmlns:a16="http://schemas.microsoft.com/office/drawing/2014/main" id="{758FB294-3DBB-93EC-517F-544350E55A4F}"/>
              </a:ext>
            </a:extLst>
          </p:cNvPr>
          <p:cNvGrpSpPr/>
          <p:nvPr/>
        </p:nvGrpSpPr>
        <p:grpSpPr>
          <a:xfrm>
            <a:off x="16710" y="2145877"/>
            <a:ext cx="6059726" cy="3269705"/>
            <a:chOff x="-144654" y="2145877"/>
            <a:chExt cx="6059726" cy="3269705"/>
          </a:xfrm>
        </p:grpSpPr>
        <p:sp>
          <p:nvSpPr>
            <p:cNvPr id="3" name="Freeform 2">
              <a:extLst>
                <a:ext uri="{FF2B5EF4-FFF2-40B4-BE49-F238E27FC236}">
                  <a16:creationId xmlns:a16="http://schemas.microsoft.com/office/drawing/2014/main" id="{9169526D-B402-9056-C57E-1CF42EA0EA8C}"/>
                </a:ext>
              </a:extLst>
            </p:cNvPr>
            <p:cNvSpPr/>
            <p:nvPr/>
          </p:nvSpPr>
          <p:spPr bwMode="auto">
            <a:xfrm>
              <a:off x="932688" y="2220686"/>
              <a:ext cx="4937755" cy="2475411"/>
            </a:xfrm>
            <a:custGeom>
              <a:avLst/>
              <a:gdLst>
                <a:gd name="connsiteX0" fmla="*/ 0 w 4291149"/>
                <a:gd name="connsiteY0" fmla="*/ 0 h 2475411"/>
                <a:gd name="connsiteX1" fmla="*/ 0 w 4291149"/>
                <a:gd name="connsiteY1" fmla="*/ 2475411 h 2475411"/>
                <a:gd name="connsiteX2" fmla="*/ 4291149 w 4291149"/>
                <a:gd name="connsiteY2" fmla="*/ 2475411 h 2475411"/>
              </a:gdLst>
              <a:ahLst/>
              <a:cxnLst>
                <a:cxn ang="0">
                  <a:pos x="connsiteX0" y="connsiteY0"/>
                </a:cxn>
                <a:cxn ang="0">
                  <a:pos x="connsiteX1" y="connsiteY1"/>
                </a:cxn>
                <a:cxn ang="0">
                  <a:pos x="connsiteX2" y="connsiteY2"/>
                </a:cxn>
              </a:cxnLst>
              <a:rect l="l" t="t" r="r" b="b"/>
              <a:pathLst>
                <a:path w="4291149" h="2475411">
                  <a:moveTo>
                    <a:pt x="0" y="0"/>
                  </a:moveTo>
                  <a:lnTo>
                    <a:pt x="0" y="2475411"/>
                  </a:lnTo>
                  <a:lnTo>
                    <a:pt x="4291149" y="2475411"/>
                  </a:lnTo>
                </a:path>
              </a:pathLst>
            </a:custGeom>
            <a:noFill/>
            <a:ln w="28575">
              <a:solidFill>
                <a:schemeClr val="bg1"/>
              </a:solidFill>
              <a:miter lim="800000"/>
              <a:headEnd/>
              <a:tailEnd/>
            </a:ln>
          </p:spPr>
          <p:txBody>
            <a:bodyPr rtlCol="0" anchor="ctr"/>
            <a:lstStyle/>
            <a:p>
              <a:pPr algn="ctr"/>
              <a:endParaRPr lang="en-US" dirty="0"/>
            </a:p>
          </p:txBody>
        </p:sp>
        <p:grpSp>
          <p:nvGrpSpPr>
            <p:cNvPr id="19" name="Group 18">
              <a:extLst>
                <a:ext uri="{FF2B5EF4-FFF2-40B4-BE49-F238E27FC236}">
                  <a16:creationId xmlns:a16="http://schemas.microsoft.com/office/drawing/2014/main" id="{C57EA570-BDBF-D9C8-2D5A-0CBA190D56A1}"/>
                </a:ext>
              </a:extLst>
            </p:cNvPr>
            <p:cNvGrpSpPr/>
            <p:nvPr/>
          </p:nvGrpSpPr>
          <p:grpSpPr>
            <a:xfrm>
              <a:off x="875314" y="2302137"/>
              <a:ext cx="64008" cy="2391783"/>
              <a:chOff x="1296296" y="2302137"/>
              <a:chExt cx="64008" cy="2391783"/>
            </a:xfrm>
          </p:grpSpPr>
          <p:cxnSp>
            <p:nvCxnSpPr>
              <p:cNvPr id="8" name="Straight Connector 7">
                <a:extLst>
                  <a:ext uri="{FF2B5EF4-FFF2-40B4-BE49-F238E27FC236}">
                    <a16:creationId xmlns:a16="http://schemas.microsoft.com/office/drawing/2014/main" id="{116B8FD1-5FD8-FF1D-D064-C9EA0AD0DEDC}"/>
                  </a:ext>
                </a:extLst>
              </p:cNvPr>
              <p:cNvCxnSpPr>
                <a:cxnSpLocks/>
              </p:cNvCxnSpPr>
              <p:nvPr/>
            </p:nvCxnSpPr>
            <p:spPr bwMode="auto">
              <a:xfrm>
                <a:off x="1296296" y="23021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A81AE17-3931-2685-E1D3-9897AFB868AC}"/>
                  </a:ext>
                </a:extLst>
              </p:cNvPr>
              <p:cNvCxnSpPr>
                <a:cxnSpLocks/>
              </p:cNvCxnSpPr>
              <p:nvPr/>
            </p:nvCxnSpPr>
            <p:spPr bwMode="auto">
              <a:xfrm>
                <a:off x="1296296" y="2780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F05F768-F860-A99F-4188-7AB1BD0D7FA0}"/>
                  </a:ext>
                </a:extLst>
              </p:cNvPr>
              <p:cNvCxnSpPr>
                <a:cxnSpLocks/>
              </p:cNvCxnSpPr>
              <p:nvPr/>
            </p:nvCxnSpPr>
            <p:spPr bwMode="auto">
              <a:xfrm>
                <a:off x="1296296" y="32588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0BB598C-C0FB-8F52-EA88-F24949DA2357}"/>
                  </a:ext>
                </a:extLst>
              </p:cNvPr>
              <p:cNvCxnSpPr>
                <a:cxnSpLocks/>
              </p:cNvCxnSpPr>
              <p:nvPr/>
            </p:nvCxnSpPr>
            <p:spPr bwMode="auto">
              <a:xfrm>
                <a:off x="1296296" y="37372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2617E14-1FF0-21E7-F634-B95782ECE812}"/>
                  </a:ext>
                </a:extLst>
              </p:cNvPr>
              <p:cNvCxnSpPr>
                <a:cxnSpLocks/>
              </p:cNvCxnSpPr>
              <p:nvPr/>
            </p:nvCxnSpPr>
            <p:spPr bwMode="auto">
              <a:xfrm>
                <a:off x="1296296" y="42155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4384763-D24E-75B8-7C3F-B645FD7E1FDC}"/>
                  </a:ext>
                </a:extLst>
              </p:cNvPr>
              <p:cNvCxnSpPr>
                <a:cxnSpLocks/>
              </p:cNvCxnSpPr>
              <p:nvPr/>
            </p:nvCxnSpPr>
            <p:spPr bwMode="auto">
              <a:xfrm>
                <a:off x="1296296" y="469392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F0E4F51E-D5A9-C535-0FDD-B906E8EE7F02}"/>
                </a:ext>
              </a:extLst>
            </p:cNvPr>
            <p:cNvGrpSpPr/>
            <p:nvPr/>
          </p:nvGrpSpPr>
          <p:grpSpPr>
            <a:xfrm>
              <a:off x="932688" y="4686488"/>
              <a:ext cx="4771036" cy="70364"/>
              <a:chOff x="1486082" y="4576261"/>
              <a:chExt cx="4052043" cy="64009"/>
            </a:xfrm>
          </p:grpSpPr>
          <p:cxnSp>
            <p:nvCxnSpPr>
              <p:cNvPr id="21" name="Straight Connector 20">
                <a:extLst>
                  <a:ext uri="{FF2B5EF4-FFF2-40B4-BE49-F238E27FC236}">
                    <a16:creationId xmlns:a16="http://schemas.microsoft.com/office/drawing/2014/main" id="{7A54E9DF-D480-E450-CBCD-F5ACF82BF80A}"/>
                  </a:ext>
                </a:extLst>
              </p:cNvPr>
              <p:cNvCxnSpPr>
                <a:cxnSpLocks/>
              </p:cNvCxnSpPr>
              <p:nvPr/>
            </p:nvCxnSpPr>
            <p:spPr bwMode="auto">
              <a:xfrm rot="16200000">
                <a:off x="1454078"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69F237A-353E-5330-E4E2-D7E920844887}"/>
                  </a:ext>
                </a:extLst>
              </p:cNvPr>
              <p:cNvCxnSpPr>
                <a:cxnSpLocks/>
              </p:cNvCxnSpPr>
              <p:nvPr/>
            </p:nvCxnSpPr>
            <p:spPr bwMode="auto">
              <a:xfrm rot="16200000">
                <a:off x="167919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FDAB466-E879-2777-387C-36C68E96E044}"/>
                  </a:ext>
                </a:extLst>
              </p:cNvPr>
              <p:cNvCxnSpPr>
                <a:cxnSpLocks/>
              </p:cNvCxnSpPr>
              <p:nvPr/>
            </p:nvCxnSpPr>
            <p:spPr bwMode="auto">
              <a:xfrm rot="16200000">
                <a:off x="1904305"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AE31F9E-B803-656D-719B-7724E3FA0D9B}"/>
                  </a:ext>
                </a:extLst>
              </p:cNvPr>
              <p:cNvCxnSpPr>
                <a:cxnSpLocks/>
              </p:cNvCxnSpPr>
              <p:nvPr/>
            </p:nvCxnSpPr>
            <p:spPr bwMode="auto">
              <a:xfrm rot="16200000">
                <a:off x="2129418"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48258E4-2260-9284-18C5-4E80C41C9339}"/>
                  </a:ext>
                </a:extLst>
              </p:cNvPr>
              <p:cNvCxnSpPr>
                <a:cxnSpLocks/>
              </p:cNvCxnSpPr>
              <p:nvPr/>
            </p:nvCxnSpPr>
            <p:spPr bwMode="auto">
              <a:xfrm rot="16200000">
                <a:off x="235453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87B9720-1918-B29A-1D10-C6E68A5E02A6}"/>
                  </a:ext>
                </a:extLst>
              </p:cNvPr>
              <p:cNvCxnSpPr>
                <a:cxnSpLocks/>
              </p:cNvCxnSpPr>
              <p:nvPr/>
            </p:nvCxnSpPr>
            <p:spPr bwMode="auto">
              <a:xfrm rot="16200000">
                <a:off x="2579645"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39CC266-5CB6-ED1F-D687-A6AE3ABC3BE2}"/>
                  </a:ext>
                </a:extLst>
              </p:cNvPr>
              <p:cNvCxnSpPr>
                <a:cxnSpLocks/>
              </p:cNvCxnSpPr>
              <p:nvPr/>
            </p:nvCxnSpPr>
            <p:spPr bwMode="auto">
              <a:xfrm rot="16200000">
                <a:off x="2804759"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8B4DCE7-DDFE-4DEA-B742-8DC0BFD7F9E9}"/>
                  </a:ext>
                </a:extLst>
              </p:cNvPr>
              <p:cNvCxnSpPr>
                <a:cxnSpLocks/>
              </p:cNvCxnSpPr>
              <p:nvPr/>
            </p:nvCxnSpPr>
            <p:spPr bwMode="auto">
              <a:xfrm rot="16200000">
                <a:off x="3029873"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012E058-78AC-912A-72E4-1769CDF93AA3}"/>
                  </a:ext>
                </a:extLst>
              </p:cNvPr>
              <p:cNvCxnSpPr>
                <a:cxnSpLocks/>
              </p:cNvCxnSpPr>
              <p:nvPr/>
            </p:nvCxnSpPr>
            <p:spPr bwMode="auto">
              <a:xfrm rot="16200000">
                <a:off x="3254987"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6D896E4-1C85-C46D-2308-7C23D727753E}"/>
                  </a:ext>
                </a:extLst>
              </p:cNvPr>
              <p:cNvCxnSpPr>
                <a:cxnSpLocks/>
              </p:cNvCxnSpPr>
              <p:nvPr/>
            </p:nvCxnSpPr>
            <p:spPr bwMode="auto">
              <a:xfrm rot="16200000">
                <a:off x="348010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DBA7399-0736-22D9-0923-23B95DAFF102}"/>
                  </a:ext>
                </a:extLst>
              </p:cNvPr>
              <p:cNvCxnSpPr>
                <a:cxnSpLocks/>
              </p:cNvCxnSpPr>
              <p:nvPr/>
            </p:nvCxnSpPr>
            <p:spPr bwMode="auto">
              <a:xfrm rot="16200000">
                <a:off x="3705214"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E694E28-D8E7-E581-C045-14E5FA73BEFB}"/>
                  </a:ext>
                </a:extLst>
              </p:cNvPr>
              <p:cNvCxnSpPr>
                <a:cxnSpLocks/>
              </p:cNvCxnSpPr>
              <p:nvPr/>
            </p:nvCxnSpPr>
            <p:spPr bwMode="auto">
              <a:xfrm rot="16200000">
                <a:off x="3930328"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DD7AE26-A816-CE48-3EC6-CF54F3ECB292}"/>
                  </a:ext>
                </a:extLst>
              </p:cNvPr>
              <p:cNvCxnSpPr>
                <a:cxnSpLocks/>
              </p:cNvCxnSpPr>
              <p:nvPr/>
            </p:nvCxnSpPr>
            <p:spPr bwMode="auto">
              <a:xfrm rot="16200000">
                <a:off x="4155441"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A5E318B-8801-2AAE-DE5C-8516FD90023B}"/>
                  </a:ext>
                </a:extLst>
              </p:cNvPr>
              <p:cNvCxnSpPr>
                <a:cxnSpLocks/>
              </p:cNvCxnSpPr>
              <p:nvPr/>
            </p:nvCxnSpPr>
            <p:spPr bwMode="auto">
              <a:xfrm rot="16200000">
                <a:off x="4380554"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AFD7419-F309-733D-4850-304B319D881F}"/>
                  </a:ext>
                </a:extLst>
              </p:cNvPr>
              <p:cNvCxnSpPr>
                <a:cxnSpLocks/>
              </p:cNvCxnSpPr>
              <p:nvPr/>
            </p:nvCxnSpPr>
            <p:spPr bwMode="auto">
              <a:xfrm rot="16200000">
                <a:off x="4605668"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55673C8-5067-EB28-7D68-988D5D3CAE38}"/>
                  </a:ext>
                </a:extLst>
              </p:cNvPr>
              <p:cNvCxnSpPr>
                <a:cxnSpLocks/>
              </p:cNvCxnSpPr>
              <p:nvPr/>
            </p:nvCxnSpPr>
            <p:spPr bwMode="auto">
              <a:xfrm rot="16200000">
                <a:off x="4830782"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097E010-3252-051C-958A-C8AB9962AC8E}"/>
                  </a:ext>
                </a:extLst>
              </p:cNvPr>
              <p:cNvCxnSpPr>
                <a:cxnSpLocks/>
              </p:cNvCxnSpPr>
              <p:nvPr/>
            </p:nvCxnSpPr>
            <p:spPr bwMode="auto">
              <a:xfrm rot="16200000">
                <a:off x="5055895"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BBC513B-B67D-9D55-5319-B4370963CFBF}"/>
                  </a:ext>
                </a:extLst>
              </p:cNvPr>
              <p:cNvCxnSpPr>
                <a:cxnSpLocks/>
              </p:cNvCxnSpPr>
              <p:nvPr/>
            </p:nvCxnSpPr>
            <p:spPr bwMode="auto">
              <a:xfrm rot="16200000">
                <a:off x="5281009"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8982269-2E8E-6292-74E5-8484DF1F20FD}"/>
                  </a:ext>
                </a:extLst>
              </p:cNvPr>
              <p:cNvCxnSpPr>
                <a:cxnSpLocks/>
              </p:cNvCxnSpPr>
              <p:nvPr/>
            </p:nvCxnSpPr>
            <p:spPr bwMode="auto">
              <a:xfrm rot="16200000">
                <a:off x="5506121" y="4608266"/>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F619AD1D-DCC3-9712-58DE-3F8B79F30229}"/>
                </a:ext>
              </a:extLst>
            </p:cNvPr>
            <p:cNvGrpSpPr/>
            <p:nvPr/>
          </p:nvGrpSpPr>
          <p:grpSpPr>
            <a:xfrm>
              <a:off x="448539" y="2145877"/>
              <a:ext cx="458779" cy="2701931"/>
              <a:chOff x="887451" y="2145877"/>
              <a:chExt cx="458779" cy="2701931"/>
            </a:xfrm>
          </p:grpSpPr>
          <p:sp>
            <p:nvSpPr>
              <p:cNvPr id="42" name="TextBox 41">
                <a:extLst>
                  <a:ext uri="{FF2B5EF4-FFF2-40B4-BE49-F238E27FC236}">
                    <a16:creationId xmlns:a16="http://schemas.microsoft.com/office/drawing/2014/main" id="{1455B5C1-B95B-9AEE-ED8B-EB661DA094A2}"/>
                  </a:ext>
                </a:extLst>
              </p:cNvPr>
              <p:cNvSpPr txBox="1"/>
              <p:nvPr/>
            </p:nvSpPr>
            <p:spPr bwMode="auto">
              <a:xfrm>
                <a:off x="887451" y="214587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4" name="TextBox 43">
                <a:extLst>
                  <a:ext uri="{FF2B5EF4-FFF2-40B4-BE49-F238E27FC236}">
                    <a16:creationId xmlns:a16="http://schemas.microsoft.com/office/drawing/2014/main" id="{E913700E-1B64-EF9B-B6C8-8AE01463F473}"/>
                  </a:ext>
                </a:extLst>
              </p:cNvPr>
              <p:cNvSpPr txBox="1"/>
              <p:nvPr/>
            </p:nvSpPr>
            <p:spPr bwMode="auto">
              <a:xfrm>
                <a:off x="978822" y="26247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6" name="TextBox 45">
                <a:extLst>
                  <a:ext uri="{FF2B5EF4-FFF2-40B4-BE49-F238E27FC236}">
                    <a16:creationId xmlns:a16="http://schemas.microsoft.com/office/drawing/2014/main" id="{D7052B0A-958A-2BDC-6999-28A59FC372A9}"/>
                  </a:ext>
                </a:extLst>
              </p:cNvPr>
              <p:cNvSpPr txBox="1"/>
              <p:nvPr/>
            </p:nvSpPr>
            <p:spPr bwMode="auto">
              <a:xfrm>
                <a:off x="978822" y="31035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B28475D9-2165-B3EC-7425-13D54FB8A7A1}"/>
                  </a:ext>
                </a:extLst>
              </p:cNvPr>
              <p:cNvSpPr txBox="1"/>
              <p:nvPr/>
            </p:nvSpPr>
            <p:spPr bwMode="auto">
              <a:xfrm>
                <a:off x="978822" y="35823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D6782EA1-B06D-C9B2-1424-3B0DB991B8EB}"/>
                  </a:ext>
                </a:extLst>
              </p:cNvPr>
              <p:cNvSpPr txBox="1"/>
              <p:nvPr/>
            </p:nvSpPr>
            <p:spPr bwMode="auto">
              <a:xfrm>
                <a:off x="978822" y="40611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2" name="TextBox 51">
                <a:extLst>
                  <a:ext uri="{FF2B5EF4-FFF2-40B4-BE49-F238E27FC236}">
                    <a16:creationId xmlns:a16="http://schemas.microsoft.com/office/drawing/2014/main" id="{6493B798-51E7-3999-DF56-478B14FCA6A8}"/>
                  </a:ext>
                </a:extLst>
              </p:cNvPr>
              <p:cNvSpPr txBox="1"/>
              <p:nvPr/>
            </p:nvSpPr>
            <p:spPr bwMode="auto">
              <a:xfrm>
                <a:off x="1070193" y="454003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62" name="Group 161">
              <a:extLst>
                <a:ext uri="{FF2B5EF4-FFF2-40B4-BE49-F238E27FC236}">
                  <a16:creationId xmlns:a16="http://schemas.microsoft.com/office/drawing/2014/main" id="{987EF477-8312-6188-7A68-006AEA8238CB}"/>
                </a:ext>
              </a:extLst>
            </p:cNvPr>
            <p:cNvGrpSpPr/>
            <p:nvPr/>
          </p:nvGrpSpPr>
          <p:grpSpPr>
            <a:xfrm>
              <a:off x="775616" y="4701309"/>
              <a:ext cx="5139456" cy="313508"/>
              <a:chOff x="775616" y="4701309"/>
              <a:chExt cx="5139456" cy="313508"/>
            </a:xfrm>
          </p:grpSpPr>
          <p:sp>
            <p:nvSpPr>
              <p:cNvPr id="53" name="TextBox 52">
                <a:extLst>
                  <a:ext uri="{FF2B5EF4-FFF2-40B4-BE49-F238E27FC236}">
                    <a16:creationId xmlns:a16="http://schemas.microsoft.com/office/drawing/2014/main" id="{10F0EA3D-6AAF-1C40-1C39-A4C3AB702DC1}"/>
                  </a:ext>
                </a:extLst>
              </p:cNvPr>
              <p:cNvSpPr txBox="1"/>
              <p:nvPr/>
            </p:nvSpPr>
            <p:spPr bwMode="auto">
              <a:xfrm>
                <a:off x="4696670"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4" name="TextBox 53">
                <a:extLst>
                  <a:ext uri="{FF2B5EF4-FFF2-40B4-BE49-F238E27FC236}">
                    <a16:creationId xmlns:a16="http://schemas.microsoft.com/office/drawing/2014/main" id="{2ABEDD01-6A10-91B1-3653-737890ED2B64}"/>
                  </a:ext>
                </a:extLst>
              </p:cNvPr>
              <p:cNvSpPr txBox="1"/>
              <p:nvPr/>
            </p:nvSpPr>
            <p:spPr bwMode="auto">
              <a:xfrm>
                <a:off x="337431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5" name="TextBox 54">
                <a:extLst>
                  <a:ext uri="{FF2B5EF4-FFF2-40B4-BE49-F238E27FC236}">
                    <a16:creationId xmlns:a16="http://schemas.microsoft.com/office/drawing/2014/main" id="{08D1295A-4FB4-61D5-5131-E46468F22271}"/>
                  </a:ext>
                </a:extLst>
              </p:cNvPr>
              <p:cNvSpPr txBox="1"/>
              <p:nvPr/>
            </p:nvSpPr>
            <p:spPr bwMode="auto">
              <a:xfrm>
                <a:off x="2050451"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6" name="TextBox 55">
                <a:extLst>
                  <a:ext uri="{FF2B5EF4-FFF2-40B4-BE49-F238E27FC236}">
                    <a16:creationId xmlns:a16="http://schemas.microsoft.com/office/drawing/2014/main" id="{72751963-7CD4-9F85-53EB-2597A54E5E5A}"/>
                  </a:ext>
                </a:extLst>
              </p:cNvPr>
              <p:cNvSpPr txBox="1"/>
              <p:nvPr/>
            </p:nvSpPr>
            <p:spPr bwMode="auto">
              <a:xfrm>
                <a:off x="775616"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13803312-F4C0-8A6D-BBCA-D3D2EFCC70FF}"/>
                  </a:ext>
                </a:extLst>
              </p:cNvPr>
              <p:cNvSpPr txBox="1"/>
              <p:nvPr/>
            </p:nvSpPr>
            <p:spPr bwMode="auto">
              <a:xfrm>
                <a:off x="4961563"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58" name="TextBox 57">
                <a:extLst>
                  <a:ext uri="{FF2B5EF4-FFF2-40B4-BE49-F238E27FC236}">
                    <a16:creationId xmlns:a16="http://schemas.microsoft.com/office/drawing/2014/main" id="{747886FA-51FE-8CD8-5B46-376A308D2604}"/>
                  </a:ext>
                </a:extLst>
              </p:cNvPr>
              <p:cNvSpPr txBox="1"/>
              <p:nvPr/>
            </p:nvSpPr>
            <p:spPr bwMode="auto">
              <a:xfrm>
                <a:off x="3639210"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59" name="TextBox 58">
                <a:extLst>
                  <a:ext uri="{FF2B5EF4-FFF2-40B4-BE49-F238E27FC236}">
                    <a16:creationId xmlns:a16="http://schemas.microsoft.com/office/drawing/2014/main" id="{7C0279B8-6AB7-C877-B9A4-05266AB3B9A0}"/>
                  </a:ext>
                </a:extLst>
              </p:cNvPr>
              <p:cNvSpPr txBox="1"/>
              <p:nvPr/>
            </p:nvSpPr>
            <p:spPr bwMode="auto">
              <a:xfrm>
                <a:off x="2309845"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0" name="TextBox 59">
                <a:extLst>
                  <a:ext uri="{FF2B5EF4-FFF2-40B4-BE49-F238E27FC236}">
                    <a16:creationId xmlns:a16="http://schemas.microsoft.com/office/drawing/2014/main" id="{EF262DD5-E69D-AF8B-6B30-47E3D198D00E}"/>
                  </a:ext>
                </a:extLst>
              </p:cNvPr>
              <p:cNvSpPr txBox="1"/>
              <p:nvPr/>
            </p:nvSpPr>
            <p:spPr bwMode="auto">
              <a:xfrm>
                <a:off x="1037654"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61" name="TextBox 60">
                <a:extLst>
                  <a:ext uri="{FF2B5EF4-FFF2-40B4-BE49-F238E27FC236}">
                    <a16:creationId xmlns:a16="http://schemas.microsoft.com/office/drawing/2014/main" id="{92F099A9-79A2-773E-C99C-E54E458A7D5D}"/>
                  </a:ext>
                </a:extLst>
              </p:cNvPr>
              <p:cNvSpPr txBox="1"/>
              <p:nvPr/>
            </p:nvSpPr>
            <p:spPr bwMode="auto">
              <a:xfrm>
                <a:off x="5225527" y="4701309"/>
                <a:ext cx="428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62" name="TextBox 61">
                <a:extLst>
                  <a:ext uri="{FF2B5EF4-FFF2-40B4-BE49-F238E27FC236}">
                    <a16:creationId xmlns:a16="http://schemas.microsoft.com/office/drawing/2014/main" id="{D2FC2B1E-CD60-2F8D-C925-FD623D21B315}"/>
                  </a:ext>
                </a:extLst>
              </p:cNvPr>
              <p:cNvSpPr txBox="1"/>
              <p:nvPr/>
            </p:nvSpPr>
            <p:spPr bwMode="auto">
              <a:xfrm>
                <a:off x="3902067"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3" name="TextBox 62">
                <a:extLst>
                  <a:ext uri="{FF2B5EF4-FFF2-40B4-BE49-F238E27FC236}">
                    <a16:creationId xmlns:a16="http://schemas.microsoft.com/office/drawing/2014/main" id="{B2A329D9-7819-5295-B327-2D88144A42C8}"/>
                  </a:ext>
                </a:extLst>
              </p:cNvPr>
              <p:cNvSpPr txBox="1"/>
              <p:nvPr/>
            </p:nvSpPr>
            <p:spPr bwMode="auto">
              <a:xfrm>
                <a:off x="2573309" y="4707040"/>
                <a:ext cx="430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28" name="TextBox 127">
                <a:extLst>
                  <a:ext uri="{FF2B5EF4-FFF2-40B4-BE49-F238E27FC236}">
                    <a16:creationId xmlns:a16="http://schemas.microsoft.com/office/drawing/2014/main" id="{5343D0D5-3F74-0E1A-8584-5DCD51965263}"/>
                  </a:ext>
                </a:extLst>
              </p:cNvPr>
              <p:cNvSpPr txBox="1"/>
              <p:nvPr/>
            </p:nvSpPr>
            <p:spPr bwMode="auto">
              <a:xfrm>
                <a:off x="1303458"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29" name="TextBox 128">
                <a:extLst>
                  <a:ext uri="{FF2B5EF4-FFF2-40B4-BE49-F238E27FC236}">
                    <a16:creationId xmlns:a16="http://schemas.microsoft.com/office/drawing/2014/main" id="{2418633D-65B0-F307-F155-8FBCA0E6DA52}"/>
                  </a:ext>
                </a:extLst>
              </p:cNvPr>
              <p:cNvSpPr txBox="1"/>
              <p:nvPr/>
            </p:nvSpPr>
            <p:spPr bwMode="auto">
              <a:xfrm>
                <a:off x="549365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30" name="TextBox 129">
                <a:extLst>
                  <a:ext uri="{FF2B5EF4-FFF2-40B4-BE49-F238E27FC236}">
                    <a16:creationId xmlns:a16="http://schemas.microsoft.com/office/drawing/2014/main" id="{EF77DF83-2780-4ED5-7EA1-2BF2B52A233C}"/>
                  </a:ext>
                </a:extLst>
              </p:cNvPr>
              <p:cNvSpPr txBox="1"/>
              <p:nvPr/>
            </p:nvSpPr>
            <p:spPr bwMode="auto">
              <a:xfrm>
                <a:off x="4167658"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131" name="TextBox 130">
                <a:extLst>
                  <a:ext uri="{FF2B5EF4-FFF2-40B4-BE49-F238E27FC236}">
                    <a16:creationId xmlns:a16="http://schemas.microsoft.com/office/drawing/2014/main" id="{6672CDFF-6115-09EA-3F67-779DD8992D18}"/>
                  </a:ext>
                </a:extLst>
              </p:cNvPr>
              <p:cNvSpPr txBox="1"/>
              <p:nvPr/>
            </p:nvSpPr>
            <p:spPr bwMode="auto">
              <a:xfrm>
                <a:off x="2824563" y="4701309"/>
                <a:ext cx="458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32" name="TextBox 131">
                <a:extLst>
                  <a:ext uri="{FF2B5EF4-FFF2-40B4-BE49-F238E27FC236}">
                    <a16:creationId xmlns:a16="http://schemas.microsoft.com/office/drawing/2014/main" id="{788E6C42-4A9A-35F5-2DEA-04B0EA44B006}"/>
                  </a:ext>
                </a:extLst>
              </p:cNvPr>
              <p:cNvSpPr txBox="1"/>
              <p:nvPr/>
            </p:nvSpPr>
            <p:spPr bwMode="auto">
              <a:xfrm>
                <a:off x="1572322"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33" name="TextBox 132">
                <a:extLst>
                  <a:ext uri="{FF2B5EF4-FFF2-40B4-BE49-F238E27FC236}">
                    <a16:creationId xmlns:a16="http://schemas.microsoft.com/office/drawing/2014/main" id="{7878E08F-980F-D250-0B51-A47DE4B77A2A}"/>
                  </a:ext>
                </a:extLst>
              </p:cNvPr>
              <p:cNvSpPr txBox="1"/>
              <p:nvPr/>
            </p:nvSpPr>
            <p:spPr bwMode="auto">
              <a:xfrm>
                <a:off x="443270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134" name="TextBox 133">
                <a:extLst>
                  <a:ext uri="{FF2B5EF4-FFF2-40B4-BE49-F238E27FC236}">
                    <a16:creationId xmlns:a16="http://schemas.microsoft.com/office/drawing/2014/main" id="{7B5F3164-334F-A8A1-D29A-4C7666C92942}"/>
                  </a:ext>
                </a:extLst>
              </p:cNvPr>
              <p:cNvSpPr txBox="1"/>
              <p:nvPr/>
            </p:nvSpPr>
            <p:spPr bwMode="auto">
              <a:xfrm>
                <a:off x="3109503"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35" name="TextBox 134">
                <a:extLst>
                  <a:ext uri="{FF2B5EF4-FFF2-40B4-BE49-F238E27FC236}">
                    <a16:creationId xmlns:a16="http://schemas.microsoft.com/office/drawing/2014/main" id="{2E2797CF-41AC-9736-8B01-4B1F15363D62}"/>
                  </a:ext>
                </a:extLst>
              </p:cNvPr>
              <p:cNvSpPr txBox="1"/>
              <p:nvPr/>
            </p:nvSpPr>
            <p:spPr bwMode="auto">
              <a:xfrm>
                <a:off x="1832107"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grpSp>
        <p:grpSp>
          <p:nvGrpSpPr>
            <p:cNvPr id="161" name="Group 160">
              <a:extLst>
                <a:ext uri="{FF2B5EF4-FFF2-40B4-BE49-F238E27FC236}">
                  <a16:creationId xmlns:a16="http://schemas.microsoft.com/office/drawing/2014/main" id="{17E0D235-FF46-34C3-0A26-B6AE54959BB8}"/>
                </a:ext>
              </a:extLst>
            </p:cNvPr>
            <p:cNvGrpSpPr/>
            <p:nvPr/>
          </p:nvGrpSpPr>
          <p:grpSpPr>
            <a:xfrm>
              <a:off x="723769" y="5138583"/>
              <a:ext cx="5112201" cy="276999"/>
              <a:chOff x="723769" y="5284670"/>
              <a:chExt cx="5112201" cy="276999"/>
            </a:xfrm>
          </p:grpSpPr>
          <p:sp>
            <p:nvSpPr>
              <p:cNvPr id="140" name="TextBox 139">
                <a:extLst>
                  <a:ext uri="{FF2B5EF4-FFF2-40B4-BE49-F238E27FC236}">
                    <a16:creationId xmlns:a16="http://schemas.microsoft.com/office/drawing/2014/main" id="{E0164BE2-3240-C4C8-CBD8-EB836BF11143}"/>
                  </a:ext>
                </a:extLst>
              </p:cNvPr>
              <p:cNvSpPr txBox="1"/>
              <p:nvPr/>
            </p:nvSpPr>
            <p:spPr bwMode="auto">
              <a:xfrm>
                <a:off x="4775773"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41" name="TextBox 140">
                <a:extLst>
                  <a:ext uri="{FF2B5EF4-FFF2-40B4-BE49-F238E27FC236}">
                    <a16:creationId xmlns:a16="http://schemas.microsoft.com/office/drawing/2014/main" id="{983DB4F2-7BB3-4C04-FDE4-8DBCC3101883}"/>
                  </a:ext>
                </a:extLst>
              </p:cNvPr>
              <p:cNvSpPr txBox="1"/>
              <p:nvPr/>
            </p:nvSpPr>
            <p:spPr bwMode="auto">
              <a:xfrm>
                <a:off x="3414143"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142" name="TextBox 141">
                <a:extLst>
                  <a:ext uri="{FF2B5EF4-FFF2-40B4-BE49-F238E27FC236}">
                    <a16:creationId xmlns:a16="http://schemas.microsoft.com/office/drawing/2014/main" id="{A2FA118B-A1CC-6171-A870-B083C818F082}"/>
                  </a:ext>
                </a:extLst>
              </p:cNvPr>
              <p:cNvSpPr txBox="1"/>
              <p:nvPr/>
            </p:nvSpPr>
            <p:spPr bwMode="auto">
              <a:xfrm>
                <a:off x="2051006"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162</a:t>
                </a:r>
              </a:p>
            </p:txBody>
          </p:sp>
          <p:sp>
            <p:nvSpPr>
              <p:cNvPr id="143" name="TextBox 142">
                <a:extLst>
                  <a:ext uri="{FF2B5EF4-FFF2-40B4-BE49-F238E27FC236}">
                    <a16:creationId xmlns:a16="http://schemas.microsoft.com/office/drawing/2014/main" id="{1C0BF250-AD7C-CFD0-DFE8-890BB37D0C5C}"/>
                  </a:ext>
                </a:extLst>
              </p:cNvPr>
              <p:cNvSpPr txBox="1"/>
              <p:nvPr/>
            </p:nvSpPr>
            <p:spPr bwMode="auto">
              <a:xfrm>
                <a:off x="723769"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247</a:t>
                </a:r>
              </a:p>
            </p:txBody>
          </p:sp>
          <p:sp>
            <p:nvSpPr>
              <p:cNvPr id="144" name="TextBox 143">
                <a:extLst>
                  <a:ext uri="{FF2B5EF4-FFF2-40B4-BE49-F238E27FC236}">
                    <a16:creationId xmlns:a16="http://schemas.microsoft.com/office/drawing/2014/main" id="{BC3F3FD1-D539-2096-0277-B55F4122CAF8}"/>
                  </a:ext>
                </a:extLst>
              </p:cNvPr>
              <p:cNvSpPr txBox="1"/>
              <p:nvPr/>
            </p:nvSpPr>
            <p:spPr bwMode="auto">
              <a:xfrm>
                <a:off x="5040666"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45" name="TextBox 144">
                <a:extLst>
                  <a:ext uri="{FF2B5EF4-FFF2-40B4-BE49-F238E27FC236}">
                    <a16:creationId xmlns:a16="http://schemas.microsoft.com/office/drawing/2014/main" id="{6B15E290-4D63-76DA-AA43-76F7DC00C64B}"/>
                  </a:ext>
                </a:extLst>
              </p:cNvPr>
              <p:cNvSpPr txBox="1"/>
              <p:nvPr/>
            </p:nvSpPr>
            <p:spPr bwMode="auto">
              <a:xfrm>
                <a:off x="3679039"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46</a:t>
                </a:r>
              </a:p>
            </p:txBody>
          </p:sp>
          <p:sp>
            <p:nvSpPr>
              <p:cNvPr id="146" name="TextBox 145">
                <a:extLst>
                  <a:ext uri="{FF2B5EF4-FFF2-40B4-BE49-F238E27FC236}">
                    <a16:creationId xmlns:a16="http://schemas.microsoft.com/office/drawing/2014/main" id="{6BC31A2D-F6CE-ACE7-D73C-8E1582CB29A9}"/>
                  </a:ext>
                </a:extLst>
              </p:cNvPr>
              <p:cNvSpPr txBox="1"/>
              <p:nvPr/>
            </p:nvSpPr>
            <p:spPr bwMode="auto">
              <a:xfrm>
                <a:off x="2310400"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144</a:t>
                </a:r>
              </a:p>
            </p:txBody>
          </p:sp>
          <p:sp>
            <p:nvSpPr>
              <p:cNvPr id="147" name="TextBox 146">
                <a:extLst>
                  <a:ext uri="{FF2B5EF4-FFF2-40B4-BE49-F238E27FC236}">
                    <a16:creationId xmlns:a16="http://schemas.microsoft.com/office/drawing/2014/main" id="{12AB5216-6207-ACA5-E860-FE51BC00C744}"/>
                  </a:ext>
                </a:extLst>
              </p:cNvPr>
              <p:cNvSpPr txBox="1"/>
              <p:nvPr/>
            </p:nvSpPr>
            <p:spPr bwMode="auto">
              <a:xfrm>
                <a:off x="985807"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228</a:t>
                </a:r>
              </a:p>
            </p:txBody>
          </p:sp>
          <p:sp>
            <p:nvSpPr>
              <p:cNvPr id="148" name="TextBox 147">
                <a:extLst>
                  <a:ext uri="{FF2B5EF4-FFF2-40B4-BE49-F238E27FC236}">
                    <a16:creationId xmlns:a16="http://schemas.microsoft.com/office/drawing/2014/main" id="{41B2C8F2-8161-0112-4014-17810EB0F621}"/>
                  </a:ext>
                </a:extLst>
              </p:cNvPr>
              <p:cNvSpPr txBox="1"/>
              <p:nvPr/>
            </p:nvSpPr>
            <p:spPr bwMode="auto">
              <a:xfrm>
                <a:off x="5252962" y="5284670"/>
                <a:ext cx="3732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49" name="TextBox 148">
                <a:extLst>
                  <a:ext uri="{FF2B5EF4-FFF2-40B4-BE49-F238E27FC236}">
                    <a16:creationId xmlns:a16="http://schemas.microsoft.com/office/drawing/2014/main" id="{D8CE3EB4-9033-6FB8-B139-944760D2ACB9}"/>
                  </a:ext>
                </a:extLst>
              </p:cNvPr>
              <p:cNvSpPr txBox="1"/>
              <p:nvPr/>
            </p:nvSpPr>
            <p:spPr bwMode="auto">
              <a:xfrm>
                <a:off x="3941896"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152" name="TextBox 151">
                <a:extLst>
                  <a:ext uri="{FF2B5EF4-FFF2-40B4-BE49-F238E27FC236}">
                    <a16:creationId xmlns:a16="http://schemas.microsoft.com/office/drawing/2014/main" id="{9162F15B-6226-3C80-55D1-BC25E9E2AFA5}"/>
                  </a:ext>
                </a:extLst>
              </p:cNvPr>
              <p:cNvSpPr txBox="1"/>
              <p:nvPr/>
            </p:nvSpPr>
            <p:spPr bwMode="auto">
              <a:xfrm>
                <a:off x="2578514"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113</a:t>
                </a:r>
              </a:p>
            </p:txBody>
          </p:sp>
          <p:sp>
            <p:nvSpPr>
              <p:cNvPr id="153" name="TextBox 152">
                <a:extLst>
                  <a:ext uri="{FF2B5EF4-FFF2-40B4-BE49-F238E27FC236}">
                    <a16:creationId xmlns:a16="http://schemas.microsoft.com/office/drawing/2014/main" id="{987217FD-C8B5-6067-1DEA-56918BBCA0B7}"/>
                  </a:ext>
                </a:extLst>
              </p:cNvPr>
              <p:cNvSpPr txBox="1"/>
              <p:nvPr/>
            </p:nvSpPr>
            <p:spPr bwMode="auto">
              <a:xfrm>
                <a:off x="1251611"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215</a:t>
                </a:r>
              </a:p>
            </p:txBody>
          </p:sp>
          <p:sp>
            <p:nvSpPr>
              <p:cNvPr id="154" name="TextBox 153">
                <a:extLst>
                  <a:ext uri="{FF2B5EF4-FFF2-40B4-BE49-F238E27FC236}">
                    <a16:creationId xmlns:a16="http://schemas.microsoft.com/office/drawing/2014/main" id="{31CAD9CE-0DC0-D33F-F1AD-5ECD1E2FE611}"/>
                  </a:ext>
                </a:extLst>
              </p:cNvPr>
              <p:cNvSpPr txBox="1"/>
              <p:nvPr/>
            </p:nvSpPr>
            <p:spPr bwMode="auto">
              <a:xfrm>
                <a:off x="5572757"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55" name="TextBox 154">
                <a:extLst>
                  <a:ext uri="{FF2B5EF4-FFF2-40B4-BE49-F238E27FC236}">
                    <a16:creationId xmlns:a16="http://schemas.microsoft.com/office/drawing/2014/main" id="{3B92AC3F-2796-0DB5-FC45-38247DD44901}"/>
                  </a:ext>
                </a:extLst>
              </p:cNvPr>
              <p:cNvSpPr txBox="1"/>
              <p:nvPr/>
            </p:nvSpPr>
            <p:spPr bwMode="auto">
              <a:xfrm>
                <a:off x="4207487"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156" name="TextBox 155">
                <a:extLst>
                  <a:ext uri="{FF2B5EF4-FFF2-40B4-BE49-F238E27FC236}">
                    <a16:creationId xmlns:a16="http://schemas.microsoft.com/office/drawing/2014/main" id="{D2FDD2AF-98A1-1402-5298-BD36340DAF46}"/>
                  </a:ext>
                </a:extLst>
              </p:cNvPr>
              <p:cNvSpPr txBox="1"/>
              <p:nvPr/>
            </p:nvSpPr>
            <p:spPr bwMode="auto">
              <a:xfrm>
                <a:off x="2838005" y="5284670"/>
                <a:ext cx="4315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103</a:t>
                </a:r>
              </a:p>
            </p:txBody>
          </p:sp>
          <p:sp>
            <p:nvSpPr>
              <p:cNvPr id="157" name="TextBox 156">
                <a:extLst>
                  <a:ext uri="{FF2B5EF4-FFF2-40B4-BE49-F238E27FC236}">
                    <a16:creationId xmlns:a16="http://schemas.microsoft.com/office/drawing/2014/main" id="{33EC5470-3D4F-8F35-1219-D19AE6A72935}"/>
                  </a:ext>
                </a:extLst>
              </p:cNvPr>
              <p:cNvSpPr txBox="1"/>
              <p:nvPr/>
            </p:nvSpPr>
            <p:spPr bwMode="auto">
              <a:xfrm>
                <a:off x="1520475"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202</a:t>
                </a:r>
              </a:p>
            </p:txBody>
          </p:sp>
          <p:sp>
            <p:nvSpPr>
              <p:cNvPr id="158" name="TextBox 157">
                <a:extLst>
                  <a:ext uri="{FF2B5EF4-FFF2-40B4-BE49-F238E27FC236}">
                    <a16:creationId xmlns:a16="http://schemas.microsoft.com/office/drawing/2014/main" id="{081E0B95-882B-B242-B2F6-6B1786BC0FFE}"/>
                  </a:ext>
                </a:extLst>
              </p:cNvPr>
              <p:cNvSpPr txBox="1"/>
              <p:nvPr/>
            </p:nvSpPr>
            <p:spPr bwMode="auto">
              <a:xfrm>
                <a:off x="4511807"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59" name="TextBox 158">
                <a:extLst>
                  <a:ext uri="{FF2B5EF4-FFF2-40B4-BE49-F238E27FC236}">
                    <a16:creationId xmlns:a16="http://schemas.microsoft.com/office/drawing/2014/main" id="{4E460940-0165-6FF5-0FAD-8166BF347199}"/>
                  </a:ext>
                </a:extLst>
              </p:cNvPr>
              <p:cNvSpPr txBox="1"/>
              <p:nvPr/>
            </p:nvSpPr>
            <p:spPr bwMode="auto">
              <a:xfrm>
                <a:off x="3149332"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82</a:t>
                </a:r>
              </a:p>
            </p:txBody>
          </p:sp>
          <p:sp>
            <p:nvSpPr>
              <p:cNvPr id="160" name="TextBox 159">
                <a:extLst>
                  <a:ext uri="{FF2B5EF4-FFF2-40B4-BE49-F238E27FC236}">
                    <a16:creationId xmlns:a16="http://schemas.microsoft.com/office/drawing/2014/main" id="{ACAECE12-E7FD-1194-3A2F-3D8DE5D530D3}"/>
                  </a:ext>
                </a:extLst>
              </p:cNvPr>
              <p:cNvSpPr txBox="1"/>
              <p:nvPr/>
            </p:nvSpPr>
            <p:spPr bwMode="auto">
              <a:xfrm>
                <a:off x="1780260"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182</a:t>
                </a:r>
              </a:p>
            </p:txBody>
          </p:sp>
        </p:grpSp>
        <p:sp>
          <p:nvSpPr>
            <p:cNvPr id="163" name="TextBox 162">
              <a:extLst>
                <a:ext uri="{FF2B5EF4-FFF2-40B4-BE49-F238E27FC236}">
                  <a16:creationId xmlns:a16="http://schemas.microsoft.com/office/drawing/2014/main" id="{6CE4C28E-93EF-6DAD-6121-805220D4AF51}"/>
                </a:ext>
              </a:extLst>
            </p:cNvPr>
            <p:cNvSpPr txBox="1"/>
            <p:nvPr/>
          </p:nvSpPr>
          <p:spPr bwMode="auto">
            <a:xfrm rot="16200000">
              <a:off x="-387176" y="3342952"/>
              <a:ext cx="15859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Probability (%)</a:t>
              </a:r>
            </a:p>
          </p:txBody>
        </p:sp>
        <p:sp>
          <p:nvSpPr>
            <p:cNvPr id="164" name="TextBox 163">
              <a:extLst>
                <a:ext uri="{FF2B5EF4-FFF2-40B4-BE49-F238E27FC236}">
                  <a16:creationId xmlns:a16="http://schemas.microsoft.com/office/drawing/2014/main" id="{950E273B-6D8B-CF19-4344-3F1BC13C711D}"/>
                </a:ext>
              </a:extLst>
            </p:cNvPr>
            <p:cNvSpPr txBox="1"/>
            <p:nvPr/>
          </p:nvSpPr>
          <p:spPr bwMode="auto">
            <a:xfrm>
              <a:off x="2628880" y="4904927"/>
              <a:ext cx="14327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 From First Dose</a:t>
              </a:r>
            </a:p>
          </p:txBody>
        </p:sp>
        <p:sp>
          <p:nvSpPr>
            <p:cNvPr id="165" name="TextBox 164">
              <a:extLst>
                <a:ext uri="{FF2B5EF4-FFF2-40B4-BE49-F238E27FC236}">
                  <a16:creationId xmlns:a16="http://schemas.microsoft.com/office/drawing/2014/main" id="{A2F29902-539F-1A6B-3BFC-8FC944334BF8}"/>
                </a:ext>
              </a:extLst>
            </p:cNvPr>
            <p:cNvSpPr txBox="1"/>
            <p:nvPr/>
          </p:nvSpPr>
          <p:spPr bwMode="auto">
            <a:xfrm>
              <a:off x="-144654" y="4953749"/>
              <a:ext cx="13171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cxnSp>
          <p:nvCxnSpPr>
            <p:cNvPr id="167" name="Straight Connector 166">
              <a:extLst>
                <a:ext uri="{FF2B5EF4-FFF2-40B4-BE49-F238E27FC236}">
                  <a16:creationId xmlns:a16="http://schemas.microsoft.com/office/drawing/2014/main" id="{36F3E374-F898-A772-55B3-5F5702045568}"/>
                </a:ext>
              </a:extLst>
            </p:cNvPr>
            <p:cNvCxnSpPr/>
            <p:nvPr/>
          </p:nvCxnSpPr>
          <p:spPr bwMode="auto">
            <a:xfrm flipH="1">
              <a:off x="405797" y="5263214"/>
              <a:ext cx="317817" cy="0"/>
            </a:xfrm>
            <a:prstGeom prst="line">
              <a:avLst/>
            </a:prstGeom>
            <a:noFill/>
            <a:ln w="28575" cap="flat" cmpd="sng" algn="ctr">
              <a:solidFill>
                <a:srgbClr val="015873"/>
              </a:solidFill>
              <a:prstDash val="solid"/>
              <a:round/>
              <a:headEnd type="none" w="med" len="med"/>
              <a:tailEnd type="none" w="med" len="med"/>
            </a:ln>
            <a:effectLst/>
          </p:spPr>
        </p:cxnSp>
        <p:sp>
          <p:nvSpPr>
            <p:cNvPr id="168" name="TextBox 167">
              <a:extLst>
                <a:ext uri="{FF2B5EF4-FFF2-40B4-BE49-F238E27FC236}">
                  <a16:creationId xmlns:a16="http://schemas.microsoft.com/office/drawing/2014/main" id="{7723D530-F588-75D0-B33A-4706A884E4CF}"/>
                </a:ext>
              </a:extLst>
            </p:cNvPr>
            <p:cNvSpPr txBox="1"/>
            <p:nvPr/>
          </p:nvSpPr>
          <p:spPr bwMode="auto">
            <a:xfrm>
              <a:off x="1626372" y="2369541"/>
              <a:ext cx="5741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87.4%</a:t>
              </a:r>
            </a:p>
          </p:txBody>
        </p:sp>
        <p:sp>
          <p:nvSpPr>
            <p:cNvPr id="169" name="TextBox 168">
              <a:extLst>
                <a:ext uri="{FF2B5EF4-FFF2-40B4-BE49-F238E27FC236}">
                  <a16:creationId xmlns:a16="http://schemas.microsoft.com/office/drawing/2014/main" id="{3BC1B63F-2B80-847D-D261-993E1EF38E27}"/>
                </a:ext>
              </a:extLst>
            </p:cNvPr>
            <p:cNvSpPr txBox="1"/>
            <p:nvPr/>
          </p:nvSpPr>
          <p:spPr bwMode="auto">
            <a:xfrm>
              <a:off x="2440469" y="2821750"/>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68.9%</a:t>
              </a:r>
            </a:p>
          </p:txBody>
        </p:sp>
        <p:sp>
          <p:nvSpPr>
            <p:cNvPr id="170" name="TextBox 169">
              <a:extLst>
                <a:ext uri="{FF2B5EF4-FFF2-40B4-BE49-F238E27FC236}">
                  <a16:creationId xmlns:a16="http://schemas.microsoft.com/office/drawing/2014/main" id="{3E2F0F2F-DDED-28AB-A52D-3749D128052F}"/>
                </a:ext>
              </a:extLst>
            </p:cNvPr>
            <p:cNvSpPr txBox="1"/>
            <p:nvPr/>
          </p:nvSpPr>
          <p:spPr bwMode="auto">
            <a:xfrm>
              <a:off x="3226344" y="3107929"/>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56.2%</a:t>
              </a:r>
            </a:p>
          </p:txBody>
        </p:sp>
        <p:sp>
          <p:nvSpPr>
            <p:cNvPr id="171" name="TextBox 170">
              <a:extLst>
                <a:ext uri="{FF2B5EF4-FFF2-40B4-BE49-F238E27FC236}">
                  <a16:creationId xmlns:a16="http://schemas.microsoft.com/office/drawing/2014/main" id="{F6780767-4286-940D-1596-75BC63F030DE}"/>
                </a:ext>
              </a:extLst>
            </p:cNvPr>
            <p:cNvSpPr txBox="1"/>
            <p:nvPr/>
          </p:nvSpPr>
          <p:spPr bwMode="auto">
            <a:xfrm>
              <a:off x="2841098" y="2385292"/>
              <a:ext cx="970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Median, Mo</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19.6</a:t>
              </a:r>
            </a:p>
          </p:txBody>
        </p:sp>
        <p:sp>
          <p:nvSpPr>
            <p:cNvPr id="172" name="TextBox 171">
              <a:extLst>
                <a:ext uri="{FF2B5EF4-FFF2-40B4-BE49-F238E27FC236}">
                  <a16:creationId xmlns:a16="http://schemas.microsoft.com/office/drawing/2014/main" id="{7B66E1A0-7214-C46D-7CCC-749804CB3BAE}"/>
                </a:ext>
              </a:extLst>
            </p:cNvPr>
            <p:cNvSpPr txBox="1"/>
            <p:nvPr/>
          </p:nvSpPr>
          <p:spPr bwMode="auto">
            <a:xfrm>
              <a:off x="3848277" y="2385292"/>
              <a:ext cx="7793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95% CI</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16.9-22.1</a:t>
              </a:r>
            </a:p>
          </p:txBody>
        </p:sp>
        <p:sp>
          <p:nvSpPr>
            <p:cNvPr id="173" name="TextBox 172">
              <a:extLst>
                <a:ext uri="{FF2B5EF4-FFF2-40B4-BE49-F238E27FC236}">
                  <a16:creationId xmlns:a16="http://schemas.microsoft.com/office/drawing/2014/main" id="{191A28E5-8FC9-0A8D-3293-C5129D72681C}"/>
                </a:ext>
              </a:extLst>
            </p:cNvPr>
            <p:cNvSpPr txBox="1"/>
            <p:nvPr/>
          </p:nvSpPr>
          <p:spPr bwMode="auto">
            <a:xfrm>
              <a:off x="4706772" y="2385292"/>
              <a:ext cx="11888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Censored, 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126 (51)</a:t>
              </a:r>
            </a:p>
          </p:txBody>
        </p:sp>
      </p:grpSp>
      <p:grpSp>
        <p:nvGrpSpPr>
          <p:cNvPr id="175" name="Group 174">
            <a:extLst>
              <a:ext uri="{FF2B5EF4-FFF2-40B4-BE49-F238E27FC236}">
                <a16:creationId xmlns:a16="http://schemas.microsoft.com/office/drawing/2014/main" id="{278CD6DD-71F9-4252-22AE-9524CCB3EE2F}"/>
              </a:ext>
            </a:extLst>
          </p:cNvPr>
          <p:cNvGrpSpPr/>
          <p:nvPr/>
        </p:nvGrpSpPr>
        <p:grpSpPr>
          <a:xfrm>
            <a:off x="5829424" y="2145877"/>
            <a:ext cx="6059728" cy="3269705"/>
            <a:chOff x="-144656" y="2145877"/>
            <a:chExt cx="6059728" cy="3269705"/>
          </a:xfrm>
        </p:grpSpPr>
        <p:sp>
          <p:nvSpPr>
            <p:cNvPr id="176" name="Freeform 175">
              <a:extLst>
                <a:ext uri="{FF2B5EF4-FFF2-40B4-BE49-F238E27FC236}">
                  <a16:creationId xmlns:a16="http://schemas.microsoft.com/office/drawing/2014/main" id="{66462958-4C8A-7F87-0EFE-6F793044E0EE}"/>
                </a:ext>
              </a:extLst>
            </p:cNvPr>
            <p:cNvSpPr/>
            <p:nvPr/>
          </p:nvSpPr>
          <p:spPr bwMode="auto">
            <a:xfrm>
              <a:off x="932688" y="2220686"/>
              <a:ext cx="4937755" cy="2475411"/>
            </a:xfrm>
            <a:custGeom>
              <a:avLst/>
              <a:gdLst>
                <a:gd name="connsiteX0" fmla="*/ 0 w 4291149"/>
                <a:gd name="connsiteY0" fmla="*/ 0 h 2475411"/>
                <a:gd name="connsiteX1" fmla="*/ 0 w 4291149"/>
                <a:gd name="connsiteY1" fmla="*/ 2475411 h 2475411"/>
                <a:gd name="connsiteX2" fmla="*/ 4291149 w 4291149"/>
                <a:gd name="connsiteY2" fmla="*/ 2475411 h 2475411"/>
              </a:gdLst>
              <a:ahLst/>
              <a:cxnLst>
                <a:cxn ang="0">
                  <a:pos x="connsiteX0" y="connsiteY0"/>
                </a:cxn>
                <a:cxn ang="0">
                  <a:pos x="connsiteX1" y="connsiteY1"/>
                </a:cxn>
                <a:cxn ang="0">
                  <a:pos x="connsiteX2" y="connsiteY2"/>
                </a:cxn>
              </a:cxnLst>
              <a:rect l="l" t="t" r="r" b="b"/>
              <a:pathLst>
                <a:path w="4291149" h="2475411">
                  <a:moveTo>
                    <a:pt x="0" y="0"/>
                  </a:moveTo>
                  <a:lnTo>
                    <a:pt x="0" y="2475411"/>
                  </a:lnTo>
                  <a:lnTo>
                    <a:pt x="4291149" y="2475411"/>
                  </a:lnTo>
                </a:path>
              </a:pathLst>
            </a:custGeom>
            <a:noFill/>
            <a:ln w="28575">
              <a:solidFill>
                <a:schemeClr val="bg1"/>
              </a:solidFill>
              <a:miter lim="800000"/>
              <a:headEnd/>
              <a:tailEnd/>
            </a:ln>
          </p:spPr>
          <p:txBody>
            <a:bodyPr rtlCol="0" anchor="ctr"/>
            <a:lstStyle/>
            <a:p>
              <a:pPr algn="ctr"/>
              <a:endParaRPr lang="en-US" dirty="0"/>
            </a:p>
          </p:txBody>
        </p:sp>
        <p:grpSp>
          <p:nvGrpSpPr>
            <p:cNvPr id="177" name="Group 176">
              <a:extLst>
                <a:ext uri="{FF2B5EF4-FFF2-40B4-BE49-F238E27FC236}">
                  <a16:creationId xmlns:a16="http://schemas.microsoft.com/office/drawing/2014/main" id="{34A2FAD6-6EF8-0FD4-0E35-D3798A01FF45}"/>
                </a:ext>
              </a:extLst>
            </p:cNvPr>
            <p:cNvGrpSpPr/>
            <p:nvPr/>
          </p:nvGrpSpPr>
          <p:grpSpPr>
            <a:xfrm>
              <a:off x="875314" y="2302137"/>
              <a:ext cx="64008" cy="2391783"/>
              <a:chOff x="1296296" y="2302137"/>
              <a:chExt cx="64008" cy="2391783"/>
            </a:xfrm>
          </p:grpSpPr>
          <p:cxnSp>
            <p:nvCxnSpPr>
              <p:cNvPr id="20549" name="Straight Connector 20548">
                <a:extLst>
                  <a:ext uri="{FF2B5EF4-FFF2-40B4-BE49-F238E27FC236}">
                    <a16:creationId xmlns:a16="http://schemas.microsoft.com/office/drawing/2014/main" id="{605F77EB-EF9C-4218-B96A-098AC43DBB4C}"/>
                  </a:ext>
                </a:extLst>
              </p:cNvPr>
              <p:cNvCxnSpPr>
                <a:cxnSpLocks/>
              </p:cNvCxnSpPr>
              <p:nvPr/>
            </p:nvCxnSpPr>
            <p:spPr bwMode="auto">
              <a:xfrm>
                <a:off x="1296296" y="23021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51" name="Straight Connector 20550">
                <a:extLst>
                  <a:ext uri="{FF2B5EF4-FFF2-40B4-BE49-F238E27FC236}">
                    <a16:creationId xmlns:a16="http://schemas.microsoft.com/office/drawing/2014/main" id="{B0DA28A1-BE66-8BEC-9881-1A0747A3F429}"/>
                  </a:ext>
                </a:extLst>
              </p:cNvPr>
              <p:cNvCxnSpPr>
                <a:cxnSpLocks/>
              </p:cNvCxnSpPr>
              <p:nvPr/>
            </p:nvCxnSpPr>
            <p:spPr bwMode="auto">
              <a:xfrm>
                <a:off x="1296296" y="2780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53" name="Straight Connector 20552">
                <a:extLst>
                  <a:ext uri="{FF2B5EF4-FFF2-40B4-BE49-F238E27FC236}">
                    <a16:creationId xmlns:a16="http://schemas.microsoft.com/office/drawing/2014/main" id="{C0157FE9-3761-3E94-6365-6824F5F0F7F4}"/>
                  </a:ext>
                </a:extLst>
              </p:cNvPr>
              <p:cNvCxnSpPr>
                <a:cxnSpLocks/>
              </p:cNvCxnSpPr>
              <p:nvPr/>
            </p:nvCxnSpPr>
            <p:spPr bwMode="auto">
              <a:xfrm>
                <a:off x="1296296" y="32588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55" name="Straight Connector 20554">
                <a:extLst>
                  <a:ext uri="{FF2B5EF4-FFF2-40B4-BE49-F238E27FC236}">
                    <a16:creationId xmlns:a16="http://schemas.microsoft.com/office/drawing/2014/main" id="{BEF53E04-A22D-7A41-B076-B69AEFE5708A}"/>
                  </a:ext>
                </a:extLst>
              </p:cNvPr>
              <p:cNvCxnSpPr>
                <a:cxnSpLocks/>
              </p:cNvCxnSpPr>
              <p:nvPr/>
            </p:nvCxnSpPr>
            <p:spPr bwMode="auto">
              <a:xfrm>
                <a:off x="1296296" y="37372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57" name="Straight Connector 20556">
                <a:extLst>
                  <a:ext uri="{FF2B5EF4-FFF2-40B4-BE49-F238E27FC236}">
                    <a16:creationId xmlns:a16="http://schemas.microsoft.com/office/drawing/2014/main" id="{E973810F-CF32-D318-1338-5F1BD938B890}"/>
                  </a:ext>
                </a:extLst>
              </p:cNvPr>
              <p:cNvCxnSpPr>
                <a:cxnSpLocks/>
              </p:cNvCxnSpPr>
              <p:nvPr/>
            </p:nvCxnSpPr>
            <p:spPr bwMode="auto">
              <a:xfrm>
                <a:off x="1296296" y="42155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59" name="Straight Connector 20558">
                <a:extLst>
                  <a:ext uri="{FF2B5EF4-FFF2-40B4-BE49-F238E27FC236}">
                    <a16:creationId xmlns:a16="http://schemas.microsoft.com/office/drawing/2014/main" id="{8E24E33C-52A4-8AD6-4612-8B9CBF85BDCC}"/>
                  </a:ext>
                </a:extLst>
              </p:cNvPr>
              <p:cNvCxnSpPr>
                <a:cxnSpLocks/>
              </p:cNvCxnSpPr>
              <p:nvPr/>
            </p:nvCxnSpPr>
            <p:spPr bwMode="auto">
              <a:xfrm>
                <a:off x="1296296" y="469392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B584653B-597D-8736-6F8C-F6F48110D7EA}"/>
                </a:ext>
              </a:extLst>
            </p:cNvPr>
            <p:cNvGrpSpPr/>
            <p:nvPr/>
          </p:nvGrpSpPr>
          <p:grpSpPr>
            <a:xfrm>
              <a:off x="932688" y="4686488"/>
              <a:ext cx="4771036" cy="70364"/>
              <a:chOff x="1486082" y="4576261"/>
              <a:chExt cx="4052043" cy="64009"/>
            </a:xfrm>
          </p:grpSpPr>
          <p:cxnSp>
            <p:nvCxnSpPr>
              <p:cNvPr id="20530" name="Straight Connector 20529">
                <a:extLst>
                  <a:ext uri="{FF2B5EF4-FFF2-40B4-BE49-F238E27FC236}">
                    <a16:creationId xmlns:a16="http://schemas.microsoft.com/office/drawing/2014/main" id="{3E3A4D01-30DC-C139-252D-60D594827C7F}"/>
                  </a:ext>
                </a:extLst>
              </p:cNvPr>
              <p:cNvCxnSpPr>
                <a:cxnSpLocks/>
              </p:cNvCxnSpPr>
              <p:nvPr/>
            </p:nvCxnSpPr>
            <p:spPr bwMode="auto">
              <a:xfrm rot="16200000">
                <a:off x="1454078"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1" name="Straight Connector 20530">
                <a:extLst>
                  <a:ext uri="{FF2B5EF4-FFF2-40B4-BE49-F238E27FC236}">
                    <a16:creationId xmlns:a16="http://schemas.microsoft.com/office/drawing/2014/main" id="{1D8D7B37-4E8B-7E2E-5C9A-77129B32F1A5}"/>
                  </a:ext>
                </a:extLst>
              </p:cNvPr>
              <p:cNvCxnSpPr>
                <a:cxnSpLocks/>
              </p:cNvCxnSpPr>
              <p:nvPr/>
            </p:nvCxnSpPr>
            <p:spPr bwMode="auto">
              <a:xfrm rot="16200000">
                <a:off x="167919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2" name="Straight Connector 20531">
                <a:extLst>
                  <a:ext uri="{FF2B5EF4-FFF2-40B4-BE49-F238E27FC236}">
                    <a16:creationId xmlns:a16="http://schemas.microsoft.com/office/drawing/2014/main" id="{31E06DBC-56B7-C9D1-6C4A-E69A58108B50}"/>
                  </a:ext>
                </a:extLst>
              </p:cNvPr>
              <p:cNvCxnSpPr>
                <a:cxnSpLocks/>
              </p:cNvCxnSpPr>
              <p:nvPr/>
            </p:nvCxnSpPr>
            <p:spPr bwMode="auto">
              <a:xfrm rot="16200000">
                <a:off x="1904305"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3" name="Straight Connector 20532">
                <a:extLst>
                  <a:ext uri="{FF2B5EF4-FFF2-40B4-BE49-F238E27FC236}">
                    <a16:creationId xmlns:a16="http://schemas.microsoft.com/office/drawing/2014/main" id="{18D27E17-3C36-1BF5-2ED8-569052821937}"/>
                  </a:ext>
                </a:extLst>
              </p:cNvPr>
              <p:cNvCxnSpPr>
                <a:cxnSpLocks/>
              </p:cNvCxnSpPr>
              <p:nvPr/>
            </p:nvCxnSpPr>
            <p:spPr bwMode="auto">
              <a:xfrm rot="16200000">
                <a:off x="2129418"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4" name="Straight Connector 20533">
                <a:extLst>
                  <a:ext uri="{FF2B5EF4-FFF2-40B4-BE49-F238E27FC236}">
                    <a16:creationId xmlns:a16="http://schemas.microsoft.com/office/drawing/2014/main" id="{CD41B241-1458-95D7-3D08-AC58F8F0D635}"/>
                  </a:ext>
                </a:extLst>
              </p:cNvPr>
              <p:cNvCxnSpPr>
                <a:cxnSpLocks/>
              </p:cNvCxnSpPr>
              <p:nvPr/>
            </p:nvCxnSpPr>
            <p:spPr bwMode="auto">
              <a:xfrm rot="16200000">
                <a:off x="235453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5" name="Straight Connector 20534">
                <a:extLst>
                  <a:ext uri="{FF2B5EF4-FFF2-40B4-BE49-F238E27FC236}">
                    <a16:creationId xmlns:a16="http://schemas.microsoft.com/office/drawing/2014/main" id="{048524BC-241A-1B1E-8910-3345B26AFB0D}"/>
                  </a:ext>
                </a:extLst>
              </p:cNvPr>
              <p:cNvCxnSpPr>
                <a:cxnSpLocks/>
              </p:cNvCxnSpPr>
              <p:nvPr/>
            </p:nvCxnSpPr>
            <p:spPr bwMode="auto">
              <a:xfrm rot="16200000">
                <a:off x="2579645"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6" name="Straight Connector 20535">
                <a:extLst>
                  <a:ext uri="{FF2B5EF4-FFF2-40B4-BE49-F238E27FC236}">
                    <a16:creationId xmlns:a16="http://schemas.microsoft.com/office/drawing/2014/main" id="{191B3A97-7EC9-3E54-FECF-C9C155830F4D}"/>
                  </a:ext>
                </a:extLst>
              </p:cNvPr>
              <p:cNvCxnSpPr>
                <a:cxnSpLocks/>
              </p:cNvCxnSpPr>
              <p:nvPr/>
            </p:nvCxnSpPr>
            <p:spPr bwMode="auto">
              <a:xfrm rot="16200000">
                <a:off x="2804759"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7" name="Straight Connector 20536">
                <a:extLst>
                  <a:ext uri="{FF2B5EF4-FFF2-40B4-BE49-F238E27FC236}">
                    <a16:creationId xmlns:a16="http://schemas.microsoft.com/office/drawing/2014/main" id="{32957614-2D24-9B0F-D6AF-F479B743C62E}"/>
                  </a:ext>
                </a:extLst>
              </p:cNvPr>
              <p:cNvCxnSpPr>
                <a:cxnSpLocks/>
              </p:cNvCxnSpPr>
              <p:nvPr/>
            </p:nvCxnSpPr>
            <p:spPr bwMode="auto">
              <a:xfrm rot="16200000">
                <a:off x="3029873"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8" name="Straight Connector 20537">
                <a:extLst>
                  <a:ext uri="{FF2B5EF4-FFF2-40B4-BE49-F238E27FC236}">
                    <a16:creationId xmlns:a16="http://schemas.microsoft.com/office/drawing/2014/main" id="{5A43F104-8196-F789-57A9-E739CB5F7FC8}"/>
                  </a:ext>
                </a:extLst>
              </p:cNvPr>
              <p:cNvCxnSpPr>
                <a:cxnSpLocks/>
              </p:cNvCxnSpPr>
              <p:nvPr/>
            </p:nvCxnSpPr>
            <p:spPr bwMode="auto">
              <a:xfrm rot="16200000">
                <a:off x="3254987"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9" name="Straight Connector 20538">
                <a:extLst>
                  <a:ext uri="{FF2B5EF4-FFF2-40B4-BE49-F238E27FC236}">
                    <a16:creationId xmlns:a16="http://schemas.microsoft.com/office/drawing/2014/main" id="{A6B756AB-A43A-ACE6-9F27-7A745D0423C4}"/>
                  </a:ext>
                </a:extLst>
              </p:cNvPr>
              <p:cNvCxnSpPr>
                <a:cxnSpLocks/>
              </p:cNvCxnSpPr>
              <p:nvPr/>
            </p:nvCxnSpPr>
            <p:spPr bwMode="auto">
              <a:xfrm rot="16200000">
                <a:off x="348010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0" name="Straight Connector 20539">
                <a:extLst>
                  <a:ext uri="{FF2B5EF4-FFF2-40B4-BE49-F238E27FC236}">
                    <a16:creationId xmlns:a16="http://schemas.microsoft.com/office/drawing/2014/main" id="{A45E3D89-08D4-DFD7-3130-1434F7BC39DE}"/>
                  </a:ext>
                </a:extLst>
              </p:cNvPr>
              <p:cNvCxnSpPr>
                <a:cxnSpLocks/>
              </p:cNvCxnSpPr>
              <p:nvPr/>
            </p:nvCxnSpPr>
            <p:spPr bwMode="auto">
              <a:xfrm rot="16200000">
                <a:off x="3705214"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1" name="Straight Connector 20540">
                <a:extLst>
                  <a:ext uri="{FF2B5EF4-FFF2-40B4-BE49-F238E27FC236}">
                    <a16:creationId xmlns:a16="http://schemas.microsoft.com/office/drawing/2014/main" id="{EA00D880-2D4A-D52B-22B8-DBFDE1B7C949}"/>
                  </a:ext>
                </a:extLst>
              </p:cNvPr>
              <p:cNvCxnSpPr>
                <a:cxnSpLocks/>
              </p:cNvCxnSpPr>
              <p:nvPr/>
            </p:nvCxnSpPr>
            <p:spPr bwMode="auto">
              <a:xfrm rot="16200000">
                <a:off x="3930328"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2" name="Straight Connector 20541">
                <a:extLst>
                  <a:ext uri="{FF2B5EF4-FFF2-40B4-BE49-F238E27FC236}">
                    <a16:creationId xmlns:a16="http://schemas.microsoft.com/office/drawing/2014/main" id="{3946FC00-8615-107E-6CD0-6E101B3CC9BF}"/>
                  </a:ext>
                </a:extLst>
              </p:cNvPr>
              <p:cNvCxnSpPr>
                <a:cxnSpLocks/>
              </p:cNvCxnSpPr>
              <p:nvPr/>
            </p:nvCxnSpPr>
            <p:spPr bwMode="auto">
              <a:xfrm rot="16200000">
                <a:off x="4155441"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3" name="Straight Connector 20542">
                <a:extLst>
                  <a:ext uri="{FF2B5EF4-FFF2-40B4-BE49-F238E27FC236}">
                    <a16:creationId xmlns:a16="http://schemas.microsoft.com/office/drawing/2014/main" id="{63F06C74-D1A9-DF1F-86AC-BA2BD66F89F6}"/>
                  </a:ext>
                </a:extLst>
              </p:cNvPr>
              <p:cNvCxnSpPr>
                <a:cxnSpLocks/>
              </p:cNvCxnSpPr>
              <p:nvPr/>
            </p:nvCxnSpPr>
            <p:spPr bwMode="auto">
              <a:xfrm rot="16200000">
                <a:off x="4380554"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4" name="Straight Connector 20543">
                <a:extLst>
                  <a:ext uri="{FF2B5EF4-FFF2-40B4-BE49-F238E27FC236}">
                    <a16:creationId xmlns:a16="http://schemas.microsoft.com/office/drawing/2014/main" id="{4463DA35-29E1-3B07-D1FC-AEF9D90519C6}"/>
                  </a:ext>
                </a:extLst>
              </p:cNvPr>
              <p:cNvCxnSpPr>
                <a:cxnSpLocks/>
              </p:cNvCxnSpPr>
              <p:nvPr/>
            </p:nvCxnSpPr>
            <p:spPr bwMode="auto">
              <a:xfrm rot="16200000">
                <a:off x="4605668"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5" name="Straight Connector 20544">
                <a:extLst>
                  <a:ext uri="{FF2B5EF4-FFF2-40B4-BE49-F238E27FC236}">
                    <a16:creationId xmlns:a16="http://schemas.microsoft.com/office/drawing/2014/main" id="{3A96BE39-E416-E8CA-16BE-B6C06CC67F23}"/>
                  </a:ext>
                </a:extLst>
              </p:cNvPr>
              <p:cNvCxnSpPr>
                <a:cxnSpLocks/>
              </p:cNvCxnSpPr>
              <p:nvPr/>
            </p:nvCxnSpPr>
            <p:spPr bwMode="auto">
              <a:xfrm rot="16200000">
                <a:off x="4830782"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6" name="Straight Connector 20545">
                <a:extLst>
                  <a:ext uri="{FF2B5EF4-FFF2-40B4-BE49-F238E27FC236}">
                    <a16:creationId xmlns:a16="http://schemas.microsoft.com/office/drawing/2014/main" id="{C518840D-ACF6-822A-30F2-BE2A6C2A45C7}"/>
                  </a:ext>
                </a:extLst>
              </p:cNvPr>
              <p:cNvCxnSpPr>
                <a:cxnSpLocks/>
              </p:cNvCxnSpPr>
              <p:nvPr/>
            </p:nvCxnSpPr>
            <p:spPr bwMode="auto">
              <a:xfrm rot="16200000">
                <a:off x="5055895"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7" name="Straight Connector 20546">
                <a:extLst>
                  <a:ext uri="{FF2B5EF4-FFF2-40B4-BE49-F238E27FC236}">
                    <a16:creationId xmlns:a16="http://schemas.microsoft.com/office/drawing/2014/main" id="{CFE9A6C9-1EF4-C04D-D5AC-677401979064}"/>
                  </a:ext>
                </a:extLst>
              </p:cNvPr>
              <p:cNvCxnSpPr>
                <a:cxnSpLocks/>
              </p:cNvCxnSpPr>
              <p:nvPr/>
            </p:nvCxnSpPr>
            <p:spPr bwMode="auto">
              <a:xfrm rot="16200000">
                <a:off x="5281009"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8" name="Straight Connector 20547">
                <a:extLst>
                  <a:ext uri="{FF2B5EF4-FFF2-40B4-BE49-F238E27FC236}">
                    <a16:creationId xmlns:a16="http://schemas.microsoft.com/office/drawing/2014/main" id="{DAFF6D84-041B-D28E-C38F-FEB8BACAB550}"/>
                  </a:ext>
                </a:extLst>
              </p:cNvPr>
              <p:cNvCxnSpPr>
                <a:cxnSpLocks/>
              </p:cNvCxnSpPr>
              <p:nvPr/>
            </p:nvCxnSpPr>
            <p:spPr bwMode="auto">
              <a:xfrm rot="16200000">
                <a:off x="5506121" y="4608266"/>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92C4E194-BC05-DA3B-F628-EF8458B2A48F}"/>
                </a:ext>
              </a:extLst>
            </p:cNvPr>
            <p:cNvGrpSpPr/>
            <p:nvPr/>
          </p:nvGrpSpPr>
          <p:grpSpPr>
            <a:xfrm>
              <a:off x="448539" y="2145877"/>
              <a:ext cx="458779" cy="2701931"/>
              <a:chOff x="887451" y="2145877"/>
              <a:chExt cx="458779" cy="2701931"/>
            </a:xfrm>
          </p:grpSpPr>
          <p:sp>
            <p:nvSpPr>
              <p:cNvPr id="20519" name="TextBox 20518">
                <a:extLst>
                  <a:ext uri="{FF2B5EF4-FFF2-40B4-BE49-F238E27FC236}">
                    <a16:creationId xmlns:a16="http://schemas.microsoft.com/office/drawing/2014/main" id="{0873E929-709E-3F46-9690-45DE9951EA64}"/>
                  </a:ext>
                </a:extLst>
              </p:cNvPr>
              <p:cNvSpPr txBox="1"/>
              <p:nvPr/>
            </p:nvSpPr>
            <p:spPr bwMode="auto">
              <a:xfrm>
                <a:off x="887451" y="214587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0521" name="TextBox 20520">
                <a:extLst>
                  <a:ext uri="{FF2B5EF4-FFF2-40B4-BE49-F238E27FC236}">
                    <a16:creationId xmlns:a16="http://schemas.microsoft.com/office/drawing/2014/main" id="{72D0BB69-A700-D47A-B6FB-7C0193242320}"/>
                  </a:ext>
                </a:extLst>
              </p:cNvPr>
              <p:cNvSpPr txBox="1"/>
              <p:nvPr/>
            </p:nvSpPr>
            <p:spPr bwMode="auto">
              <a:xfrm>
                <a:off x="978822" y="26247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0523" name="TextBox 20522">
                <a:extLst>
                  <a:ext uri="{FF2B5EF4-FFF2-40B4-BE49-F238E27FC236}">
                    <a16:creationId xmlns:a16="http://schemas.microsoft.com/office/drawing/2014/main" id="{A8AE76A1-262F-5477-40BC-7F327EBBA6F8}"/>
                  </a:ext>
                </a:extLst>
              </p:cNvPr>
              <p:cNvSpPr txBox="1"/>
              <p:nvPr/>
            </p:nvSpPr>
            <p:spPr bwMode="auto">
              <a:xfrm>
                <a:off x="978822" y="31035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0525" name="TextBox 20524">
                <a:extLst>
                  <a:ext uri="{FF2B5EF4-FFF2-40B4-BE49-F238E27FC236}">
                    <a16:creationId xmlns:a16="http://schemas.microsoft.com/office/drawing/2014/main" id="{A2887C14-D9CF-78BA-8C16-DC9E03CCBE97}"/>
                  </a:ext>
                </a:extLst>
              </p:cNvPr>
              <p:cNvSpPr txBox="1"/>
              <p:nvPr/>
            </p:nvSpPr>
            <p:spPr bwMode="auto">
              <a:xfrm>
                <a:off x="978822" y="35823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527" name="TextBox 20526">
                <a:extLst>
                  <a:ext uri="{FF2B5EF4-FFF2-40B4-BE49-F238E27FC236}">
                    <a16:creationId xmlns:a16="http://schemas.microsoft.com/office/drawing/2014/main" id="{3EDF1F67-15CB-F135-3AD8-55163B4CA3CB}"/>
                  </a:ext>
                </a:extLst>
              </p:cNvPr>
              <p:cNvSpPr txBox="1"/>
              <p:nvPr/>
            </p:nvSpPr>
            <p:spPr bwMode="auto">
              <a:xfrm>
                <a:off x="978822" y="40611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529" name="TextBox 20528">
                <a:extLst>
                  <a:ext uri="{FF2B5EF4-FFF2-40B4-BE49-F238E27FC236}">
                    <a16:creationId xmlns:a16="http://schemas.microsoft.com/office/drawing/2014/main" id="{78D4FFEA-CF29-69BA-94A1-5F897C6E9C7D}"/>
                  </a:ext>
                </a:extLst>
              </p:cNvPr>
              <p:cNvSpPr txBox="1"/>
              <p:nvPr/>
            </p:nvSpPr>
            <p:spPr bwMode="auto">
              <a:xfrm>
                <a:off x="1070193" y="454003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80" name="Group 179">
              <a:extLst>
                <a:ext uri="{FF2B5EF4-FFF2-40B4-BE49-F238E27FC236}">
                  <a16:creationId xmlns:a16="http://schemas.microsoft.com/office/drawing/2014/main" id="{A9FCC283-FE82-EC99-EBEB-A1F50CE12D84}"/>
                </a:ext>
              </a:extLst>
            </p:cNvPr>
            <p:cNvGrpSpPr/>
            <p:nvPr/>
          </p:nvGrpSpPr>
          <p:grpSpPr>
            <a:xfrm>
              <a:off x="775616" y="4701309"/>
              <a:ext cx="5139456" cy="313508"/>
              <a:chOff x="775616" y="4701309"/>
              <a:chExt cx="5139456" cy="313508"/>
            </a:xfrm>
          </p:grpSpPr>
          <p:sp>
            <p:nvSpPr>
              <p:cNvPr id="20500" name="TextBox 20499">
                <a:extLst>
                  <a:ext uri="{FF2B5EF4-FFF2-40B4-BE49-F238E27FC236}">
                    <a16:creationId xmlns:a16="http://schemas.microsoft.com/office/drawing/2014/main" id="{B9EBD519-326D-EF65-26EE-3021441F9360}"/>
                  </a:ext>
                </a:extLst>
              </p:cNvPr>
              <p:cNvSpPr txBox="1"/>
              <p:nvPr/>
            </p:nvSpPr>
            <p:spPr bwMode="auto">
              <a:xfrm>
                <a:off x="4696670"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0501" name="TextBox 20500">
                <a:extLst>
                  <a:ext uri="{FF2B5EF4-FFF2-40B4-BE49-F238E27FC236}">
                    <a16:creationId xmlns:a16="http://schemas.microsoft.com/office/drawing/2014/main" id="{D66DCBA2-2136-13E2-3B2B-DA7497D8056B}"/>
                  </a:ext>
                </a:extLst>
              </p:cNvPr>
              <p:cNvSpPr txBox="1"/>
              <p:nvPr/>
            </p:nvSpPr>
            <p:spPr bwMode="auto">
              <a:xfrm>
                <a:off x="337431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502" name="TextBox 20501">
                <a:extLst>
                  <a:ext uri="{FF2B5EF4-FFF2-40B4-BE49-F238E27FC236}">
                    <a16:creationId xmlns:a16="http://schemas.microsoft.com/office/drawing/2014/main" id="{1F019AE7-FC91-16A8-4B4E-816CDBF95680}"/>
                  </a:ext>
                </a:extLst>
              </p:cNvPr>
              <p:cNvSpPr txBox="1"/>
              <p:nvPr/>
            </p:nvSpPr>
            <p:spPr bwMode="auto">
              <a:xfrm>
                <a:off x="2050451"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503" name="TextBox 20502">
                <a:extLst>
                  <a:ext uri="{FF2B5EF4-FFF2-40B4-BE49-F238E27FC236}">
                    <a16:creationId xmlns:a16="http://schemas.microsoft.com/office/drawing/2014/main" id="{D013D0EF-90D9-DB51-19AE-84BECE214241}"/>
                  </a:ext>
                </a:extLst>
              </p:cNvPr>
              <p:cNvSpPr txBox="1"/>
              <p:nvPr/>
            </p:nvSpPr>
            <p:spPr bwMode="auto">
              <a:xfrm>
                <a:off x="775616"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504" name="TextBox 20503">
                <a:extLst>
                  <a:ext uri="{FF2B5EF4-FFF2-40B4-BE49-F238E27FC236}">
                    <a16:creationId xmlns:a16="http://schemas.microsoft.com/office/drawing/2014/main" id="{185CEFED-8F0D-E7C6-0294-F0CDC96B9D58}"/>
                  </a:ext>
                </a:extLst>
              </p:cNvPr>
              <p:cNvSpPr txBox="1"/>
              <p:nvPr/>
            </p:nvSpPr>
            <p:spPr bwMode="auto">
              <a:xfrm>
                <a:off x="4961563"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505" name="TextBox 20504">
                <a:extLst>
                  <a:ext uri="{FF2B5EF4-FFF2-40B4-BE49-F238E27FC236}">
                    <a16:creationId xmlns:a16="http://schemas.microsoft.com/office/drawing/2014/main" id="{F9E47E04-3E35-8BAE-803B-78F7F34A562A}"/>
                  </a:ext>
                </a:extLst>
              </p:cNvPr>
              <p:cNvSpPr txBox="1"/>
              <p:nvPr/>
            </p:nvSpPr>
            <p:spPr bwMode="auto">
              <a:xfrm>
                <a:off x="3639210"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506" name="TextBox 20505">
                <a:extLst>
                  <a:ext uri="{FF2B5EF4-FFF2-40B4-BE49-F238E27FC236}">
                    <a16:creationId xmlns:a16="http://schemas.microsoft.com/office/drawing/2014/main" id="{089B7728-EA6D-F327-184C-575418CD02D3}"/>
                  </a:ext>
                </a:extLst>
              </p:cNvPr>
              <p:cNvSpPr txBox="1"/>
              <p:nvPr/>
            </p:nvSpPr>
            <p:spPr bwMode="auto">
              <a:xfrm>
                <a:off x="2309845"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0507" name="TextBox 20506">
                <a:extLst>
                  <a:ext uri="{FF2B5EF4-FFF2-40B4-BE49-F238E27FC236}">
                    <a16:creationId xmlns:a16="http://schemas.microsoft.com/office/drawing/2014/main" id="{9FCC0FB8-B371-A01B-1C2A-E2E15D6404AD}"/>
                  </a:ext>
                </a:extLst>
              </p:cNvPr>
              <p:cNvSpPr txBox="1"/>
              <p:nvPr/>
            </p:nvSpPr>
            <p:spPr bwMode="auto">
              <a:xfrm>
                <a:off x="1037654"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0508" name="TextBox 20507">
                <a:extLst>
                  <a:ext uri="{FF2B5EF4-FFF2-40B4-BE49-F238E27FC236}">
                    <a16:creationId xmlns:a16="http://schemas.microsoft.com/office/drawing/2014/main" id="{2EF10100-7997-25B3-CFBB-94FFD78462E3}"/>
                  </a:ext>
                </a:extLst>
              </p:cNvPr>
              <p:cNvSpPr txBox="1"/>
              <p:nvPr/>
            </p:nvSpPr>
            <p:spPr bwMode="auto">
              <a:xfrm>
                <a:off x="5225527" y="4701309"/>
                <a:ext cx="428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20509" name="TextBox 20508">
                <a:extLst>
                  <a:ext uri="{FF2B5EF4-FFF2-40B4-BE49-F238E27FC236}">
                    <a16:creationId xmlns:a16="http://schemas.microsoft.com/office/drawing/2014/main" id="{32ACB85F-46AD-395D-7510-1F1CED22CE79}"/>
                  </a:ext>
                </a:extLst>
              </p:cNvPr>
              <p:cNvSpPr txBox="1"/>
              <p:nvPr/>
            </p:nvSpPr>
            <p:spPr bwMode="auto">
              <a:xfrm>
                <a:off x="3902067"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510" name="TextBox 20509">
                <a:extLst>
                  <a:ext uri="{FF2B5EF4-FFF2-40B4-BE49-F238E27FC236}">
                    <a16:creationId xmlns:a16="http://schemas.microsoft.com/office/drawing/2014/main" id="{72C1955E-422A-5EB4-2BE1-67204AAF6583}"/>
                  </a:ext>
                </a:extLst>
              </p:cNvPr>
              <p:cNvSpPr txBox="1"/>
              <p:nvPr/>
            </p:nvSpPr>
            <p:spPr bwMode="auto">
              <a:xfrm>
                <a:off x="2573309" y="4707040"/>
                <a:ext cx="430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0511" name="TextBox 20510">
                <a:extLst>
                  <a:ext uri="{FF2B5EF4-FFF2-40B4-BE49-F238E27FC236}">
                    <a16:creationId xmlns:a16="http://schemas.microsoft.com/office/drawing/2014/main" id="{C996B4BC-6773-DA25-0CF8-A6AF6A5E18A2}"/>
                  </a:ext>
                </a:extLst>
              </p:cNvPr>
              <p:cNvSpPr txBox="1"/>
              <p:nvPr/>
            </p:nvSpPr>
            <p:spPr bwMode="auto">
              <a:xfrm>
                <a:off x="1303458"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0512" name="TextBox 20511">
                <a:extLst>
                  <a:ext uri="{FF2B5EF4-FFF2-40B4-BE49-F238E27FC236}">
                    <a16:creationId xmlns:a16="http://schemas.microsoft.com/office/drawing/2014/main" id="{7DE43519-D95E-59F0-73BF-0FCBD9CA9D1E}"/>
                  </a:ext>
                </a:extLst>
              </p:cNvPr>
              <p:cNvSpPr txBox="1"/>
              <p:nvPr/>
            </p:nvSpPr>
            <p:spPr bwMode="auto">
              <a:xfrm>
                <a:off x="549365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0513" name="TextBox 20512">
                <a:extLst>
                  <a:ext uri="{FF2B5EF4-FFF2-40B4-BE49-F238E27FC236}">
                    <a16:creationId xmlns:a16="http://schemas.microsoft.com/office/drawing/2014/main" id="{488D3E3C-E871-7946-55DD-5561958CABFE}"/>
                  </a:ext>
                </a:extLst>
              </p:cNvPr>
              <p:cNvSpPr txBox="1"/>
              <p:nvPr/>
            </p:nvSpPr>
            <p:spPr bwMode="auto">
              <a:xfrm>
                <a:off x="4167658"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514" name="TextBox 20513">
                <a:extLst>
                  <a:ext uri="{FF2B5EF4-FFF2-40B4-BE49-F238E27FC236}">
                    <a16:creationId xmlns:a16="http://schemas.microsoft.com/office/drawing/2014/main" id="{20F8059D-35BE-8854-D086-B7BF052F5C48}"/>
                  </a:ext>
                </a:extLst>
              </p:cNvPr>
              <p:cNvSpPr txBox="1"/>
              <p:nvPr/>
            </p:nvSpPr>
            <p:spPr bwMode="auto">
              <a:xfrm>
                <a:off x="2824563" y="4701309"/>
                <a:ext cx="458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0515" name="TextBox 20514">
                <a:extLst>
                  <a:ext uri="{FF2B5EF4-FFF2-40B4-BE49-F238E27FC236}">
                    <a16:creationId xmlns:a16="http://schemas.microsoft.com/office/drawing/2014/main" id="{919BB0DC-B9D8-4E81-90A5-BD0668FDBB6F}"/>
                  </a:ext>
                </a:extLst>
              </p:cNvPr>
              <p:cNvSpPr txBox="1"/>
              <p:nvPr/>
            </p:nvSpPr>
            <p:spPr bwMode="auto">
              <a:xfrm>
                <a:off x="1572322"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0516" name="TextBox 20515">
                <a:extLst>
                  <a:ext uri="{FF2B5EF4-FFF2-40B4-BE49-F238E27FC236}">
                    <a16:creationId xmlns:a16="http://schemas.microsoft.com/office/drawing/2014/main" id="{6EF3007B-3A66-3E4A-ECB5-4DF9B6FFE59F}"/>
                  </a:ext>
                </a:extLst>
              </p:cNvPr>
              <p:cNvSpPr txBox="1"/>
              <p:nvPr/>
            </p:nvSpPr>
            <p:spPr bwMode="auto">
              <a:xfrm>
                <a:off x="443270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517" name="TextBox 20516">
                <a:extLst>
                  <a:ext uri="{FF2B5EF4-FFF2-40B4-BE49-F238E27FC236}">
                    <a16:creationId xmlns:a16="http://schemas.microsoft.com/office/drawing/2014/main" id="{7AF64948-E0E8-6822-A406-70FDC19F9F75}"/>
                  </a:ext>
                </a:extLst>
              </p:cNvPr>
              <p:cNvSpPr txBox="1"/>
              <p:nvPr/>
            </p:nvSpPr>
            <p:spPr bwMode="auto">
              <a:xfrm>
                <a:off x="3109503"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518" name="TextBox 20517">
                <a:extLst>
                  <a:ext uri="{FF2B5EF4-FFF2-40B4-BE49-F238E27FC236}">
                    <a16:creationId xmlns:a16="http://schemas.microsoft.com/office/drawing/2014/main" id="{C0CC5DBD-4153-CADE-CA46-2131928A9C66}"/>
                  </a:ext>
                </a:extLst>
              </p:cNvPr>
              <p:cNvSpPr txBox="1"/>
              <p:nvPr/>
            </p:nvSpPr>
            <p:spPr bwMode="auto">
              <a:xfrm>
                <a:off x="1832107"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grpSp>
        <p:grpSp>
          <p:nvGrpSpPr>
            <p:cNvPr id="181" name="Group 180">
              <a:extLst>
                <a:ext uri="{FF2B5EF4-FFF2-40B4-BE49-F238E27FC236}">
                  <a16:creationId xmlns:a16="http://schemas.microsoft.com/office/drawing/2014/main" id="{625DF7A5-F781-5F94-5A6F-F151F1470FC5}"/>
                </a:ext>
              </a:extLst>
            </p:cNvPr>
            <p:cNvGrpSpPr/>
            <p:nvPr/>
          </p:nvGrpSpPr>
          <p:grpSpPr>
            <a:xfrm>
              <a:off x="723769" y="5138583"/>
              <a:ext cx="4051251" cy="276999"/>
              <a:chOff x="723769" y="5284670"/>
              <a:chExt cx="4051251" cy="276999"/>
            </a:xfrm>
          </p:grpSpPr>
          <p:sp>
            <p:nvSpPr>
              <p:cNvPr id="20481" name="TextBox 20480">
                <a:extLst>
                  <a:ext uri="{FF2B5EF4-FFF2-40B4-BE49-F238E27FC236}">
                    <a16:creationId xmlns:a16="http://schemas.microsoft.com/office/drawing/2014/main" id="{FFB9DE87-B165-27BE-F7A1-FDCAD2746CDF}"/>
                  </a:ext>
                </a:extLst>
              </p:cNvPr>
              <p:cNvSpPr txBox="1"/>
              <p:nvPr/>
            </p:nvSpPr>
            <p:spPr bwMode="auto">
              <a:xfrm>
                <a:off x="3414143"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0483" name="TextBox 20482">
                <a:extLst>
                  <a:ext uri="{FF2B5EF4-FFF2-40B4-BE49-F238E27FC236}">
                    <a16:creationId xmlns:a16="http://schemas.microsoft.com/office/drawing/2014/main" id="{C10F8A6D-3C8E-682E-04B0-AB2E28FA1A5E}"/>
                  </a:ext>
                </a:extLst>
              </p:cNvPr>
              <p:cNvSpPr txBox="1"/>
              <p:nvPr/>
            </p:nvSpPr>
            <p:spPr bwMode="auto">
              <a:xfrm>
                <a:off x="2090280"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0484" name="TextBox 20483">
                <a:extLst>
                  <a:ext uri="{FF2B5EF4-FFF2-40B4-BE49-F238E27FC236}">
                    <a16:creationId xmlns:a16="http://schemas.microsoft.com/office/drawing/2014/main" id="{E724192F-F10F-0BB4-17F8-DD3E7158C48D}"/>
                  </a:ext>
                </a:extLst>
              </p:cNvPr>
              <p:cNvSpPr txBox="1"/>
              <p:nvPr/>
            </p:nvSpPr>
            <p:spPr bwMode="auto">
              <a:xfrm>
                <a:off x="723769"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0486" name="TextBox 20485">
                <a:extLst>
                  <a:ext uri="{FF2B5EF4-FFF2-40B4-BE49-F238E27FC236}">
                    <a16:creationId xmlns:a16="http://schemas.microsoft.com/office/drawing/2014/main" id="{9EA2688B-0691-15CB-8FC1-86F3DD425BA8}"/>
                  </a:ext>
                </a:extLst>
              </p:cNvPr>
              <p:cNvSpPr txBox="1"/>
              <p:nvPr/>
            </p:nvSpPr>
            <p:spPr bwMode="auto">
              <a:xfrm>
                <a:off x="3718312"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20487" name="TextBox 20486">
                <a:extLst>
                  <a:ext uri="{FF2B5EF4-FFF2-40B4-BE49-F238E27FC236}">
                    <a16:creationId xmlns:a16="http://schemas.microsoft.com/office/drawing/2014/main" id="{D6FDA68F-66FC-9C2E-8166-8D63B73163C6}"/>
                  </a:ext>
                </a:extLst>
              </p:cNvPr>
              <p:cNvSpPr txBox="1"/>
              <p:nvPr/>
            </p:nvSpPr>
            <p:spPr bwMode="auto">
              <a:xfrm>
                <a:off x="2349674"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20488" name="TextBox 20487">
                <a:extLst>
                  <a:ext uri="{FF2B5EF4-FFF2-40B4-BE49-F238E27FC236}">
                    <a16:creationId xmlns:a16="http://schemas.microsoft.com/office/drawing/2014/main" id="{561067AE-CFCA-FA0C-C43A-C708F432AA8E}"/>
                  </a:ext>
                </a:extLst>
              </p:cNvPr>
              <p:cNvSpPr txBox="1"/>
              <p:nvPr/>
            </p:nvSpPr>
            <p:spPr bwMode="auto">
              <a:xfrm>
                <a:off x="1025081"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89</a:t>
                </a:r>
              </a:p>
            </p:txBody>
          </p:sp>
          <p:sp>
            <p:nvSpPr>
              <p:cNvPr id="20490" name="TextBox 20489">
                <a:extLst>
                  <a:ext uri="{FF2B5EF4-FFF2-40B4-BE49-F238E27FC236}">
                    <a16:creationId xmlns:a16="http://schemas.microsoft.com/office/drawing/2014/main" id="{005EB9E4-DBB6-54CC-76AA-6AB3077D4AF9}"/>
                  </a:ext>
                </a:extLst>
              </p:cNvPr>
              <p:cNvSpPr txBox="1"/>
              <p:nvPr/>
            </p:nvSpPr>
            <p:spPr bwMode="auto">
              <a:xfrm>
                <a:off x="3981169"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0491" name="TextBox 20490">
                <a:extLst>
                  <a:ext uri="{FF2B5EF4-FFF2-40B4-BE49-F238E27FC236}">
                    <a16:creationId xmlns:a16="http://schemas.microsoft.com/office/drawing/2014/main" id="{AEDBA235-7DCF-EC3E-597E-D5B7636A6043}"/>
                  </a:ext>
                </a:extLst>
              </p:cNvPr>
              <p:cNvSpPr txBox="1"/>
              <p:nvPr/>
            </p:nvSpPr>
            <p:spPr bwMode="auto">
              <a:xfrm>
                <a:off x="2578514"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38</a:t>
                </a:r>
              </a:p>
            </p:txBody>
          </p:sp>
          <p:sp>
            <p:nvSpPr>
              <p:cNvPr id="20492" name="TextBox 20491">
                <a:extLst>
                  <a:ext uri="{FF2B5EF4-FFF2-40B4-BE49-F238E27FC236}">
                    <a16:creationId xmlns:a16="http://schemas.microsoft.com/office/drawing/2014/main" id="{5344BA02-BAEA-7EBD-BA48-2FBD4E6C9A5B}"/>
                  </a:ext>
                </a:extLst>
              </p:cNvPr>
              <p:cNvSpPr txBox="1"/>
              <p:nvPr/>
            </p:nvSpPr>
            <p:spPr bwMode="auto">
              <a:xfrm>
                <a:off x="1290885"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20494" name="TextBox 20493">
                <a:extLst>
                  <a:ext uri="{FF2B5EF4-FFF2-40B4-BE49-F238E27FC236}">
                    <a16:creationId xmlns:a16="http://schemas.microsoft.com/office/drawing/2014/main" id="{7F73DC3F-9D05-E0F0-98E8-4D2BFBB785FA}"/>
                  </a:ext>
                </a:extLst>
              </p:cNvPr>
              <p:cNvSpPr txBox="1"/>
              <p:nvPr/>
            </p:nvSpPr>
            <p:spPr bwMode="auto">
              <a:xfrm>
                <a:off x="4246760"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0495" name="TextBox 20494">
                <a:extLst>
                  <a:ext uri="{FF2B5EF4-FFF2-40B4-BE49-F238E27FC236}">
                    <a16:creationId xmlns:a16="http://schemas.microsoft.com/office/drawing/2014/main" id="{F51B721A-BD44-EDF6-6F6D-2E5FC4412D87}"/>
                  </a:ext>
                </a:extLst>
              </p:cNvPr>
              <p:cNvSpPr txBox="1"/>
              <p:nvPr/>
            </p:nvSpPr>
            <p:spPr bwMode="auto">
              <a:xfrm>
                <a:off x="2838005" y="5284670"/>
                <a:ext cx="4315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20496" name="TextBox 20495">
                <a:extLst>
                  <a:ext uri="{FF2B5EF4-FFF2-40B4-BE49-F238E27FC236}">
                    <a16:creationId xmlns:a16="http://schemas.microsoft.com/office/drawing/2014/main" id="{352DF858-206E-C615-BC7E-3409AEF903C3}"/>
                  </a:ext>
                </a:extLst>
              </p:cNvPr>
              <p:cNvSpPr txBox="1"/>
              <p:nvPr/>
            </p:nvSpPr>
            <p:spPr bwMode="auto">
              <a:xfrm>
                <a:off x="1559749"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a:t>
                </a:r>
              </a:p>
            </p:txBody>
          </p:sp>
          <p:sp>
            <p:nvSpPr>
              <p:cNvPr id="20497" name="TextBox 20496">
                <a:extLst>
                  <a:ext uri="{FF2B5EF4-FFF2-40B4-BE49-F238E27FC236}">
                    <a16:creationId xmlns:a16="http://schemas.microsoft.com/office/drawing/2014/main" id="{7B637FCC-59C3-AFE4-4C79-630B8E665A4D}"/>
                  </a:ext>
                </a:extLst>
              </p:cNvPr>
              <p:cNvSpPr txBox="1"/>
              <p:nvPr/>
            </p:nvSpPr>
            <p:spPr bwMode="auto">
              <a:xfrm>
                <a:off x="4511807"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0498" name="TextBox 20497">
                <a:extLst>
                  <a:ext uri="{FF2B5EF4-FFF2-40B4-BE49-F238E27FC236}">
                    <a16:creationId xmlns:a16="http://schemas.microsoft.com/office/drawing/2014/main" id="{521E5063-7B2B-6172-11E2-B9332E7EE24E}"/>
                  </a:ext>
                </a:extLst>
              </p:cNvPr>
              <p:cNvSpPr txBox="1"/>
              <p:nvPr/>
            </p:nvSpPr>
            <p:spPr bwMode="auto">
              <a:xfrm>
                <a:off x="3149332"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0499" name="TextBox 20498">
                <a:extLst>
                  <a:ext uri="{FF2B5EF4-FFF2-40B4-BE49-F238E27FC236}">
                    <a16:creationId xmlns:a16="http://schemas.microsoft.com/office/drawing/2014/main" id="{D2CC559F-D3E7-52BD-C8EB-DBDED3977617}"/>
                  </a:ext>
                </a:extLst>
              </p:cNvPr>
              <p:cNvSpPr txBox="1"/>
              <p:nvPr/>
            </p:nvSpPr>
            <p:spPr bwMode="auto">
              <a:xfrm>
                <a:off x="1819534"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grpSp>
        <p:sp>
          <p:nvSpPr>
            <p:cNvPr id="182" name="TextBox 181">
              <a:extLst>
                <a:ext uri="{FF2B5EF4-FFF2-40B4-BE49-F238E27FC236}">
                  <a16:creationId xmlns:a16="http://schemas.microsoft.com/office/drawing/2014/main" id="{24083D9B-4480-C3E3-0060-00731FA5D707}"/>
                </a:ext>
              </a:extLst>
            </p:cNvPr>
            <p:cNvSpPr txBox="1"/>
            <p:nvPr/>
          </p:nvSpPr>
          <p:spPr bwMode="auto">
            <a:xfrm rot="16200000">
              <a:off x="-387176" y="3342952"/>
              <a:ext cx="15859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Probability (%)</a:t>
              </a:r>
            </a:p>
          </p:txBody>
        </p:sp>
        <p:sp>
          <p:nvSpPr>
            <p:cNvPr id="183" name="TextBox 182">
              <a:extLst>
                <a:ext uri="{FF2B5EF4-FFF2-40B4-BE49-F238E27FC236}">
                  <a16:creationId xmlns:a16="http://schemas.microsoft.com/office/drawing/2014/main" id="{F7CBA710-F665-D9B6-7BD4-D5A013D3C68B}"/>
                </a:ext>
              </a:extLst>
            </p:cNvPr>
            <p:cNvSpPr txBox="1"/>
            <p:nvPr/>
          </p:nvSpPr>
          <p:spPr bwMode="auto">
            <a:xfrm>
              <a:off x="2628880" y="4904927"/>
              <a:ext cx="14327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 From First Dose</a:t>
              </a:r>
            </a:p>
          </p:txBody>
        </p:sp>
        <p:sp>
          <p:nvSpPr>
            <p:cNvPr id="184" name="TextBox 183">
              <a:extLst>
                <a:ext uri="{FF2B5EF4-FFF2-40B4-BE49-F238E27FC236}">
                  <a16:creationId xmlns:a16="http://schemas.microsoft.com/office/drawing/2014/main" id="{29E4C391-C0FC-5F9D-29AD-91A95701A3B7}"/>
                </a:ext>
              </a:extLst>
            </p:cNvPr>
            <p:cNvSpPr txBox="1"/>
            <p:nvPr/>
          </p:nvSpPr>
          <p:spPr bwMode="auto">
            <a:xfrm>
              <a:off x="-144656" y="4953749"/>
              <a:ext cx="13171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cxnSp>
          <p:nvCxnSpPr>
            <p:cNvPr id="185" name="Straight Connector 184">
              <a:extLst>
                <a:ext uri="{FF2B5EF4-FFF2-40B4-BE49-F238E27FC236}">
                  <a16:creationId xmlns:a16="http://schemas.microsoft.com/office/drawing/2014/main" id="{9ABAB1D1-0B90-4093-CF05-EA97FAD7D7C3}"/>
                </a:ext>
              </a:extLst>
            </p:cNvPr>
            <p:cNvCxnSpPr/>
            <p:nvPr/>
          </p:nvCxnSpPr>
          <p:spPr bwMode="auto">
            <a:xfrm flipH="1">
              <a:off x="405797" y="5263214"/>
              <a:ext cx="317817" cy="0"/>
            </a:xfrm>
            <a:prstGeom prst="line">
              <a:avLst/>
            </a:prstGeom>
            <a:noFill/>
            <a:ln w="28575" cap="flat" cmpd="sng" algn="ctr">
              <a:solidFill>
                <a:srgbClr val="015873"/>
              </a:solidFill>
              <a:prstDash val="solid"/>
              <a:round/>
              <a:headEnd type="none" w="med" len="med"/>
              <a:tailEnd type="none" w="med" len="med"/>
            </a:ln>
            <a:effectLst/>
          </p:spPr>
        </p:cxnSp>
        <p:sp>
          <p:nvSpPr>
            <p:cNvPr id="186" name="TextBox 185">
              <a:extLst>
                <a:ext uri="{FF2B5EF4-FFF2-40B4-BE49-F238E27FC236}">
                  <a16:creationId xmlns:a16="http://schemas.microsoft.com/office/drawing/2014/main" id="{4A31A8FB-262C-8F18-44F8-4B9ACFF68BC3}"/>
                </a:ext>
              </a:extLst>
            </p:cNvPr>
            <p:cNvSpPr txBox="1"/>
            <p:nvPr/>
          </p:nvSpPr>
          <p:spPr bwMode="auto">
            <a:xfrm>
              <a:off x="1620073" y="2400680"/>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83.4%</a:t>
              </a:r>
            </a:p>
          </p:txBody>
        </p:sp>
        <p:sp>
          <p:nvSpPr>
            <p:cNvPr id="187" name="TextBox 186">
              <a:extLst>
                <a:ext uri="{FF2B5EF4-FFF2-40B4-BE49-F238E27FC236}">
                  <a16:creationId xmlns:a16="http://schemas.microsoft.com/office/drawing/2014/main" id="{B1449A11-CF49-21C4-E0A5-4188F18255D6}"/>
                </a:ext>
              </a:extLst>
            </p:cNvPr>
            <p:cNvSpPr txBox="1"/>
            <p:nvPr/>
          </p:nvSpPr>
          <p:spPr bwMode="auto">
            <a:xfrm>
              <a:off x="2406741" y="2928269"/>
              <a:ext cx="569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60.9%</a:t>
              </a:r>
            </a:p>
          </p:txBody>
        </p:sp>
        <p:sp>
          <p:nvSpPr>
            <p:cNvPr id="188" name="TextBox 187">
              <a:extLst>
                <a:ext uri="{FF2B5EF4-FFF2-40B4-BE49-F238E27FC236}">
                  <a16:creationId xmlns:a16="http://schemas.microsoft.com/office/drawing/2014/main" id="{D314727B-E0F3-09BC-09E6-1E9DEF477F32}"/>
                </a:ext>
              </a:extLst>
            </p:cNvPr>
            <p:cNvSpPr txBox="1"/>
            <p:nvPr/>
          </p:nvSpPr>
          <p:spPr bwMode="auto">
            <a:xfrm>
              <a:off x="3236760" y="3385826"/>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42.2%</a:t>
              </a:r>
            </a:p>
          </p:txBody>
        </p:sp>
      </p:grpSp>
      <p:sp>
        <p:nvSpPr>
          <p:cNvPr id="20560" name="TextBox 20559">
            <a:extLst>
              <a:ext uri="{FF2B5EF4-FFF2-40B4-BE49-F238E27FC236}">
                <a16:creationId xmlns:a16="http://schemas.microsoft.com/office/drawing/2014/main" id="{D49045A7-CD06-DB6A-B199-73168229FB1E}"/>
              </a:ext>
            </a:extLst>
          </p:cNvPr>
          <p:cNvSpPr txBox="1"/>
          <p:nvPr/>
        </p:nvSpPr>
        <p:spPr bwMode="auto">
          <a:xfrm>
            <a:off x="8885524" y="2346070"/>
            <a:ext cx="970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Median, Mo</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16.8</a:t>
            </a:r>
          </a:p>
        </p:txBody>
      </p:sp>
      <p:sp>
        <p:nvSpPr>
          <p:cNvPr id="20561" name="TextBox 20560">
            <a:extLst>
              <a:ext uri="{FF2B5EF4-FFF2-40B4-BE49-F238E27FC236}">
                <a16:creationId xmlns:a16="http://schemas.microsoft.com/office/drawing/2014/main" id="{BF9CB621-8788-F6CB-3F14-4043AAC5F51A}"/>
              </a:ext>
            </a:extLst>
          </p:cNvPr>
          <p:cNvSpPr txBox="1"/>
          <p:nvPr/>
        </p:nvSpPr>
        <p:spPr bwMode="auto">
          <a:xfrm>
            <a:off x="9889059" y="2346070"/>
            <a:ext cx="779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95% CI</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13.2-18.7</a:t>
            </a:r>
          </a:p>
        </p:txBody>
      </p:sp>
      <p:sp>
        <p:nvSpPr>
          <p:cNvPr id="20562" name="TextBox 20561">
            <a:extLst>
              <a:ext uri="{FF2B5EF4-FFF2-40B4-BE49-F238E27FC236}">
                <a16:creationId xmlns:a16="http://schemas.microsoft.com/office/drawing/2014/main" id="{EA5FCDCD-FE7F-7F6B-E5C6-A21A499B55AD}"/>
              </a:ext>
            </a:extLst>
          </p:cNvPr>
          <p:cNvSpPr txBox="1"/>
          <p:nvPr/>
        </p:nvSpPr>
        <p:spPr bwMode="auto">
          <a:xfrm>
            <a:off x="10563156" y="2346070"/>
            <a:ext cx="11864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Censored, 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44 (44)</a:t>
            </a:r>
          </a:p>
        </p:txBody>
      </p:sp>
      <p:grpSp>
        <p:nvGrpSpPr>
          <p:cNvPr id="20603" name="Group 20602">
            <a:extLst>
              <a:ext uri="{FF2B5EF4-FFF2-40B4-BE49-F238E27FC236}">
                <a16:creationId xmlns:a16="http://schemas.microsoft.com/office/drawing/2014/main" id="{45FCB184-65CA-BBEC-4D79-BF60547A0753}"/>
              </a:ext>
            </a:extLst>
          </p:cNvPr>
          <p:cNvGrpSpPr/>
          <p:nvPr/>
        </p:nvGrpSpPr>
        <p:grpSpPr>
          <a:xfrm>
            <a:off x="1099210" y="2321169"/>
            <a:ext cx="4700954" cy="1916553"/>
            <a:chOff x="937846" y="2321169"/>
            <a:chExt cx="4700954" cy="1916553"/>
          </a:xfrm>
        </p:grpSpPr>
        <p:sp>
          <p:nvSpPr>
            <p:cNvPr id="20563" name="Freeform 20562">
              <a:extLst>
                <a:ext uri="{FF2B5EF4-FFF2-40B4-BE49-F238E27FC236}">
                  <a16:creationId xmlns:a16="http://schemas.microsoft.com/office/drawing/2014/main" id="{E24A5F0D-ADA6-F5F2-2554-93FD357CABD1}"/>
                </a:ext>
              </a:extLst>
            </p:cNvPr>
            <p:cNvSpPr/>
            <p:nvPr/>
          </p:nvSpPr>
          <p:spPr bwMode="auto">
            <a:xfrm>
              <a:off x="937846" y="2321169"/>
              <a:ext cx="4700954" cy="1863969"/>
            </a:xfrm>
            <a:custGeom>
              <a:avLst/>
              <a:gdLst>
                <a:gd name="connsiteX0" fmla="*/ 0 w 4700954"/>
                <a:gd name="connsiteY0" fmla="*/ 0 h 1863969"/>
                <a:gd name="connsiteX1" fmla="*/ 70339 w 4700954"/>
                <a:gd name="connsiteY1" fmla="*/ 0 h 1863969"/>
                <a:gd name="connsiteX2" fmla="*/ 70339 w 4700954"/>
                <a:gd name="connsiteY2" fmla="*/ 50800 h 1863969"/>
                <a:gd name="connsiteX3" fmla="*/ 171939 w 4700954"/>
                <a:gd name="connsiteY3" fmla="*/ 50800 h 1863969"/>
                <a:gd name="connsiteX4" fmla="*/ 171939 w 4700954"/>
                <a:gd name="connsiteY4" fmla="*/ 97693 h 1863969"/>
                <a:gd name="connsiteX5" fmla="*/ 242277 w 4700954"/>
                <a:gd name="connsiteY5" fmla="*/ 97693 h 1863969"/>
                <a:gd name="connsiteX6" fmla="*/ 242277 w 4700954"/>
                <a:gd name="connsiteY6" fmla="*/ 148493 h 1863969"/>
                <a:gd name="connsiteX7" fmla="*/ 433754 w 4700954"/>
                <a:gd name="connsiteY7" fmla="*/ 148493 h 1863969"/>
                <a:gd name="connsiteX8" fmla="*/ 433754 w 4700954"/>
                <a:gd name="connsiteY8" fmla="*/ 187569 h 1863969"/>
                <a:gd name="connsiteX9" fmla="*/ 676031 w 4700954"/>
                <a:gd name="connsiteY9" fmla="*/ 187569 h 1863969"/>
                <a:gd name="connsiteX10" fmla="*/ 676031 w 4700954"/>
                <a:gd name="connsiteY10" fmla="*/ 238369 h 1863969"/>
                <a:gd name="connsiteX11" fmla="*/ 715108 w 4700954"/>
                <a:gd name="connsiteY11" fmla="*/ 238369 h 1863969"/>
                <a:gd name="connsiteX12" fmla="*/ 715108 w 4700954"/>
                <a:gd name="connsiteY12" fmla="*/ 308708 h 1863969"/>
                <a:gd name="connsiteX13" fmla="*/ 820616 w 4700954"/>
                <a:gd name="connsiteY13" fmla="*/ 308708 h 1863969"/>
                <a:gd name="connsiteX14" fmla="*/ 820616 w 4700954"/>
                <a:gd name="connsiteY14" fmla="*/ 308708 h 1863969"/>
                <a:gd name="connsiteX15" fmla="*/ 844062 w 4700954"/>
                <a:gd name="connsiteY15" fmla="*/ 332154 h 1863969"/>
                <a:gd name="connsiteX16" fmla="*/ 945662 w 4700954"/>
                <a:gd name="connsiteY16" fmla="*/ 332154 h 1863969"/>
                <a:gd name="connsiteX17" fmla="*/ 945662 w 4700954"/>
                <a:gd name="connsiteY17" fmla="*/ 406400 h 1863969"/>
                <a:gd name="connsiteX18" fmla="*/ 984739 w 4700954"/>
                <a:gd name="connsiteY18" fmla="*/ 406400 h 1863969"/>
                <a:gd name="connsiteX19" fmla="*/ 984739 w 4700954"/>
                <a:gd name="connsiteY19" fmla="*/ 457200 h 1863969"/>
                <a:gd name="connsiteX20" fmla="*/ 1090246 w 4700954"/>
                <a:gd name="connsiteY20" fmla="*/ 457200 h 1863969"/>
                <a:gd name="connsiteX21" fmla="*/ 1199662 w 4700954"/>
                <a:gd name="connsiteY21" fmla="*/ 457200 h 1863969"/>
                <a:gd name="connsiteX22" fmla="*/ 1199662 w 4700954"/>
                <a:gd name="connsiteY22" fmla="*/ 547077 h 1863969"/>
                <a:gd name="connsiteX23" fmla="*/ 1199662 w 4700954"/>
                <a:gd name="connsiteY23" fmla="*/ 547077 h 1863969"/>
                <a:gd name="connsiteX24" fmla="*/ 1199662 w 4700954"/>
                <a:gd name="connsiteY24" fmla="*/ 625231 h 1863969"/>
                <a:gd name="connsiteX25" fmla="*/ 1402862 w 4700954"/>
                <a:gd name="connsiteY25" fmla="*/ 625231 h 1863969"/>
                <a:gd name="connsiteX26" fmla="*/ 1402862 w 4700954"/>
                <a:gd name="connsiteY26" fmla="*/ 691662 h 1863969"/>
                <a:gd name="connsiteX27" fmla="*/ 1461477 w 4700954"/>
                <a:gd name="connsiteY27" fmla="*/ 691662 h 1863969"/>
                <a:gd name="connsiteX28" fmla="*/ 1461477 w 4700954"/>
                <a:gd name="connsiteY28" fmla="*/ 746369 h 1863969"/>
                <a:gd name="connsiteX29" fmla="*/ 1703754 w 4700954"/>
                <a:gd name="connsiteY29" fmla="*/ 746369 h 1863969"/>
                <a:gd name="connsiteX30" fmla="*/ 1703754 w 4700954"/>
                <a:gd name="connsiteY30" fmla="*/ 789354 h 1863969"/>
                <a:gd name="connsiteX31" fmla="*/ 1817077 w 4700954"/>
                <a:gd name="connsiteY31" fmla="*/ 789354 h 1863969"/>
                <a:gd name="connsiteX32" fmla="*/ 1817077 w 4700954"/>
                <a:gd name="connsiteY32" fmla="*/ 890954 h 1863969"/>
                <a:gd name="connsiteX33" fmla="*/ 1863969 w 4700954"/>
                <a:gd name="connsiteY33" fmla="*/ 890954 h 1863969"/>
                <a:gd name="connsiteX34" fmla="*/ 1863969 w 4700954"/>
                <a:gd name="connsiteY34" fmla="*/ 890954 h 1863969"/>
                <a:gd name="connsiteX35" fmla="*/ 1863969 w 4700954"/>
                <a:gd name="connsiteY35" fmla="*/ 937846 h 1863969"/>
                <a:gd name="connsiteX36" fmla="*/ 2176585 w 4700954"/>
                <a:gd name="connsiteY36" fmla="*/ 937846 h 1863969"/>
                <a:gd name="connsiteX37" fmla="*/ 2176585 w 4700954"/>
                <a:gd name="connsiteY37" fmla="*/ 992554 h 1863969"/>
                <a:gd name="connsiteX38" fmla="*/ 2227385 w 4700954"/>
                <a:gd name="connsiteY38" fmla="*/ 992554 h 1863969"/>
                <a:gd name="connsiteX39" fmla="*/ 2227385 w 4700954"/>
                <a:gd name="connsiteY39" fmla="*/ 1035539 h 1863969"/>
                <a:gd name="connsiteX40" fmla="*/ 2313354 w 4700954"/>
                <a:gd name="connsiteY40" fmla="*/ 1035539 h 1863969"/>
                <a:gd name="connsiteX41" fmla="*/ 2313354 w 4700954"/>
                <a:gd name="connsiteY41" fmla="*/ 1035539 h 1863969"/>
                <a:gd name="connsiteX42" fmla="*/ 2422769 w 4700954"/>
                <a:gd name="connsiteY42" fmla="*/ 1035539 h 1863969"/>
                <a:gd name="connsiteX43" fmla="*/ 2422769 w 4700954"/>
                <a:gd name="connsiteY43" fmla="*/ 1101969 h 1863969"/>
                <a:gd name="connsiteX44" fmla="*/ 2543908 w 4700954"/>
                <a:gd name="connsiteY44" fmla="*/ 1101969 h 1863969"/>
                <a:gd name="connsiteX45" fmla="*/ 2543908 w 4700954"/>
                <a:gd name="connsiteY45" fmla="*/ 1199662 h 1863969"/>
                <a:gd name="connsiteX46" fmla="*/ 2641600 w 4700954"/>
                <a:gd name="connsiteY46" fmla="*/ 1199662 h 1863969"/>
                <a:gd name="connsiteX47" fmla="*/ 2641600 w 4700954"/>
                <a:gd name="connsiteY47" fmla="*/ 1254369 h 1863969"/>
                <a:gd name="connsiteX48" fmla="*/ 2731477 w 4700954"/>
                <a:gd name="connsiteY48" fmla="*/ 1254369 h 1863969"/>
                <a:gd name="connsiteX49" fmla="*/ 2731477 w 4700954"/>
                <a:gd name="connsiteY49" fmla="*/ 1297354 h 1863969"/>
                <a:gd name="connsiteX50" fmla="*/ 2899508 w 4700954"/>
                <a:gd name="connsiteY50" fmla="*/ 1297354 h 1863969"/>
                <a:gd name="connsiteX51" fmla="*/ 2899508 w 4700954"/>
                <a:gd name="connsiteY51" fmla="*/ 1371600 h 1863969"/>
                <a:gd name="connsiteX52" fmla="*/ 2946400 w 4700954"/>
                <a:gd name="connsiteY52" fmla="*/ 1371600 h 1863969"/>
                <a:gd name="connsiteX53" fmla="*/ 2946400 w 4700954"/>
                <a:gd name="connsiteY53" fmla="*/ 1469293 h 1863969"/>
                <a:gd name="connsiteX54" fmla="*/ 3044092 w 4700954"/>
                <a:gd name="connsiteY54" fmla="*/ 1469293 h 1863969"/>
                <a:gd name="connsiteX55" fmla="*/ 3044092 w 4700954"/>
                <a:gd name="connsiteY55" fmla="*/ 1535723 h 1863969"/>
                <a:gd name="connsiteX56" fmla="*/ 3606800 w 4700954"/>
                <a:gd name="connsiteY56" fmla="*/ 1535723 h 1863969"/>
                <a:gd name="connsiteX57" fmla="*/ 3606800 w 4700954"/>
                <a:gd name="connsiteY57" fmla="*/ 1637323 h 1863969"/>
                <a:gd name="connsiteX58" fmla="*/ 3665416 w 4700954"/>
                <a:gd name="connsiteY58" fmla="*/ 1637323 h 1863969"/>
                <a:gd name="connsiteX59" fmla="*/ 3665416 w 4700954"/>
                <a:gd name="connsiteY59" fmla="*/ 1735016 h 1863969"/>
                <a:gd name="connsiteX60" fmla="*/ 3751385 w 4700954"/>
                <a:gd name="connsiteY60" fmla="*/ 1735016 h 1863969"/>
                <a:gd name="connsiteX61" fmla="*/ 3751385 w 4700954"/>
                <a:gd name="connsiteY61" fmla="*/ 1863969 h 1863969"/>
                <a:gd name="connsiteX62" fmla="*/ 4700954 w 4700954"/>
                <a:gd name="connsiteY62" fmla="*/ 1863969 h 186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700954" h="1863969">
                  <a:moveTo>
                    <a:pt x="0" y="0"/>
                  </a:moveTo>
                  <a:lnTo>
                    <a:pt x="70339" y="0"/>
                  </a:lnTo>
                  <a:lnTo>
                    <a:pt x="70339" y="50800"/>
                  </a:lnTo>
                  <a:lnTo>
                    <a:pt x="171939" y="50800"/>
                  </a:lnTo>
                  <a:lnTo>
                    <a:pt x="171939" y="97693"/>
                  </a:lnTo>
                  <a:lnTo>
                    <a:pt x="242277" y="97693"/>
                  </a:lnTo>
                  <a:lnTo>
                    <a:pt x="242277" y="148493"/>
                  </a:lnTo>
                  <a:lnTo>
                    <a:pt x="433754" y="148493"/>
                  </a:lnTo>
                  <a:lnTo>
                    <a:pt x="433754" y="187569"/>
                  </a:lnTo>
                  <a:lnTo>
                    <a:pt x="676031" y="187569"/>
                  </a:lnTo>
                  <a:lnTo>
                    <a:pt x="676031" y="238369"/>
                  </a:lnTo>
                  <a:lnTo>
                    <a:pt x="715108" y="238369"/>
                  </a:lnTo>
                  <a:lnTo>
                    <a:pt x="715108" y="308708"/>
                  </a:lnTo>
                  <a:lnTo>
                    <a:pt x="820616" y="308708"/>
                  </a:lnTo>
                  <a:lnTo>
                    <a:pt x="820616" y="308708"/>
                  </a:lnTo>
                  <a:lnTo>
                    <a:pt x="844062" y="332154"/>
                  </a:lnTo>
                  <a:lnTo>
                    <a:pt x="945662" y="332154"/>
                  </a:lnTo>
                  <a:lnTo>
                    <a:pt x="945662" y="406400"/>
                  </a:lnTo>
                  <a:lnTo>
                    <a:pt x="984739" y="406400"/>
                  </a:lnTo>
                  <a:lnTo>
                    <a:pt x="984739" y="457200"/>
                  </a:lnTo>
                  <a:lnTo>
                    <a:pt x="1090246" y="457200"/>
                  </a:lnTo>
                  <a:lnTo>
                    <a:pt x="1199662" y="457200"/>
                  </a:lnTo>
                  <a:lnTo>
                    <a:pt x="1199662" y="547077"/>
                  </a:lnTo>
                  <a:lnTo>
                    <a:pt x="1199662" y="547077"/>
                  </a:lnTo>
                  <a:lnTo>
                    <a:pt x="1199662" y="625231"/>
                  </a:lnTo>
                  <a:lnTo>
                    <a:pt x="1402862" y="625231"/>
                  </a:lnTo>
                  <a:lnTo>
                    <a:pt x="1402862" y="691662"/>
                  </a:lnTo>
                  <a:lnTo>
                    <a:pt x="1461477" y="691662"/>
                  </a:lnTo>
                  <a:lnTo>
                    <a:pt x="1461477" y="746369"/>
                  </a:lnTo>
                  <a:lnTo>
                    <a:pt x="1703754" y="746369"/>
                  </a:lnTo>
                  <a:lnTo>
                    <a:pt x="1703754" y="789354"/>
                  </a:lnTo>
                  <a:lnTo>
                    <a:pt x="1817077" y="789354"/>
                  </a:lnTo>
                  <a:lnTo>
                    <a:pt x="1817077" y="890954"/>
                  </a:lnTo>
                  <a:lnTo>
                    <a:pt x="1863969" y="890954"/>
                  </a:lnTo>
                  <a:lnTo>
                    <a:pt x="1863969" y="890954"/>
                  </a:lnTo>
                  <a:lnTo>
                    <a:pt x="1863969" y="937846"/>
                  </a:lnTo>
                  <a:lnTo>
                    <a:pt x="2176585" y="937846"/>
                  </a:lnTo>
                  <a:lnTo>
                    <a:pt x="2176585" y="992554"/>
                  </a:lnTo>
                  <a:lnTo>
                    <a:pt x="2227385" y="992554"/>
                  </a:lnTo>
                  <a:lnTo>
                    <a:pt x="2227385" y="1035539"/>
                  </a:lnTo>
                  <a:lnTo>
                    <a:pt x="2313354" y="1035539"/>
                  </a:lnTo>
                  <a:lnTo>
                    <a:pt x="2313354" y="1035539"/>
                  </a:lnTo>
                  <a:lnTo>
                    <a:pt x="2422769" y="1035539"/>
                  </a:lnTo>
                  <a:lnTo>
                    <a:pt x="2422769" y="1101969"/>
                  </a:lnTo>
                  <a:lnTo>
                    <a:pt x="2543908" y="1101969"/>
                  </a:lnTo>
                  <a:lnTo>
                    <a:pt x="2543908" y="1199662"/>
                  </a:lnTo>
                  <a:lnTo>
                    <a:pt x="2641600" y="1199662"/>
                  </a:lnTo>
                  <a:lnTo>
                    <a:pt x="2641600" y="1254369"/>
                  </a:lnTo>
                  <a:lnTo>
                    <a:pt x="2731477" y="1254369"/>
                  </a:lnTo>
                  <a:lnTo>
                    <a:pt x="2731477" y="1297354"/>
                  </a:lnTo>
                  <a:lnTo>
                    <a:pt x="2899508" y="1297354"/>
                  </a:lnTo>
                  <a:lnTo>
                    <a:pt x="2899508" y="1371600"/>
                  </a:lnTo>
                  <a:lnTo>
                    <a:pt x="2946400" y="1371600"/>
                  </a:lnTo>
                  <a:lnTo>
                    <a:pt x="2946400" y="1469293"/>
                  </a:lnTo>
                  <a:lnTo>
                    <a:pt x="3044092" y="1469293"/>
                  </a:lnTo>
                  <a:lnTo>
                    <a:pt x="3044092" y="1535723"/>
                  </a:lnTo>
                  <a:lnTo>
                    <a:pt x="3606800" y="1535723"/>
                  </a:lnTo>
                  <a:lnTo>
                    <a:pt x="3606800" y="1637323"/>
                  </a:lnTo>
                  <a:lnTo>
                    <a:pt x="3665416" y="1637323"/>
                  </a:lnTo>
                  <a:lnTo>
                    <a:pt x="3665416" y="1735016"/>
                  </a:lnTo>
                  <a:lnTo>
                    <a:pt x="3751385" y="1735016"/>
                  </a:lnTo>
                  <a:lnTo>
                    <a:pt x="3751385" y="1863969"/>
                  </a:lnTo>
                  <a:lnTo>
                    <a:pt x="4700954" y="1863969"/>
                  </a:lnTo>
                </a:path>
              </a:pathLst>
            </a:custGeom>
            <a:noFill/>
            <a:ln w="28575">
              <a:solidFill>
                <a:srgbClr val="015873"/>
              </a:solidFill>
              <a:miter lim="800000"/>
              <a:headEnd/>
              <a:tailEnd/>
            </a:ln>
          </p:spPr>
          <p:txBody>
            <a:bodyPr rtlCol="0" anchor="ctr"/>
            <a:lstStyle/>
            <a:p>
              <a:pPr algn="ctr"/>
              <a:endParaRPr lang="en-US" dirty="0"/>
            </a:p>
          </p:txBody>
        </p:sp>
        <p:cxnSp>
          <p:nvCxnSpPr>
            <p:cNvPr id="20569" name="Straight Connector 20568">
              <a:extLst>
                <a:ext uri="{FF2B5EF4-FFF2-40B4-BE49-F238E27FC236}">
                  <a16:creationId xmlns:a16="http://schemas.microsoft.com/office/drawing/2014/main" id="{F2116562-6F4A-993D-2AAD-393A20290406}"/>
                </a:ext>
              </a:extLst>
            </p:cNvPr>
            <p:cNvCxnSpPr/>
            <p:nvPr/>
          </p:nvCxnSpPr>
          <p:spPr bwMode="auto">
            <a:xfrm>
              <a:off x="5316906" y="413846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0" name="Straight Connector 20569">
              <a:extLst>
                <a:ext uri="{FF2B5EF4-FFF2-40B4-BE49-F238E27FC236}">
                  <a16:creationId xmlns:a16="http://schemas.microsoft.com/office/drawing/2014/main" id="{AEE8210E-1547-8984-7457-5C7C3C0A9002}"/>
                </a:ext>
              </a:extLst>
            </p:cNvPr>
            <p:cNvCxnSpPr/>
            <p:nvPr/>
          </p:nvCxnSpPr>
          <p:spPr bwMode="auto">
            <a:xfrm>
              <a:off x="5636477" y="414628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1" name="Straight Connector 20570">
              <a:extLst>
                <a:ext uri="{FF2B5EF4-FFF2-40B4-BE49-F238E27FC236}">
                  <a16:creationId xmlns:a16="http://schemas.microsoft.com/office/drawing/2014/main" id="{626D8C3C-9770-CCE2-5814-14350D9BBA4F}"/>
                </a:ext>
              </a:extLst>
            </p:cNvPr>
            <p:cNvCxnSpPr/>
            <p:nvPr/>
          </p:nvCxnSpPr>
          <p:spPr bwMode="auto">
            <a:xfrm>
              <a:off x="1170842" y="240332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2" name="Straight Connector 20571">
              <a:extLst>
                <a:ext uri="{FF2B5EF4-FFF2-40B4-BE49-F238E27FC236}">
                  <a16:creationId xmlns:a16="http://schemas.microsoft.com/office/drawing/2014/main" id="{69C1B236-E8BF-2D5B-EB8E-2F02FF6AEA53}"/>
                </a:ext>
              </a:extLst>
            </p:cNvPr>
            <p:cNvCxnSpPr/>
            <p:nvPr/>
          </p:nvCxnSpPr>
          <p:spPr bwMode="auto">
            <a:xfrm>
              <a:off x="1211013" y="240967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3" name="Straight Connector 20572">
              <a:extLst>
                <a:ext uri="{FF2B5EF4-FFF2-40B4-BE49-F238E27FC236}">
                  <a16:creationId xmlns:a16="http://schemas.microsoft.com/office/drawing/2014/main" id="{B0413C84-92B6-9052-BDF7-B52994D5B177}"/>
                </a:ext>
              </a:extLst>
            </p:cNvPr>
            <p:cNvCxnSpPr/>
            <p:nvPr/>
          </p:nvCxnSpPr>
          <p:spPr bwMode="auto">
            <a:xfrm>
              <a:off x="1262474" y="24232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4" name="Straight Connector 20573">
              <a:extLst>
                <a:ext uri="{FF2B5EF4-FFF2-40B4-BE49-F238E27FC236}">
                  <a16:creationId xmlns:a16="http://schemas.microsoft.com/office/drawing/2014/main" id="{80756658-50EC-33E5-3B25-6B4098D06030}"/>
                </a:ext>
              </a:extLst>
            </p:cNvPr>
            <p:cNvCxnSpPr/>
            <p:nvPr/>
          </p:nvCxnSpPr>
          <p:spPr bwMode="auto">
            <a:xfrm>
              <a:off x="1413803" y="2453666"/>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5" name="Straight Connector 20574">
              <a:extLst>
                <a:ext uri="{FF2B5EF4-FFF2-40B4-BE49-F238E27FC236}">
                  <a16:creationId xmlns:a16="http://schemas.microsoft.com/office/drawing/2014/main" id="{D45B7297-CCBA-D203-EE66-D9FBDAD6F5B5}"/>
                </a:ext>
              </a:extLst>
            </p:cNvPr>
            <p:cNvCxnSpPr/>
            <p:nvPr/>
          </p:nvCxnSpPr>
          <p:spPr bwMode="auto">
            <a:xfrm>
              <a:off x="1671919" y="257040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6" name="Straight Connector 20575">
              <a:extLst>
                <a:ext uri="{FF2B5EF4-FFF2-40B4-BE49-F238E27FC236}">
                  <a16:creationId xmlns:a16="http://schemas.microsoft.com/office/drawing/2014/main" id="{54E5A1D1-43ED-8916-582C-558DD7548E68}"/>
                </a:ext>
              </a:extLst>
            </p:cNvPr>
            <p:cNvCxnSpPr/>
            <p:nvPr/>
          </p:nvCxnSpPr>
          <p:spPr bwMode="auto">
            <a:xfrm>
              <a:off x="1835093" y="2603449"/>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7" name="Straight Connector 20576">
              <a:extLst>
                <a:ext uri="{FF2B5EF4-FFF2-40B4-BE49-F238E27FC236}">
                  <a16:creationId xmlns:a16="http://schemas.microsoft.com/office/drawing/2014/main" id="{1B1130C9-B76B-9422-8B10-A7598DCDFC77}"/>
                </a:ext>
              </a:extLst>
            </p:cNvPr>
            <p:cNvCxnSpPr/>
            <p:nvPr/>
          </p:nvCxnSpPr>
          <p:spPr bwMode="auto">
            <a:xfrm>
              <a:off x="1950780" y="2723960"/>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8" name="Straight Connector 20577">
              <a:extLst>
                <a:ext uri="{FF2B5EF4-FFF2-40B4-BE49-F238E27FC236}">
                  <a16:creationId xmlns:a16="http://schemas.microsoft.com/office/drawing/2014/main" id="{327759D7-A270-9FAF-30AE-3EF696414F10}"/>
                </a:ext>
              </a:extLst>
            </p:cNvPr>
            <p:cNvCxnSpPr/>
            <p:nvPr/>
          </p:nvCxnSpPr>
          <p:spPr bwMode="auto">
            <a:xfrm>
              <a:off x="2018701" y="273287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9" name="Straight Connector 20578">
              <a:extLst>
                <a:ext uri="{FF2B5EF4-FFF2-40B4-BE49-F238E27FC236}">
                  <a16:creationId xmlns:a16="http://schemas.microsoft.com/office/drawing/2014/main" id="{75D9A707-673D-CF0A-D800-DB2FE941B7E9}"/>
                </a:ext>
              </a:extLst>
            </p:cNvPr>
            <p:cNvCxnSpPr/>
            <p:nvPr/>
          </p:nvCxnSpPr>
          <p:spPr bwMode="auto">
            <a:xfrm>
              <a:off x="2101117" y="274429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0" name="Straight Connector 20579">
              <a:extLst>
                <a:ext uri="{FF2B5EF4-FFF2-40B4-BE49-F238E27FC236}">
                  <a16:creationId xmlns:a16="http://schemas.microsoft.com/office/drawing/2014/main" id="{1A98070B-4699-5342-EC6A-4CF5F20FCA04}"/>
                </a:ext>
              </a:extLst>
            </p:cNvPr>
            <p:cNvCxnSpPr/>
            <p:nvPr/>
          </p:nvCxnSpPr>
          <p:spPr bwMode="auto">
            <a:xfrm>
              <a:off x="2309070" y="289859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1" name="Straight Connector 20580">
              <a:extLst>
                <a:ext uri="{FF2B5EF4-FFF2-40B4-BE49-F238E27FC236}">
                  <a16:creationId xmlns:a16="http://schemas.microsoft.com/office/drawing/2014/main" id="{2D0BFC5D-AC90-5A92-E44A-9050CFDD72FF}"/>
                </a:ext>
              </a:extLst>
            </p:cNvPr>
            <p:cNvCxnSpPr/>
            <p:nvPr/>
          </p:nvCxnSpPr>
          <p:spPr bwMode="auto">
            <a:xfrm>
              <a:off x="2360531" y="293522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2" name="Straight Connector 20581">
              <a:extLst>
                <a:ext uri="{FF2B5EF4-FFF2-40B4-BE49-F238E27FC236}">
                  <a16:creationId xmlns:a16="http://schemas.microsoft.com/office/drawing/2014/main" id="{865AC8B4-9950-2B3E-33D1-13E2A605D7F8}"/>
                </a:ext>
              </a:extLst>
            </p:cNvPr>
            <p:cNvCxnSpPr/>
            <p:nvPr/>
          </p:nvCxnSpPr>
          <p:spPr bwMode="auto">
            <a:xfrm>
              <a:off x="2471749" y="302280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3" name="Straight Connector 20582">
              <a:extLst>
                <a:ext uri="{FF2B5EF4-FFF2-40B4-BE49-F238E27FC236}">
                  <a16:creationId xmlns:a16="http://schemas.microsoft.com/office/drawing/2014/main" id="{78E7032F-9CD5-336F-E31C-BF67D3F41F70}"/>
                </a:ext>
              </a:extLst>
            </p:cNvPr>
            <p:cNvCxnSpPr/>
            <p:nvPr/>
          </p:nvCxnSpPr>
          <p:spPr bwMode="auto">
            <a:xfrm>
              <a:off x="2797488" y="319964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4" name="Straight Connector 20583">
              <a:extLst>
                <a:ext uri="{FF2B5EF4-FFF2-40B4-BE49-F238E27FC236}">
                  <a16:creationId xmlns:a16="http://schemas.microsoft.com/office/drawing/2014/main" id="{A66B2662-32AA-3909-1602-8902062D0073}"/>
                </a:ext>
              </a:extLst>
            </p:cNvPr>
            <p:cNvCxnSpPr/>
            <p:nvPr/>
          </p:nvCxnSpPr>
          <p:spPr bwMode="auto">
            <a:xfrm>
              <a:off x="2837659" y="320599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5" name="Straight Connector 20584">
              <a:extLst>
                <a:ext uri="{FF2B5EF4-FFF2-40B4-BE49-F238E27FC236}">
                  <a16:creationId xmlns:a16="http://schemas.microsoft.com/office/drawing/2014/main" id="{E529CA81-6653-0C38-199B-ABE312BB1F6B}"/>
                </a:ext>
              </a:extLst>
            </p:cNvPr>
            <p:cNvCxnSpPr/>
            <p:nvPr/>
          </p:nvCxnSpPr>
          <p:spPr bwMode="auto">
            <a:xfrm>
              <a:off x="2882770" y="321065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6" name="Straight Connector 20585">
              <a:extLst>
                <a:ext uri="{FF2B5EF4-FFF2-40B4-BE49-F238E27FC236}">
                  <a16:creationId xmlns:a16="http://schemas.microsoft.com/office/drawing/2014/main" id="{CD18A654-F57A-B4DB-FE2F-57B09278E7AF}"/>
                </a:ext>
              </a:extLst>
            </p:cNvPr>
            <p:cNvCxnSpPr/>
            <p:nvPr/>
          </p:nvCxnSpPr>
          <p:spPr bwMode="auto">
            <a:xfrm>
              <a:off x="2967424" y="321721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7" name="Straight Connector 20586">
              <a:extLst>
                <a:ext uri="{FF2B5EF4-FFF2-40B4-BE49-F238E27FC236}">
                  <a16:creationId xmlns:a16="http://schemas.microsoft.com/office/drawing/2014/main" id="{E9EF9674-6D3C-ECC6-82A4-EE7263E8D484}"/>
                </a:ext>
              </a:extLst>
            </p:cNvPr>
            <p:cNvCxnSpPr/>
            <p:nvPr/>
          </p:nvCxnSpPr>
          <p:spPr bwMode="auto">
            <a:xfrm>
              <a:off x="3583264" y="350411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8" name="Straight Connector 20587">
              <a:extLst>
                <a:ext uri="{FF2B5EF4-FFF2-40B4-BE49-F238E27FC236}">
                  <a16:creationId xmlns:a16="http://schemas.microsoft.com/office/drawing/2014/main" id="{0A1A5F01-470E-7947-E709-D78BDD43D23F}"/>
                </a:ext>
              </a:extLst>
            </p:cNvPr>
            <p:cNvCxnSpPr/>
            <p:nvPr/>
          </p:nvCxnSpPr>
          <p:spPr bwMode="auto">
            <a:xfrm>
              <a:off x="3489247" y="344717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9" name="Straight Connector 20588">
              <a:extLst>
                <a:ext uri="{FF2B5EF4-FFF2-40B4-BE49-F238E27FC236}">
                  <a16:creationId xmlns:a16="http://schemas.microsoft.com/office/drawing/2014/main" id="{68A9A6B5-3B26-491E-E170-5D3984DC9D16}"/>
                </a:ext>
              </a:extLst>
            </p:cNvPr>
            <p:cNvCxnSpPr/>
            <p:nvPr/>
          </p:nvCxnSpPr>
          <p:spPr bwMode="auto">
            <a:xfrm>
              <a:off x="3374314" y="335927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0" name="Straight Connector 20589">
              <a:extLst>
                <a:ext uri="{FF2B5EF4-FFF2-40B4-BE49-F238E27FC236}">
                  <a16:creationId xmlns:a16="http://schemas.microsoft.com/office/drawing/2014/main" id="{4CB2D761-0B2F-0399-0BFD-E0ABEBE1678A}"/>
                </a:ext>
              </a:extLst>
            </p:cNvPr>
            <p:cNvCxnSpPr/>
            <p:nvPr/>
          </p:nvCxnSpPr>
          <p:spPr bwMode="auto">
            <a:xfrm>
              <a:off x="3823620" y="358236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1" name="Straight Connector 20590">
              <a:extLst>
                <a:ext uri="{FF2B5EF4-FFF2-40B4-BE49-F238E27FC236}">
                  <a16:creationId xmlns:a16="http://schemas.microsoft.com/office/drawing/2014/main" id="{15F4D925-CA77-56C1-DFF9-EBF895D85686}"/>
                </a:ext>
              </a:extLst>
            </p:cNvPr>
            <p:cNvCxnSpPr/>
            <p:nvPr/>
          </p:nvCxnSpPr>
          <p:spPr bwMode="auto">
            <a:xfrm>
              <a:off x="3062866" y="323163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2" name="Straight Connector 20591">
              <a:extLst>
                <a:ext uri="{FF2B5EF4-FFF2-40B4-BE49-F238E27FC236}">
                  <a16:creationId xmlns:a16="http://schemas.microsoft.com/office/drawing/2014/main" id="{33C5DE63-BD49-D569-E5C3-FA8A55A4D348}"/>
                </a:ext>
              </a:extLst>
            </p:cNvPr>
            <p:cNvCxnSpPr/>
            <p:nvPr/>
          </p:nvCxnSpPr>
          <p:spPr bwMode="auto">
            <a:xfrm>
              <a:off x="3103037" y="323798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3" name="Straight Connector 20592">
              <a:extLst>
                <a:ext uri="{FF2B5EF4-FFF2-40B4-BE49-F238E27FC236}">
                  <a16:creationId xmlns:a16="http://schemas.microsoft.com/office/drawing/2014/main" id="{A5EAE336-E819-28BA-C1E4-A8264419E812}"/>
                </a:ext>
              </a:extLst>
            </p:cNvPr>
            <p:cNvCxnSpPr/>
            <p:nvPr/>
          </p:nvCxnSpPr>
          <p:spPr bwMode="auto">
            <a:xfrm>
              <a:off x="3154498" y="325151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4" name="Straight Connector 20593">
              <a:extLst>
                <a:ext uri="{FF2B5EF4-FFF2-40B4-BE49-F238E27FC236}">
                  <a16:creationId xmlns:a16="http://schemas.microsoft.com/office/drawing/2014/main" id="{43845AD1-E58E-EBE9-F6DD-A0D39BDC031C}"/>
                </a:ext>
              </a:extLst>
            </p:cNvPr>
            <p:cNvCxnSpPr/>
            <p:nvPr/>
          </p:nvCxnSpPr>
          <p:spPr bwMode="auto">
            <a:xfrm>
              <a:off x="3324366" y="332307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5" name="Straight Connector 20594">
              <a:extLst>
                <a:ext uri="{FF2B5EF4-FFF2-40B4-BE49-F238E27FC236}">
                  <a16:creationId xmlns:a16="http://schemas.microsoft.com/office/drawing/2014/main" id="{D109D8D2-A75A-C754-2C99-DF853EAB849E}"/>
                </a:ext>
              </a:extLst>
            </p:cNvPr>
            <p:cNvCxnSpPr/>
            <p:nvPr/>
          </p:nvCxnSpPr>
          <p:spPr bwMode="auto">
            <a:xfrm>
              <a:off x="3869815" y="371912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6" name="Straight Connector 20595">
              <a:extLst>
                <a:ext uri="{FF2B5EF4-FFF2-40B4-BE49-F238E27FC236}">
                  <a16:creationId xmlns:a16="http://schemas.microsoft.com/office/drawing/2014/main" id="{F3663723-273C-9B92-298C-78334B6DD5E7}"/>
                </a:ext>
              </a:extLst>
            </p:cNvPr>
            <p:cNvCxnSpPr/>
            <p:nvPr/>
          </p:nvCxnSpPr>
          <p:spPr bwMode="auto">
            <a:xfrm>
              <a:off x="3909986" y="372547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7" name="Straight Connector 20596">
              <a:extLst>
                <a:ext uri="{FF2B5EF4-FFF2-40B4-BE49-F238E27FC236}">
                  <a16:creationId xmlns:a16="http://schemas.microsoft.com/office/drawing/2014/main" id="{68AC45E7-F92C-6B5F-2890-FE272C348B02}"/>
                </a:ext>
              </a:extLst>
            </p:cNvPr>
            <p:cNvCxnSpPr/>
            <p:nvPr/>
          </p:nvCxnSpPr>
          <p:spPr bwMode="auto">
            <a:xfrm>
              <a:off x="3961447" y="3738996"/>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8" name="Straight Connector 20597">
              <a:extLst>
                <a:ext uri="{FF2B5EF4-FFF2-40B4-BE49-F238E27FC236}">
                  <a16:creationId xmlns:a16="http://schemas.microsoft.com/office/drawing/2014/main" id="{F92417C0-1F36-52C1-9C11-B1138C1690E1}"/>
                </a:ext>
              </a:extLst>
            </p:cNvPr>
            <p:cNvCxnSpPr/>
            <p:nvPr/>
          </p:nvCxnSpPr>
          <p:spPr bwMode="auto">
            <a:xfrm>
              <a:off x="4617601" y="399868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9" name="Straight Connector 20598">
              <a:extLst>
                <a:ext uri="{FF2B5EF4-FFF2-40B4-BE49-F238E27FC236}">
                  <a16:creationId xmlns:a16="http://schemas.microsoft.com/office/drawing/2014/main" id="{796A5444-749E-06C2-D3A2-E82884B76244}"/>
                </a:ext>
              </a:extLst>
            </p:cNvPr>
            <p:cNvCxnSpPr/>
            <p:nvPr/>
          </p:nvCxnSpPr>
          <p:spPr bwMode="auto">
            <a:xfrm>
              <a:off x="4123584" y="381056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00" name="Straight Connector 20599">
              <a:extLst>
                <a:ext uri="{FF2B5EF4-FFF2-40B4-BE49-F238E27FC236}">
                  <a16:creationId xmlns:a16="http://schemas.microsoft.com/office/drawing/2014/main" id="{BF9E3D78-B8E4-6768-EABA-C3177B9F2377}"/>
                </a:ext>
              </a:extLst>
            </p:cNvPr>
            <p:cNvCxnSpPr/>
            <p:nvPr/>
          </p:nvCxnSpPr>
          <p:spPr bwMode="auto">
            <a:xfrm>
              <a:off x="4087555" y="381056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01" name="Straight Connector 20600">
              <a:extLst>
                <a:ext uri="{FF2B5EF4-FFF2-40B4-BE49-F238E27FC236}">
                  <a16:creationId xmlns:a16="http://schemas.microsoft.com/office/drawing/2014/main" id="{33C396FE-6555-BB01-818E-42E6FA8AEF44}"/>
                </a:ext>
              </a:extLst>
            </p:cNvPr>
            <p:cNvCxnSpPr/>
            <p:nvPr/>
          </p:nvCxnSpPr>
          <p:spPr bwMode="auto">
            <a:xfrm>
              <a:off x="4234266" y="381056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02" name="Straight Connector 20601">
              <a:extLst>
                <a:ext uri="{FF2B5EF4-FFF2-40B4-BE49-F238E27FC236}">
                  <a16:creationId xmlns:a16="http://schemas.microsoft.com/office/drawing/2014/main" id="{F3279A55-F335-B453-838E-74012A8BDC20}"/>
                </a:ext>
              </a:extLst>
            </p:cNvPr>
            <p:cNvCxnSpPr/>
            <p:nvPr/>
          </p:nvCxnSpPr>
          <p:spPr bwMode="auto">
            <a:xfrm>
              <a:off x="4589076" y="3975670"/>
              <a:ext cx="0" cy="91440"/>
            </a:xfrm>
            <a:prstGeom prst="line">
              <a:avLst/>
            </a:prstGeom>
            <a:noFill/>
            <a:ln w="28575" cap="flat" cmpd="sng" algn="ctr">
              <a:solidFill>
                <a:srgbClr val="015873"/>
              </a:solidFill>
              <a:prstDash val="solid"/>
              <a:round/>
              <a:headEnd type="none" w="med" len="med"/>
              <a:tailEnd type="none" w="med" len="med"/>
            </a:ln>
            <a:effectLst/>
          </p:spPr>
        </p:cxnSp>
      </p:grpSp>
      <p:grpSp>
        <p:nvGrpSpPr>
          <p:cNvPr id="20631" name="Group 20630">
            <a:extLst>
              <a:ext uri="{FF2B5EF4-FFF2-40B4-BE49-F238E27FC236}">
                <a16:creationId xmlns:a16="http://schemas.microsoft.com/office/drawing/2014/main" id="{A04C6863-3673-22E1-B140-59DE77BB291E}"/>
              </a:ext>
            </a:extLst>
          </p:cNvPr>
          <p:cNvGrpSpPr/>
          <p:nvPr/>
        </p:nvGrpSpPr>
        <p:grpSpPr>
          <a:xfrm>
            <a:off x="7144315" y="2408387"/>
            <a:ext cx="3418841" cy="1744250"/>
            <a:chOff x="7144315" y="2408387"/>
            <a:chExt cx="3418841" cy="1744250"/>
          </a:xfrm>
        </p:grpSpPr>
        <p:cxnSp>
          <p:nvCxnSpPr>
            <p:cNvPr id="20609" name="Straight Connector 20608">
              <a:extLst>
                <a:ext uri="{FF2B5EF4-FFF2-40B4-BE49-F238E27FC236}">
                  <a16:creationId xmlns:a16="http://schemas.microsoft.com/office/drawing/2014/main" id="{0188FE71-A888-BCC9-7D26-855CDB745A32}"/>
                </a:ext>
              </a:extLst>
            </p:cNvPr>
            <p:cNvCxnSpPr/>
            <p:nvPr/>
          </p:nvCxnSpPr>
          <p:spPr bwMode="auto">
            <a:xfrm>
              <a:off x="7144315" y="240838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0" name="Straight Connector 20609">
              <a:extLst>
                <a:ext uri="{FF2B5EF4-FFF2-40B4-BE49-F238E27FC236}">
                  <a16:creationId xmlns:a16="http://schemas.microsoft.com/office/drawing/2014/main" id="{F2D798AD-FCFB-1EBE-4061-5F5E4623F4D8}"/>
                </a:ext>
              </a:extLst>
            </p:cNvPr>
            <p:cNvCxnSpPr/>
            <p:nvPr/>
          </p:nvCxnSpPr>
          <p:spPr bwMode="auto">
            <a:xfrm>
              <a:off x="7217340" y="246892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1" name="Straight Connector 20610">
              <a:extLst>
                <a:ext uri="{FF2B5EF4-FFF2-40B4-BE49-F238E27FC236}">
                  <a16:creationId xmlns:a16="http://schemas.microsoft.com/office/drawing/2014/main" id="{C13C2F61-1065-93FD-EB0A-4AAA459EF4F4}"/>
                </a:ext>
              </a:extLst>
            </p:cNvPr>
            <p:cNvCxnSpPr/>
            <p:nvPr/>
          </p:nvCxnSpPr>
          <p:spPr bwMode="auto">
            <a:xfrm>
              <a:off x="7398315" y="2519436"/>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2" name="Straight Connector 20611">
              <a:extLst>
                <a:ext uri="{FF2B5EF4-FFF2-40B4-BE49-F238E27FC236}">
                  <a16:creationId xmlns:a16="http://schemas.microsoft.com/office/drawing/2014/main" id="{3CD2BCC2-0ACB-8A71-2852-36AA5A016F15}"/>
                </a:ext>
              </a:extLst>
            </p:cNvPr>
            <p:cNvCxnSpPr/>
            <p:nvPr/>
          </p:nvCxnSpPr>
          <p:spPr bwMode="auto">
            <a:xfrm>
              <a:off x="7830115" y="2671329"/>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3" name="Straight Connector 20612">
              <a:extLst>
                <a:ext uri="{FF2B5EF4-FFF2-40B4-BE49-F238E27FC236}">
                  <a16:creationId xmlns:a16="http://schemas.microsoft.com/office/drawing/2014/main" id="{59390526-7CA4-B307-7391-8E612A42917F}"/>
                </a:ext>
              </a:extLst>
            </p:cNvPr>
            <p:cNvCxnSpPr/>
            <p:nvPr/>
          </p:nvCxnSpPr>
          <p:spPr bwMode="auto">
            <a:xfrm>
              <a:off x="7928540" y="280825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4" name="Straight Connector 20613">
              <a:extLst>
                <a:ext uri="{FF2B5EF4-FFF2-40B4-BE49-F238E27FC236}">
                  <a16:creationId xmlns:a16="http://schemas.microsoft.com/office/drawing/2014/main" id="{4BAB5387-8F4E-3CEA-840F-7A41B93442BD}"/>
                </a:ext>
              </a:extLst>
            </p:cNvPr>
            <p:cNvCxnSpPr/>
            <p:nvPr/>
          </p:nvCxnSpPr>
          <p:spPr bwMode="auto">
            <a:xfrm>
              <a:off x="8090465" y="283573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5" name="Straight Connector 20614">
              <a:extLst>
                <a:ext uri="{FF2B5EF4-FFF2-40B4-BE49-F238E27FC236}">
                  <a16:creationId xmlns:a16="http://schemas.microsoft.com/office/drawing/2014/main" id="{A16C0134-4FCD-D83A-A51C-62F8E454DB11}"/>
                </a:ext>
              </a:extLst>
            </p:cNvPr>
            <p:cNvCxnSpPr/>
            <p:nvPr/>
          </p:nvCxnSpPr>
          <p:spPr bwMode="auto">
            <a:xfrm>
              <a:off x="8011831" y="282938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6" name="Straight Connector 20615">
              <a:extLst>
                <a:ext uri="{FF2B5EF4-FFF2-40B4-BE49-F238E27FC236}">
                  <a16:creationId xmlns:a16="http://schemas.microsoft.com/office/drawing/2014/main" id="{530758ED-BD0A-9A68-A132-97BE495B2B45}"/>
                </a:ext>
              </a:extLst>
            </p:cNvPr>
            <p:cNvCxnSpPr/>
            <p:nvPr/>
          </p:nvCxnSpPr>
          <p:spPr bwMode="auto">
            <a:xfrm>
              <a:off x="8726462" y="321721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7" name="Straight Connector 20616">
              <a:extLst>
                <a:ext uri="{FF2B5EF4-FFF2-40B4-BE49-F238E27FC236}">
                  <a16:creationId xmlns:a16="http://schemas.microsoft.com/office/drawing/2014/main" id="{EC944933-D950-2C46-78D7-8822DCBEED3B}"/>
                </a:ext>
              </a:extLst>
            </p:cNvPr>
            <p:cNvCxnSpPr/>
            <p:nvPr/>
          </p:nvCxnSpPr>
          <p:spPr bwMode="auto">
            <a:xfrm>
              <a:off x="8303540" y="304985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8" name="Straight Connector 20617">
              <a:extLst>
                <a:ext uri="{FF2B5EF4-FFF2-40B4-BE49-F238E27FC236}">
                  <a16:creationId xmlns:a16="http://schemas.microsoft.com/office/drawing/2014/main" id="{E90BB6DB-CF01-1FC5-BEC8-FF6C01B673D5}"/>
                </a:ext>
              </a:extLst>
            </p:cNvPr>
            <p:cNvCxnSpPr/>
            <p:nvPr/>
          </p:nvCxnSpPr>
          <p:spPr bwMode="auto">
            <a:xfrm>
              <a:off x="8373390" y="314019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9" name="Straight Connector 20618">
              <a:extLst>
                <a:ext uri="{FF2B5EF4-FFF2-40B4-BE49-F238E27FC236}">
                  <a16:creationId xmlns:a16="http://schemas.microsoft.com/office/drawing/2014/main" id="{2A239C27-9148-122D-217B-AFC87EDE0EE8}"/>
                </a:ext>
              </a:extLst>
            </p:cNvPr>
            <p:cNvCxnSpPr/>
            <p:nvPr/>
          </p:nvCxnSpPr>
          <p:spPr bwMode="auto">
            <a:xfrm>
              <a:off x="8786140" y="336804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0" name="Straight Connector 20619">
              <a:extLst>
                <a:ext uri="{FF2B5EF4-FFF2-40B4-BE49-F238E27FC236}">
                  <a16:creationId xmlns:a16="http://schemas.microsoft.com/office/drawing/2014/main" id="{013CA406-4090-4398-F25F-291BABEF03FA}"/>
                </a:ext>
              </a:extLst>
            </p:cNvPr>
            <p:cNvCxnSpPr/>
            <p:nvPr/>
          </p:nvCxnSpPr>
          <p:spPr bwMode="auto">
            <a:xfrm>
              <a:off x="8836940" y="340499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1" name="Straight Connector 20620">
              <a:extLst>
                <a:ext uri="{FF2B5EF4-FFF2-40B4-BE49-F238E27FC236}">
                  <a16:creationId xmlns:a16="http://schemas.microsoft.com/office/drawing/2014/main" id="{7177735E-5ABE-6CEC-A916-8BE59E8B8197}"/>
                </a:ext>
              </a:extLst>
            </p:cNvPr>
            <p:cNvCxnSpPr/>
            <p:nvPr/>
          </p:nvCxnSpPr>
          <p:spPr bwMode="auto">
            <a:xfrm>
              <a:off x="8954204" y="340889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2" name="Straight Connector 20621">
              <a:extLst>
                <a:ext uri="{FF2B5EF4-FFF2-40B4-BE49-F238E27FC236}">
                  <a16:creationId xmlns:a16="http://schemas.microsoft.com/office/drawing/2014/main" id="{82CFED90-811F-0061-F9A5-BBBF836E9C0A}"/>
                </a:ext>
              </a:extLst>
            </p:cNvPr>
            <p:cNvCxnSpPr/>
            <p:nvPr/>
          </p:nvCxnSpPr>
          <p:spPr bwMode="auto">
            <a:xfrm>
              <a:off x="9876147" y="404702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3" name="Straight Connector 20622">
              <a:extLst>
                <a:ext uri="{FF2B5EF4-FFF2-40B4-BE49-F238E27FC236}">
                  <a16:creationId xmlns:a16="http://schemas.microsoft.com/office/drawing/2014/main" id="{75C49C9E-4AAD-6720-83F2-A5106287FE91}"/>
                </a:ext>
              </a:extLst>
            </p:cNvPr>
            <p:cNvCxnSpPr/>
            <p:nvPr/>
          </p:nvCxnSpPr>
          <p:spPr bwMode="auto">
            <a:xfrm>
              <a:off x="9318373" y="363512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4" name="Straight Connector 20623">
              <a:extLst>
                <a:ext uri="{FF2B5EF4-FFF2-40B4-BE49-F238E27FC236}">
                  <a16:creationId xmlns:a16="http://schemas.microsoft.com/office/drawing/2014/main" id="{DD0697F7-B200-A26D-B28D-1B824AD1169C}"/>
                </a:ext>
              </a:extLst>
            </p:cNvPr>
            <p:cNvCxnSpPr/>
            <p:nvPr/>
          </p:nvCxnSpPr>
          <p:spPr bwMode="auto">
            <a:xfrm>
              <a:off x="9495282" y="3837366"/>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5" name="Straight Connector 20624">
              <a:extLst>
                <a:ext uri="{FF2B5EF4-FFF2-40B4-BE49-F238E27FC236}">
                  <a16:creationId xmlns:a16="http://schemas.microsoft.com/office/drawing/2014/main" id="{AA626DCE-9F33-E2CA-8300-640B69C01D6D}"/>
                </a:ext>
              </a:extLst>
            </p:cNvPr>
            <p:cNvCxnSpPr/>
            <p:nvPr/>
          </p:nvCxnSpPr>
          <p:spPr bwMode="auto">
            <a:xfrm>
              <a:off x="9084590" y="343398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6" name="Straight Connector 20625">
              <a:extLst>
                <a:ext uri="{FF2B5EF4-FFF2-40B4-BE49-F238E27FC236}">
                  <a16:creationId xmlns:a16="http://schemas.microsoft.com/office/drawing/2014/main" id="{C4F19EDF-223B-9FE5-612E-517CAC0C00A5}"/>
                </a:ext>
              </a:extLst>
            </p:cNvPr>
            <p:cNvCxnSpPr/>
            <p:nvPr/>
          </p:nvCxnSpPr>
          <p:spPr bwMode="auto">
            <a:xfrm>
              <a:off x="9124327" y="343398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7" name="Straight Connector 20626">
              <a:extLst>
                <a:ext uri="{FF2B5EF4-FFF2-40B4-BE49-F238E27FC236}">
                  <a16:creationId xmlns:a16="http://schemas.microsoft.com/office/drawing/2014/main" id="{0584D490-53D6-EC11-34E2-161AACB3C3E7}"/>
                </a:ext>
              </a:extLst>
            </p:cNvPr>
            <p:cNvCxnSpPr/>
            <p:nvPr/>
          </p:nvCxnSpPr>
          <p:spPr bwMode="auto">
            <a:xfrm>
              <a:off x="9282634" y="363512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8" name="Straight Connector 20627">
              <a:extLst>
                <a:ext uri="{FF2B5EF4-FFF2-40B4-BE49-F238E27FC236}">
                  <a16:creationId xmlns:a16="http://schemas.microsoft.com/office/drawing/2014/main" id="{39AEC66F-271C-5E80-4BCA-84C07512B9E2}"/>
                </a:ext>
              </a:extLst>
            </p:cNvPr>
            <p:cNvCxnSpPr/>
            <p:nvPr/>
          </p:nvCxnSpPr>
          <p:spPr bwMode="auto">
            <a:xfrm>
              <a:off x="9788687" y="396990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9" name="Straight Connector 20628">
              <a:extLst>
                <a:ext uri="{FF2B5EF4-FFF2-40B4-BE49-F238E27FC236}">
                  <a16:creationId xmlns:a16="http://schemas.microsoft.com/office/drawing/2014/main" id="{DABBF6CC-9CE8-A0E5-99BC-822975D292FF}"/>
                </a:ext>
              </a:extLst>
            </p:cNvPr>
            <p:cNvCxnSpPr/>
            <p:nvPr/>
          </p:nvCxnSpPr>
          <p:spPr bwMode="auto">
            <a:xfrm>
              <a:off x="9374471" y="368668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30" name="Straight Connector 20629">
              <a:extLst>
                <a:ext uri="{FF2B5EF4-FFF2-40B4-BE49-F238E27FC236}">
                  <a16:creationId xmlns:a16="http://schemas.microsoft.com/office/drawing/2014/main" id="{88041F30-651C-8C88-5C62-1137543A5009}"/>
                </a:ext>
              </a:extLst>
            </p:cNvPr>
            <p:cNvCxnSpPr/>
            <p:nvPr/>
          </p:nvCxnSpPr>
          <p:spPr bwMode="auto">
            <a:xfrm>
              <a:off x="10563156" y="4061197"/>
              <a:ext cx="0" cy="91440"/>
            </a:xfrm>
            <a:prstGeom prst="line">
              <a:avLst/>
            </a:prstGeom>
            <a:noFill/>
            <a:ln w="28575" cap="flat" cmpd="sng" algn="ctr">
              <a:solidFill>
                <a:srgbClr val="015873"/>
              </a:solidFill>
              <a:prstDash val="solid"/>
              <a:round/>
              <a:headEnd type="none" w="med" len="med"/>
              <a:tailEnd type="none" w="med" len="med"/>
            </a:ln>
            <a:effectLst/>
          </p:spPr>
        </p:cxnSp>
      </p:grpSp>
    </p:spTree>
    <p:extLst>
      <p:ext uri="{BB962C8B-B14F-4D97-AF65-F5344CB8AC3E}">
        <p14:creationId xmlns:p14="http://schemas.microsoft.com/office/powerpoint/2010/main" val="801527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Freeform 303">
            <a:extLst>
              <a:ext uri="{FF2B5EF4-FFF2-40B4-BE49-F238E27FC236}">
                <a16:creationId xmlns:a16="http://schemas.microsoft.com/office/drawing/2014/main" id="{9608F283-7653-1113-B3DA-9C6DF48E5B28}"/>
              </a:ext>
            </a:extLst>
          </p:cNvPr>
          <p:cNvSpPr/>
          <p:nvPr/>
        </p:nvSpPr>
        <p:spPr bwMode="auto">
          <a:xfrm>
            <a:off x="2969846" y="1801446"/>
            <a:ext cx="5275385" cy="2977662"/>
          </a:xfrm>
          <a:custGeom>
            <a:avLst/>
            <a:gdLst>
              <a:gd name="connsiteX0" fmla="*/ 0 w 5275385"/>
              <a:gd name="connsiteY0" fmla="*/ 0 h 2977662"/>
              <a:gd name="connsiteX1" fmla="*/ 261816 w 5275385"/>
              <a:gd name="connsiteY1" fmla="*/ 0 h 2977662"/>
              <a:gd name="connsiteX2" fmla="*/ 261816 w 5275385"/>
              <a:gd name="connsiteY2" fmla="*/ 85969 h 2977662"/>
              <a:gd name="connsiteX3" fmla="*/ 461108 w 5275385"/>
              <a:gd name="connsiteY3" fmla="*/ 85969 h 2977662"/>
              <a:gd name="connsiteX4" fmla="*/ 461108 w 5275385"/>
              <a:gd name="connsiteY4" fmla="*/ 136769 h 2977662"/>
              <a:gd name="connsiteX5" fmla="*/ 644769 w 5275385"/>
              <a:gd name="connsiteY5" fmla="*/ 136769 h 2977662"/>
              <a:gd name="connsiteX6" fmla="*/ 644769 w 5275385"/>
              <a:gd name="connsiteY6" fmla="*/ 179754 h 2977662"/>
              <a:gd name="connsiteX7" fmla="*/ 730739 w 5275385"/>
              <a:gd name="connsiteY7" fmla="*/ 179754 h 2977662"/>
              <a:gd name="connsiteX8" fmla="*/ 730739 w 5275385"/>
              <a:gd name="connsiteY8" fmla="*/ 222739 h 2977662"/>
              <a:gd name="connsiteX9" fmla="*/ 1086339 w 5275385"/>
              <a:gd name="connsiteY9" fmla="*/ 222739 h 2977662"/>
              <a:gd name="connsiteX10" fmla="*/ 1086339 w 5275385"/>
              <a:gd name="connsiteY10" fmla="*/ 265723 h 2977662"/>
              <a:gd name="connsiteX11" fmla="*/ 1328616 w 5275385"/>
              <a:gd name="connsiteY11" fmla="*/ 265723 h 2977662"/>
              <a:gd name="connsiteX12" fmla="*/ 1328616 w 5275385"/>
              <a:gd name="connsiteY12" fmla="*/ 375139 h 2977662"/>
              <a:gd name="connsiteX13" fmla="*/ 1375508 w 5275385"/>
              <a:gd name="connsiteY13" fmla="*/ 375139 h 2977662"/>
              <a:gd name="connsiteX14" fmla="*/ 1375508 w 5275385"/>
              <a:gd name="connsiteY14" fmla="*/ 480646 h 2977662"/>
              <a:gd name="connsiteX15" fmla="*/ 1504462 w 5275385"/>
              <a:gd name="connsiteY15" fmla="*/ 480646 h 2977662"/>
              <a:gd name="connsiteX16" fmla="*/ 1504462 w 5275385"/>
              <a:gd name="connsiteY16" fmla="*/ 519723 h 2977662"/>
              <a:gd name="connsiteX17" fmla="*/ 1719385 w 5275385"/>
              <a:gd name="connsiteY17" fmla="*/ 519723 h 2977662"/>
              <a:gd name="connsiteX18" fmla="*/ 1719385 w 5275385"/>
              <a:gd name="connsiteY18" fmla="*/ 668216 h 2977662"/>
              <a:gd name="connsiteX19" fmla="*/ 1719385 w 5275385"/>
              <a:gd name="connsiteY19" fmla="*/ 668216 h 2977662"/>
              <a:gd name="connsiteX20" fmla="*/ 1758462 w 5275385"/>
              <a:gd name="connsiteY20" fmla="*/ 668216 h 2977662"/>
              <a:gd name="connsiteX21" fmla="*/ 1758462 w 5275385"/>
              <a:gd name="connsiteY21" fmla="*/ 789354 h 2977662"/>
              <a:gd name="connsiteX22" fmla="*/ 1867877 w 5275385"/>
              <a:gd name="connsiteY22" fmla="*/ 789354 h 2977662"/>
              <a:gd name="connsiteX23" fmla="*/ 1867877 w 5275385"/>
              <a:gd name="connsiteY23" fmla="*/ 836246 h 2977662"/>
              <a:gd name="connsiteX24" fmla="*/ 1942123 w 5275385"/>
              <a:gd name="connsiteY24" fmla="*/ 836246 h 2977662"/>
              <a:gd name="connsiteX25" fmla="*/ 1942123 w 5275385"/>
              <a:gd name="connsiteY25" fmla="*/ 890954 h 2977662"/>
              <a:gd name="connsiteX26" fmla="*/ 2082800 w 5275385"/>
              <a:gd name="connsiteY26" fmla="*/ 890954 h 2977662"/>
              <a:gd name="connsiteX27" fmla="*/ 2082800 w 5275385"/>
              <a:gd name="connsiteY27" fmla="*/ 1031631 h 2977662"/>
              <a:gd name="connsiteX28" fmla="*/ 2266462 w 5275385"/>
              <a:gd name="connsiteY28" fmla="*/ 1031631 h 2977662"/>
              <a:gd name="connsiteX29" fmla="*/ 2266462 w 5275385"/>
              <a:gd name="connsiteY29" fmla="*/ 1074616 h 2977662"/>
              <a:gd name="connsiteX30" fmla="*/ 2469662 w 5275385"/>
              <a:gd name="connsiteY30" fmla="*/ 1074616 h 2977662"/>
              <a:gd name="connsiteX31" fmla="*/ 2469662 w 5275385"/>
              <a:gd name="connsiteY31" fmla="*/ 1129323 h 2977662"/>
              <a:gd name="connsiteX32" fmla="*/ 2594708 w 5275385"/>
              <a:gd name="connsiteY32" fmla="*/ 1129323 h 2977662"/>
              <a:gd name="connsiteX33" fmla="*/ 2594708 w 5275385"/>
              <a:gd name="connsiteY33" fmla="*/ 1215292 h 2977662"/>
              <a:gd name="connsiteX34" fmla="*/ 2645508 w 5275385"/>
              <a:gd name="connsiteY34" fmla="*/ 1215292 h 2977662"/>
              <a:gd name="connsiteX35" fmla="*/ 2645508 w 5275385"/>
              <a:gd name="connsiteY35" fmla="*/ 1273908 h 2977662"/>
              <a:gd name="connsiteX36" fmla="*/ 2715846 w 5275385"/>
              <a:gd name="connsiteY36" fmla="*/ 1273908 h 2977662"/>
              <a:gd name="connsiteX37" fmla="*/ 2715846 w 5275385"/>
              <a:gd name="connsiteY37" fmla="*/ 1332523 h 2977662"/>
              <a:gd name="connsiteX38" fmla="*/ 2993292 w 5275385"/>
              <a:gd name="connsiteY38" fmla="*/ 1332523 h 2977662"/>
              <a:gd name="connsiteX39" fmla="*/ 2993292 w 5275385"/>
              <a:gd name="connsiteY39" fmla="*/ 1383323 h 2977662"/>
              <a:gd name="connsiteX40" fmla="*/ 3079262 w 5275385"/>
              <a:gd name="connsiteY40" fmla="*/ 1383323 h 2977662"/>
              <a:gd name="connsiteX41" fmla="*/ 3079262 w 5275385"/>
              <a:gd name="connsiteY41" fmla="*/ 1453662 h 2977662"/>
              <a:gd name="connsiteX42" fmla="*/ 3200400 w 5275385"/>
              <a:gd name="connsiteY42" fmla="*/ 1453662 h 2977662"/>
              <a:gd name="connsiteX43" fmla="*/ 3200400 w 5275385"/>
              <a:gd name="connsiteY43" fmla="*/ 1574800 h 2977662"/>
              <a:gd name="connsiteX44" fmla="*/ 3493477 w 5275385"/>
              <a:gd name="connsiteY44" fmla="*/ 1574800 h 2977662"/>
              <a:gd name="connsiteX45" fmla="*/ 3493477 w 5275385"/>
              <a:gd name="connsiteY45" fmla="*/ 1641231 h 2977662"/>
              <a:gd name="connsiteX46" fmla="*/ 3544277 w 5275385"/>
              <a:gd name="connsiteY46" fmla="*/ 1641231 h 2977662"/>
              <a:gd name="connsiteX47" fmla="*/ 3544277 w 5275385"/>
              <a:gd name="connsiteY47" fmla="*/ 1711569 h 2977662"/>
              <a:gd name="connsiteX48" fmla="*/ 3583354 w 5275385"/>
              <a:gd name="connsiteY48" fmla="*/ 1711569 h 2977662"/>
              <a:gd name="connsiteX49" fmla="*/ 3583354 w 5275385"/>
              <a:gd name="connsiteY49" fmla="*/ 1770185 h 2977662"/>
              <a:gd name="connsiteX50" fmla="*/ 3708400 w 5275385"/>
              <a:gd name="connsiteY50" fmla="*/ 1770185 h 2977662"/>
              <a:gd name="connsiteX51" fmla="*/ 3708400 w 5275385"/>
              <a:gd name="connsiteY51" fmla="*/ 1832708 h 2977662"/>
              <a:gd name="connsiteX52" fmla="*/ 3919416 w 5275385"/>
              <a:gd name="connsiteY52" fmla="*/ 1832708 h 2977662"/>
              <a:gd name="connsiteX53" fmla="*/ 3919416 w 5275385"/>
              <a:gd name="connsiteY53" fmla="*/ 1926492 h 2977662"/>
              <a:gd name="connsiteX54" fmla="*/ 3970216 w 5275385"/>
              <a:gd name="connsiteY54" fmla="*/ 1926492 h 2977662"/>
              <a:gd name="connsiteX55" fmla="*/ 3970216 w 5275385"/>
              <a:gd name="connsiteY55" fmla="*/ 2024185 h 2977662"/>
              <a:gd name="connsiteX56" fmla="*/ 4243754 w 5275385"/>
              <a:gd name="connsiteY56" fmla="*/ 2024185 h 2977662"/>
              <a:gd name="connsiteX57" fmla="*/ 4243754 w 5275385"/>
              <a:gd name="connsiteY57" fmla="*/ 2141416 h 2977662"/>
              <a:gd name="connsiteX58" fmla="*/ 4290646 w 5275385"/>
              <a:gd name="connsiteY58" fmla="*/ 2141416 h 2977662"/>
              <a:gd name="connsiteX59" fmla="*/ 4290646 w 5275385"/>
              <a:gd name="connsiteY59" fmla="*/ 2328985 h 2977662"/>
              <a:gd name="connsiteX60" fmla="*/ 4427416 w 5275385"/>
              <a:gd name="connsiteY60" fmla="*/ 2328985 h 2977662"/>
              <a:gd name="connsiteX61" fmla="*/ 4427416 w 5275385"/>
              <a:gd name="connsiteY61" fmla="*/ 2696308 h 2977662"/>
              <a:gd name="connsiteX62" fmla="*/ 5275385 w 5275385"/>
              <a:gd name="connsiteY62" fmla="*/ 2696308 h 2977662"/>
              <a:gd name="connsiteX63" fmla="*/ 5275385 w 5275385"/>
              <a:gd name="connsiteY63" fmla="*/ 2977662 h 297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275385" h="2977662">
                <a:moveTo>
                  <a:pt x="0" y="0"/>
                </a:moveTo>
                <a:lnTo>
                  <a:pt x="261816" y="0"/>
                </a:lnTo>
                <a:lnTo>
                  <a:pt x="261816" y="85969"/>
                </a:lnTo>
                <a:lnTo>
                  <a:pt x="461108" y="85969"/>
                </a:lnTo>
                <a:lnTo>
                  <a:pt x="461108" y="136769"/>
                </a:lnTo>
                <a:lnTo>
                  <a:pt x="644769" y="136769"/>
                </a:lnTo>
                <a:lnTo>
                  <a:pt x="644769" y="179754"/>
                </a:lnTo>
                <a:lnTo>
                  <a:pt x="730739" y="179754"/>
                </a:lnTo>
                <a:lnTo>
                  <a:pt x="730739" y="222739"/>
                </a:lnTo>
                <a:lnTo>
                  <a:pt x="1086339" y="222739"/>
                </a:lnTo>
                <a:lnTo>
                  <a:pt x="1086339" y="265723"/>
                </a:lnTo>
                <a:lnTo>
                  <a:pt x="1328616" y="265723"/>
                </a:lnTo>
                <a:lnTo>
                  <a:pt x="1328616" y="375139"/>
                </a:lnTo>
                <a:lnTo>
                  <a:pt x="1375508" y="375139"/>
                </a:lnTo>
                <a:lnTo>
                  <a:pt x="1375508" y="480646"/>
                </a:lnTo>
                <a:lnTo>
                  <a:pt x="1504462" y="480646"/>
                </a:lnTo>
                <a:lnTo>
                  <a:pt x="1504462" y="519723"/>
                </a:lnTo>
                <a:lnTo>
                  <a:pt x="1719385" y="519723"/>
                </a:lnTo>
                <a:lnTo>
                  <a:pt x="1719385" y="668216"/>
                </a:lnTo>
                <a:lnTo>
                  <a:pt x="1719385" y="668216"/>
                </a:lnTo>
                <a:lnTo>
                  <a:pt x="1758462" y="668216"/>
                </a:lnTo>
                <a:lnTo>
                  <a:pt x="1758462" y="789354"/>
                </a:lnTo>
                <a:lnTo>
                  <a:pt x="1867877" y="789354"/>
                </a:lnTo>
                <a:lnTo>
                  <a:pt x="1867877" y="836246"/>
                </a:lnTo>
                <a:lnTo>
                  <a:pt x="1942123" y="836246"/>
                </a:lnTo>
                <a:lnTo>
                  <a:pt x="1942123" y="890954"/>
                </a:lnTo>
                <a:lnTo>
                  <a:pt x="2082800" y="890954"/>
                </a:lnTo>
                <a:lnTo>
                  <a:pt x="2082800" y="1031631"/>
                </a:lnTo>
                <a:lnTo>
                  <a:pt x="2266462" y="1031631"/>
                </a:lnTo>
                <a:lnTo>
                  <a:pt x="2266462" y="1074616"/>
                </a:lnTo>
                <a:lnTo>
                  <a:pt x="2469662" y="1074616"/>
                </a:lnTo>
                <a:lnTo>
                  <a:pt x="2469662" y="1129323"/>
                </a:lnTo>
                <a:lnTo>
                  <a:pt x="2594708" y="1129323"/>
                </a:lnTo>
                <a:lnTo>
                  <a:pt x="2594708" y="1215292"/>
                </a:lnTo>
                <a:lnTo>
                  <a:pt x="2645508" y="1215292"/>
                </a:lnTo>
                <a:lnTo>
                  <a:pt x="2645508" y="1273908"/>
                </a:lnTo>
                <a:lnTo>
                  <a:pt x="2715846" y="1273908"/>
                </a:lnTo>
                <a:lnTo>
                  <a:pt x="2715846" y="1332523"/>
                </a:lnTo>
                <a:lnTo>
                  <a:pt x="2993292" y="1332523"/>
                </a:lnTo>
                <a:lnTo>
                  <a:pt x="2993292" y="1383323"/>
                </a:lnTo>
                <a:lnTo>
                  <a:pt x="3079262" y="1383323"/>
                </a:lnTo>
                <a:lnTo>
                  <a:pt x="3079262" y="1453662"/>
                </a:lnTo>
                <a:lnTo>
                  <a:pt x="3200400" y="1453662"/>
                </a:lnTo>
                <a:lnTo>
                  <a:pt x="3200400" y="1574800"/>
                </a:lnTo>
                <a:lnTo>
                  <a:pt x="3493477" y="1574800"/>
                </a:lnTo>
                <a:lnTo>
                  <a:pt x="3493477" y="1641231"/>
                </a:lnTo>
                <a:lnTo>
                  <a:pt x="3544277" y="1641231"/>
                </a:lnTo>
                <a:lnTo>
                  <a:pt x="3544277" y="1711569"/>
                </a:lnTo>
                <a:lnTo>
                  <a:pt x="3583354" y="1711569"/>
                </a:lnTo>
                <a:lnTo>
                  <a:pt x="3583354" y="1770185"/>
                </a:lnTo>
                <a:lnTo>
                  <a:pt x="3708400" y="1770185"/>
                </a:lnTo>
                <a:lnTo>
                  <a:pt x="3708400" y="1832708"/>
                </a:lnTo>
                <a:lnTo>
                  <a:pt x="3919416" y="1832708"/>
                </a:lnTo>
                <a:lnTo>
                  <a:pt x="3919416" y="1926492"/>
                </a:lnTo>
                <a:lnTo>
                  <a:pt x="3970216" y="1926492"/>
                </a:lnTo>
                <a:lnTo>
                  <a:pt x="3970216" y="2024185"/>
                </a:lnTo>
                <a:lnTo>
                  <a:pt x="4243754" y="2024185"/>
                </a:lnTo>
                <a:lnTo>
                  <a:pt x="4243754" y="2141416"/>
                </a:lnTo>
                <a:lnTo>
                  <a:pt x="4290646" y="2141416"/>
                </a:lnTo>
                <a:lnTo>
                  <a:pt x="4290646" y="2328985"/>
                </a:lnTo>
                <a:lnTo>
                  <a:pt x="4427416" y="2328985"/>
                </a:lnTo>
                <a:lnTo>
                  <a:pt x="4427416" y="2696308"/>
                </a:lnTo>
                <a:lnTo>
                  <a:pt x="5275385" y="2696308"/>
                </a:lnTo>
                <a:lnTo>
                  <a:pt x="5275385" y="2977662"/>
                </a:lnTo>
              </a:path>
            </a:pathLst>
          </a:custGeom>
          <a:noFill/>
          <a:ln w="28575">
            <a:solidFill>
              <a:srgbClr val="015873"/>
            </a:solidFill>
            <a:miter lim="800000"/>
            <a:headEnd/>
            <a:tailEnd/>
          </a:ln>
        </p:spPr>
        <p:txBody>
          <a:bodyPr rtlCol="0" anchor="ctr"/>
          <a:lstStyle/>
          <a:p>
            <a:pPr algn="ctr"/>
            <a:endParaRPr lang="en-US" dirty="0"/>
          </a:p>
        </p:txBody>
      </p:sp>
      <p:sp>
        <p:nvSpPr>
          <p:cNvPr id="269" name="Rectangle 2">
            <a:extLst>
              <a:ext uri="{FF2B5EF4-FFF2-40B4-BE49-F238E27FC236}">
                <a16:creationId xmlns:a16="http://schemas.microsoft.com/office/drawing/2014/main" id="{23CB728F-354F-7978-C263-0F9ED5AEDCB2}"/>
              </a:ext>
            </a:extLst>
          </p:cNvPr>
          <p:cNvSpPr txBox="1">
            <a:spLocks noChangeArrowheads="1"/>
          </p:cNvSpPr>
          <p:nvPr/>
        </p:nvSpPr>
        <p:spPr bwMode="auto">
          <a:xfrm>
            <a:off x="609758" y="238127"/>
            <a:ext cx="11390173"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BRUIN CLL/SLL: PFS in Patients With CLL With and Without </a:t>
            </a:r>
            <a:r>
              <a:rPr kumimoji="0" lang="en-US" altLang="en-US" sz="3600" b="1" i="1" u="none" strike="noStrike" kern="0" cap="none" spc="0" normalizeH="0" baseline="0" noProof="0" dirty="0">
                <a:ln>
                  <a:noFill/>
                </a:ln>
                <a:solidFill>
                  <a:srgbClr val="455560"/>
                </a:solidFill>
                <a:effectLst/>
                <a:uLnTx/>
                <a:uFillTx/>
                <a:latin typeface="Calibri" panose="020F0502020204030204" pitchFamily="34" charset="0"/>
                <a:ea typeface="+mj-ea"/>
                <a:cs typeface="+mj-cs"/>
              </a:rPr>
              <a:t>BTK </a:t>
            </a: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C481 Mutation Progressing on a BTK Inhibitor</a:t>
            </a:r>
          </a:p>
        </p:txBody>
      </p:sp>
      <p:sp>
        <p:nvSpPr>
          <p:cNvPr id="277" name="Text Box 11">
            <a:extLst>
              <a:ext uri="{FF2B5EF4-FFF2-40B4-BE49-F238E27FC236}">
                <a16:creationId xmlns:a16="http://schemas.microsoft.com/office/drawing/2014/main" id="{8D297BF2-8C1F-2BA2-189E-0476322690DF}"/>
              </a:ext>
            </a:extLst>
          </p:cNvPr>
          <p:cNvSpPr txBox="1">
            <a:spLocks noChangeArrowheads="1"/>
          </p:cNvSpPr>
          <p:nvPr/>
        </p:nvSpPr>
        <p:spPr bwMode="auto">
          <a:xfrm>
            <a:off x="414340" y="6385740"/>
            <a:ext cx="23245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2022. Abstr 961.</a:t>
            </a:r>
          </a:p>
        </p:txBody>
      </p:sp>
      <p:sp>
        <p:nvSpPr>
          <p:cNvPr id="6" name="Freeform 5">
            <a:extLst>
              <a:ext uri="{FF2B5EF4-FFF2-40B4-BE49-F238E27FC236}">
                <a16:creationId xmlns:a16="http://schemas.microsoft.com/office/drawing/2014/main" id="{C3EF45C8-9FF8-1261-096C-9026B55BAFE3}"/>
              </a:ext>
            </a:extLst>
          </p:cNvPr>
          <p:cNvSpPr/>
          <p:nvPr/>
        </p:nvSpPr>
        <p:spPr bwMode="auto">
          <a:xfrm>
            <a:off x="2895959" y="1813900"/>
            <a:ext cx="6643128" cy="3227192"/>
          </a:xfrm>
          <a:custGeom>
            <a:avLst/>
            <a:gdLst>
              <a:gd name="connsiteX0" fmla="*/ 0 w 4291149"/>
              <a:gd name="connsiteY0" fmla="*/ 0 h 2475411"/>
              <a:gd name="connsiteX1" fmla="*/ 0 w 4291149"/>
              <a:gd name="connsiteY1" fmla="*/ 2475411 h 2475411"/>
              <a:gd name="connsiteX2" fmla="*/ 4291149 w 4291149"/>
              <a:gd name="connsiteY2" fmla="*/ 2475411 h 2475411"/>
            </a:gdLst>
            <a:ahLst/>
            <a:cxnLst>
              <a:cxn ang="0">
                <a:pos x="connsiteX0" y="connsiteY0"/>
              </a:cxn>
              <a:cxn ang="0">
                <a:pos x="connsiteX1" y="connsiteY1"/>
              </a:cxn>
              <a:cxn ang="0">
                <a:pos x="connsiteX2" y="connsiteY2"/>
              </a:cxn>
            </a:cxnLst>
            <a:rect l="l" t="t" r="r" b="b"/>
            <a:pathLst>
              <a:path w="4291149" h="2475411">
                <a:moveTo>
                  <a:pt x="0" y="0"/>
                </a:moveTo>
                <a:lnTo>
                  <a:pt x="0" y="2475411"/>
                </a:lnTo>
                <a:lnTo>
                  <a:pt x="4291149" y="2475411"/>
                </a:lnTo>
              </a:path>
            </a:pathLst>
          </a:custGeom>
          <a:noFill/>
          <a:ln w="28575">
            <a:solidFill>
              <a:schemeClr val="bg1"/>
            </a:solidFill>
            <a:miter lim="800000"/>
            <a:headEnd/>
            <a:tailEnd/>
          </a:ln>
        </p:spPr>
        <p:txBody>
          <a:bodyPr rtlCol="0" anchor="ctr"/>
          <a:lstStyle/>
          <a:p>
            <a:pPr algn="ctr"/>
            <a:endParaRPr lang="en-US" dirty="0"/>
          </a:p>
        </p:txBody>
      </p:sp>
      <p:grpSp>
        <p:nvGrpSpPr>
          <p:cNvPr id="298" name="Group 297">
            <a:extLst>
              <a:ext uri="{FF2B5EF4-FFF2-40B4-BE49-F238E27FC236}">
                <a16:creationId xmlns:a16="http://schemas.microsoft.com/office/drawing/2014/main" id="{2608AB62-9001-18D9-3D72-411A10BF1428}"/>
              </a:ext>
            </a:extLst>
          </p:cNvPr>
          <p:cNvGrpSpPr/>
          <p:nvPr/>
        </p:nvGrpSpPr>
        <p:grpSpPr>
          <a:xfrm>
            <a:off x="2838585" y="1800192"/>
            <a:ext cx="64008" cy="3231229"/>
            <a:chOff x="2838585" y="1800192"/>
            <a:chExt cx="64008" cy="3231229"/>
          </a:xfrm>
        </p:grpSpPr>
        <p:cxnSp>
          <p:nvCxnSpPr>
            <p:cNvPr id="285" name="Straight Connector 284">
              <a:extLst>
                <a:ext uri="{FF2B5EF4-FFF2-40B4-BE49-F238E27FC236}">
                  <a16:creationId xmlns:a16="http://schemas.microsoft.com/office/drawing/2014/main" id="{1D8748EA-B052-8727-3B4D-8ECCC7C27AFC}"/>
                </a:ext>
              </a:extLst>
            </p:cNvPr>
            <p:cNvCxnSpPr>
              <a:cxnSpLocks/>
            </p:cNvCxnSpPr>
            <p:nvPr/>
          </p:nvCxnSpPr>
          <p:spPr bwMode="auto">
            <a:xfrm>
              <a:off x="2838585" y="18001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22C0F72-4FC8-6EA0-C3F4-72041DD153EE}"/>
                </a:ext>
              </a:extLst>
            </p:cNvPr>
            <p:cNvCxnSpPr>
              <a:cxnSpLocks/>
            </p:cNvCxnSpPr>
            <p:nvPr/>
          </p:nvCxnSpPr>
          <p:spPr bwMode="auto">
            <a:xfrm>
              <a:off x="2838585" y="24464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3BF9D852-4249-767B-848A-B6ED76E6D90F}"/>
                </a:ext>
              </a:extLst>
            </p:cNvPr>
            <p:cNvCxnSpPr>
              <a:cxnSpLocks/>
            </p:cNvCxnSpPr>
            <p:nvPr/>
          </p:nvCxnSpPr>
          <p:spPr bwMode="auto">
            <a:xfrm>
              <a:off x="2838585" y="30926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811A1C74-786C-C56B-9772-9CEE8EDBCBEC}"/>
                </a:ext>
              </a:extLst>
            </p:cNvPr>
            <p:cNvCxnSpPr>
              <a:cxnSpLocks/>
            </p:cNvCxnSpPr>
            <p:nvPr/>
          </p:nvCxnSpPr>
          <p:spPr bwMode="auto">
            <a:xfrm>
              <a:off x="2838585" y="37389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58E64492-6EF4-C209-BC0A-F027E0B83AE8}"/>
                </a:ext>
              </a:extLst>
            </p:cNvPr>
            <p:cNvCxnSpPr>
              <a:cxnSpLocks/>
            </p:cNvCxnSpPr>
            <p:nvPr/>
          </p:nvCxnSpPr>
          <p:spPr bwMode="auto">
            <a:xfrm>
              <a:off x="2838585" y="43851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C6C6DB4D-D9D2-FCC1-4135-9DE30306FCD1}"/>
                </a:ext>
              </a:extLst>
            </p:cNvPr>
            <p:cNvCxnSpPr>
              <a:cxnSpLocks/>
            </p:cNvCxnSpPr>
            <p:nvPr/>
          </p:nvCxnSpPr>
          <p:spPr bwMode="auto">
            <a:xfrm>
              <a:off x="2838585" y="5031421"/>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D0CF34C5-5F0B-A885-5EA5-C30BA95DAD9A}"/>
              </a:ext>
            </a:extLst>
          </p:cNvPr>
          <p:cNvGrpSpPr/>
          <p:nvPr/>
        </p:nvGrpSpPr>
        <p:grpSpPr>
          <a:xfrm>
            <a:off x="2895960" y="5038977"/>
            <a:ext cx="6644808" cy="70365"/>
            <a:chOff x="2895960" y="5038977"/>
            <a:chExt cx="6644808" cy="70365"/>
          </a:xfrm>
        </p:grpSpPr>
        <p:cxnSp>
          <p:nvCxnSpPr>
            <p:cNvPr id="264" name="Straight Connector 263">
              <a:extLst>
                <a:ext uri="{FF2B5EF4-FFF2-40B4-BE49-F238E27FC236}">
                  <a16:creationId xmlns:a16="http://schemas.microsoft.com/office/drawing/2014/main" id="{4DB161F6-AFD4-539F-2DCD-D7664A92423D}"/>
                </a:ext>
              </a:extLst>
            </p:cNvPr>
            <p:cNvCxnSpPr>
              <a:cxnSpLocks/>
            </p:cNvCxnSpPr>
            <p:nvPr/>
          </p:nvCxnSpPr>
          <p:spPr bwMode="auto">
            <a:xfrm rot="16200000">
              <a:off x="2860778"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06D15B9F-9FB4-DC8E-D9F3-072E8AFDBC8B}"/>
                </a:ext>
              </a:extLst>
            </p:cNvPr>
            <p:cNvCxnSpPr>
              <a:cxnSpLocks/>
            </p:cNvCxnSpPr>
            <p:nvPr/>
          </p:nvCxnSpPr>
          <p:spPr bwMode="auto">
            <a:xfrm rot="16200000">
              <a:off x="3251649"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D13A5F6E-51DB-BB2C-24AB-328F452A83A8}"/>
                </a:ext>
              </a:extLst>
            </p:cNvPr>
            <p:cNvCxnSpPr>
              <a:cxnSpLocks/>
            </p:cNvCxnSpPr>
            <p:nvPr/>
          </p:nvCxnSpPr>
          <p:spPr bwMode="auto">
            <a:xfrm rot="16200000">
              <a:off x="3642520"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A65F308F-7C5E-5AE3-04BA-49C981344F5D}"/>
                </a:ext>
              </a:extLst>
            </p:cNvPr>
            <p:cNvCxnSpPr>
              <a:cxnSpLocks/>
            </p:cNvCxnSpPr>
            <p:nvPr/>
          </p:nvCxnSpPr>
          <p:spPr bwMode="auto">
            <a:xfrm rot="16200000">
              <a:off x="4033391"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6D9B52F5-3C8E-D536-48E2-4150127BCB6D}"/>
                </a:ext>
              </a:extLst>
            </p:cNvPr>
            <p:cNvCxnSpPr>
              <a:cxnSpLocks/>
            </p:cNvCxnSpPr>
            <p:nvPr/>
          </p:nvCxnSpPr>
          <p:spPr bwMode="auto">
            <a:xfrm rot="16200000">
              <a:off x="4424262"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377FD879-5811-C9B8-26AC-76D41CE07EA1}"/>
                </a:ext>
              </a:extLst>
            </p:cNvPr>
            <p:cNvCxnSpPr>
              <a:cxnSpLocks/>
            </p:cNvCxnSpPr>
            <p:nvPr/>
          </p:nvCxnSpPr>
          <p:spPr bwMode="auto">
            <a:xfrm rot="16200000">
              <a:off x="4815133"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77B03402-114C-4C2B-ADD2-D27930762000}"/>
                </a:ext>
              </a:extLst>
            </p:cNvPr>
            <p:cNvCxnSpPr>
              <a:cxnSpLocks/>
            </p:cNvCxnSpPr>
            <p:nvPr/>
          </p:nvCxnSpPr>
          <p:spPr bwMode="auto">
            <a:xfrm rot="16200000">
              <a:off x="5206004"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0635D032-98AB-33F5-283D-FAF744B2F1DB}"/>
                </a:ext>
              </a:extLst>
            </p:cNvPr>
            <p:cNvCxnSpPr>
              <a:cxnSpLocks/>
            </p:cNvCxnSpPr>
            <p:nvPr/>
          </p:nvCxnSpPr>
          <p:spPr bwMode="auto">
            <a:xfrm rot="16200000">
              <a:off x="5596875"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23BE4A25-3295-DB38-08F3-2C5B8F8EBF96}"/>
                </a:ext>
              </a:extLst>
            </p:cNvPr>
            <p:cNvCxnSpPr>
              <a:cxnSpLocks/>
            </p:cNvCxnSpPr>
            <p:nvPr/>
          </p:nvCxnSpPr>
          <p:spPr bwMode="auto">
            <a:xfrm rot="16200000">
              <a:off x="5987746"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796D69B7-6EB4-9F78-874F-F1BDAC45329A}"/>
                </a:ext>
              </a:extLst>
            </p:cNvPr>
            <p:cNvCxnSpPr>
              <a:cxnSpLocks/>
            </p:cNvCxnSpPr>
            <p:nvPr/>
          </p:nvCxnSpPr>
          <p:spPr bwMode="auto">
            <a:xfrm rot="16200000">
              <a:off x="6378617"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BFFFB44B-40FF-CB2F-A8F1-4AF2B888CD7D}"/>
                </a:ext>
              </a:extLst>
            </p:cNvPr>
            <p:cNvCxnSpPr>
              <a:cxnSpLocks/>
            </p:cNvCxnSpPr>
            <p:nvPr/>
          </p:nvCxnSpPr>
          <p:spPr bwMode="auto">
            <a:xfrm rot="16200000">
              <a:off x="6769488"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F935BBBB-A567-7C43-D265-4AB80FE68B04}"/>
                </a:ext>
              </a:extLst>
            </p:cNvPr>
            <p:cNvCxnSpPr>
              <a:cxnSpLocks/>
            </p:cNvCxnSpPr>
            <p:nvPr/>
          </p:nvCxnSpPr>
          <p:spPr bwMode="auto">
            <a:xfrm rot="16200000">
              <a:off x="7160359"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4EC40B67-567D-63D7-B995-A7F753C793D6}"/>
                </a:ext>
              </a:extLst>
            </p:cNvPr>
            <p:cNvCxnSpPr>
              <a:cxnSpLocks/>
            </p:cNvCxnSpPr>
            <p:nvPr/>
          </p:nvCxnSpPr>
          <p:spPr bwMode="auto">
            <a:xfrm rot="16200000">
              <a:off x="7551230"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704D35DB-B3E9-8753-A420-DC9687EC1F9B}"/>
                </a:ext>
              </a:extLst>
            </p:cNvPr>
            <p:cNvCxnSpPr>
              <a:cxnSpLocks/>
            </p:cNvCxnSpPr>
            <p:nvPr/>
          </p:nvCxnSpPr>
          <p:spPr bwMode="auto">
            <a:xfrm rot="16200000">
              <a:off x="7942101"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399891CB-7451-FF99-2A45-941EE437E777}"/>
                </a:ext>
              </a:extLst>
            </p:cNvPr>
            <p:cNvCxnSpPr>
              <a:cxnSpLocks/>
            </p:cNvCxnSpPr>
            <p:nvPr/>
          </p:nvCxnSpPr>
          <p:spPr bwMode="auto">
            <a:xfrm rot="16200000">
              <a:off x="8332972"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D06D8A3A-7266-8871-B18B-D72123A34945}"/>
                </a:ext>
              </a:extLst>
            </p:cNvPr>
            <p:cNvCxnSpPr>
              <a:cxnSpLocks/>
            </p:cNvCxnSpPr>
            <p:nvPr/>
          </p:nvCxnSpPr>
          <p:spPr bwMode="auto">
            <a:xfrm rot="16200000">
              <a:off x="8723843"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2AE5F16C-93BD-3C19-B37C-FEE70287B201}"/>
                </a:ext>
              </a:extLst>
            </p:cNvPr>
            <p:cNvCxnSpPr>
              <a:cxnSpLocks/>
            </p:cNvCxnSpPr>
            <p:nvPr/>
          </p:nvCxnSpPr>
          <p:spPr bwMode="auto">
            <a:xfrm rot="16200000">
              <a:off x="9114714"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DA935551-62E6-B614-C447-AA7573FA9A67}"/>
                </a:ext>
              </a:extLst>
            </p:cNvPr>
            <p:cNvCxnSpPr>
              <a:cxnSpLocks/>
            </p:cNvCxnSpPr>
            <p:nvPr/>
          </p:nvCxnSpPr>
          <p:spPr bwMode="auto">
            <a:xfrm rot="16200000">
              <a:off x="9505586" y="5074161"/>
              <a:ext cx="7036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8BFA4D1E-0008-3238-E449-E835449E0355}"/>
              </a:ext>
            </a:extLst>
          </p:cNvPr>
          <p:cNvGrpSpPr/>
          <p:nvPr/>
        </p:nvGrpSpPr>
        <p:grpSpPr>
          <a:xfrm>
            <a:off x="2354833" y="1616733"/>
            <a:ext cx="535724" cy="3606362"/>
            <a:chOff x="2054810" y="1646550"/>
            <a:chExt cx="535724" cy="3606362"/>
          </a:xfrm>
        </p:grpSpPr>
        <p:sp>
          <p:nvSpPr>
            <p:cNvPr id="61" name="TextBox 60">
              <a:extLst>
                <a:ext uri="{FF2B5EF4-FFF2-40B4-BE49-F238E27FC236}">
                  <a16:creationId xmlns:a16="http://schemas.microsoft.com/office/drawing/2014/main" id="{306EB8FC-57C0-32AE-3F91-34BDAD317CF0}"/>
                </a:ext>
              </a:extLst>
            </p:cNvPr>
            <p:cNvSpPr txBox="1"/>
            <p:nvPr/>
          </p:nvSpPr>
          <p:spPr bwMode="auto">
            <a:xfrm>
              <a:off x="2054810" y="164655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3" name="TextBox 62">
              <a:extLst>
                <a:ext uri="{FF2B5EF4-FFF2-40B4-BE49-F238E27FC236}">
                  <a16:creationId xmlns:a16="http://schemas.microsoft.com/office/drawing/2014/main" id="{23044B30-5FAA-45F2-CE8A-259CECF4D0BD}"/>
                </a:ext>
              </a:extLst>
            </p:cNvPr>
            <p:cNvSpPr txBox="1"/>
            <p:nvPr/>
          </p:nvSpPr>
          <p:spPr bwMode="auto">
            <a:xfrm>
              <a:off x="2171830" y="22939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57" name="TextBox 256">
              <a:extLst>
                <a:ext uri="{FF2B5EF4-FFF2-40B4-BE49-F238E27FC236}">
                  <a16:creationId xmlns:a16="http://schemas.microsoft.com/office/drawing/2014/main" id="{A8743D47-0B10-A15F-E45D-E179E89B2EC1}"/>
                </a:ext>
              </a:extLst>
            </p:cNvPr>
            <p:cNvSpPr txBox="1"/>
            <p:nvPr/>
          </p:nvSpPr>
          <p:spPr bwMode="auto">
            <a:xfrm>
              <a:off x="2171830" y="29413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59" name="TextBox 258">
              <a:extLst>
                <a:ext uri="{FF2B5EF4-FFF2-40B4-BE49-F238E27FC236}">
                  <a16:creationId xmlns:a16="http://schemas.microsoft.com/office/drawing/2014/main" id="{9CC09125-33CE-1B57-BC97-A83038AD2587}"/>
                </a:ext>
              </a:extLst>
            </p:cNvPr>
            <p:cNvSpPr txBox="1"/>
            <p:nvPr/>
          </p:nvSpPr>
          <p:spPr bwMode="auto">
            <a:xfrm>
              <a:off x="2171830" y="35887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1" name="TextBox 260">
              <a:extLst>
                <a:ext uri="{FF2B5EF4-FFF2-40B4-BE49-F238E27FC236}">
                  <a16:creationId xmlns:a16="http://schemas.microsoft.com/office/drawing/2014/main" id="{CEFB017C-21B3-550F-3793-4DFAE425D20F}"/>
                </a:ext>
              </a:extLst>
            </p:cNvPr>
            <p:cNvSpPr txBox="1"/>
            <p:nvPr/>
          </p:nvSpPr>
          <p:spPr bwMode="auto">
            <a:xfrm>
              <a:off x="2171830" y="42361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3" name="TextBox 262">
              <a:extLst>
                <a:ext uri="{FF2B5EF4-FFF2-40B4-BE49-F238E27FC236}">
                  <a16:creationId xmlns:a16="http://schemas.microsoft.com/office/drawing/2014/main" id="{D4194E62-CEC0-8215-7251-88A0F9CE99D2}"/>
                </a:ext>
              </a:extLst>
            </p:cNvPr>
            <p:cNvSpPr txBox="1"/>
            <p:nvPr/>
          </p:nvSpPr>
          <p:spPr bwMode="auto">
            <a:xfrm>
              <a:off x="2288848" y="488358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00" name="Group 299">
            <a:extLst>
              <a:ext uri="{FF2B5EF4-FFF2-40B4-BE49-F238E27FC236}">
                <a16:creationId xmlns:a16="http://schemas.microsoft.com/office/drawing/2014/main" id="{4802EDD8-E10E-2E7E-BA31-FF697AAF54C6}"/>
              </a:ext>
            </a:extLst>
          </p:cNvPr>
          <p:cNvGrpSpPr/>
          <p:nvPr/>
        </p:nvGrpSpPr>
        <p:grpSpPr>
          <a:xfrm>
            <a:off x="2746352" y="5055885"/>
            <a:ext cx="7014163" cy="375063"/>
            <a:chOff x="2746352" y="5055885"/>
            <a:chExt cx="7014163" cy="375063"/>
          </a:xfrm>
        </p:grpSpPr>
        <p:sp>
          <p:nvSpPr>
            <p:cNvPr id="42" name="TextBox 41">
              <a:extLst>
                <a:ext uri="{FF2B5EF4-FFF2-40B4-BE49-F238E27FC236}">
                  <a16:creationId xmlns:a16="http://schemas.microsoft.com/office/drawing/2014/main" id="{84DAFC81-B9E4-04D6-0608-865F32797FEF}"/>
                </a:ext>
              </a:extLst>
            </p:cNvPr>
            <p:cNvSpPr txBox="1"/>
            <p:nvPr/>
          </p:nvSpPr>
          <p:spPr bwMode="auto">
            <a:xfrm>
              <a:off x="8550056"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3" name="TextBox 42">
              <a:extLst>
                <a:ext uri="{FF2B5EF4-FFF2-40B4-BE49-F238E27FC236}">
                  <a16:creationId xmlns:a16="http://schemas.microsoft.com/office/drawing/2014/main" id="{8C07728B-9A74-D21E-8FA0-958AC2A6E33F}"/>
                </a:ext>
              </a:extLst>
            </p:cNvPr>
            <p:cNvSpPr txBox="1"/>
            <p:nvPr/>
          </p:nvSpPr>
          <p:spPr bwMode="auto">
            <a:xfrm>
              <a:off x="6593670"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4" name="TextBox 43">
              <a:extLst>
                <a:ext uri="{FF2B5EF4-FFF2-40B4-BE49-F238E27FC236}">
                  <a16:creationId xmlns:a16="http://schemas.microsoft.com/office/drawing/2014/main" id="{33096133-B758-55A4-156B-CF58ACD6991C}"/>
                </a:ext>
              </a:extLst>
            </p:cNvPr>
            <p:cNvSpPr txBox="1"/>
            <p:nvPr/>
          </p:nvSpPr>
          <p:spPr bwMode="auto">
            <a:xfrm>
              <a:off x="4644159"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5" name="TextBox 44">
              <a:extLst>
                <a:ext uri="{FF2B5EF4-FFF2-40B4-BE49-F238E27FC236}">
                  <a16:creationId xmlns:a16="http://schemas.microsoft.com/office/drawing/2014/main" id="{FCDC2FA1-5CF6-154D-BFD3-26943A010970}"/>
                </a:ext>
              </a:extLst>
            </p:cNvPr>
            <p:cNvSpPr txBox="1"/>
            <p:nvPr/>
          </p:nvSpPr>
          <p:spPr bwMode="auto">
            <a:xfrm>
              <a:off x="2746352" y="50558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D1B592FC-8030-39F1-DEC1-424CB7C9BAA5}"/>
                </a:ext>
              </a:extLst>
            </p:cNvPr>
            <p:cNvSpPr txBox="1"/>
            <p:nvPr/>
          </p:nvSpPr>
          <p:spPr bwMode="auto">
            <a:xfrm>
              <a:off x="8942367"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47" name="TextBox 46">
              <a:extLst>
                <a:ext uri="{FF2B5EF4-FFF2-40B4-BE49-F238E27FC236}">
                  <a16:creationId xmlns:a16="http://schemas.microsoft.com/office/drawing/2014/main" id="{229A8381-0C10-13CE-9FF7-B3F241067040}"/>
                </a:ext>
              </a:extLst>
            </p:cNvPr>
            <p:cNvSpPr txBox="1"/>
            <p:nvPr/>
          </p:nvSpPr>
          <p:spPr bwMode="auto">
            <a:xfrm>
              <a:off x="6985757"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48" name="TextBox 47">
              <a:extLst>
                <a:ext uri="{FF2B5EF4-FFF2-40B4-BE49-F238E27FC236}">
                  <a16:creationId xmlns:a16="http://schemas.microsoft.com/office/drawing/2014/main" id="{AA0B4DE5-F1B5-650E-0EBA-A13E19C902A3}"/>
                </a:ext>
              </a:extLst>
            </p:cNvPr>
            <p:cNvSpPr txBox="1"/>
            <p:nvPr/>
          </p:nvSpPr>
          <p:spPr bwMode="auto">
            <a:xfrm>
              <a:off x="5030749"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9" name="TextBox 48">
              <a:extLst>
                <a:ext uri="{FF2B5EF4-FFF2-40B4-BE49-F238E27FC236}">
                  <a16:creationId xmlns:a16="http://schemas.microsoft.com/office/drawing/2014/main" id="{6B2AB271-CAB5-D4B9-0AB5-E35915C4084F}"/>
                </a:ext>
              </a:extLst>
            </p:cNvPr>
            <p:cNvSpPr txBox="1"/>
            <p:nvPr/>
          </p:nvSpPr>
          <p:spPr bwMode="auto">
            <a:xfrm>
              <a:off x="3135586" y="50558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0" name="TextBox 49">
              <a:extLst>
                <a:ext uri="{FF2B5EF4-FFF2-40B4-BE49-F238E27FC236}">
                  <a16:creationId xmlns:a16="http://schemas.microsoft.com/office/drawing/2014/main" id="{9EDB0243-B9D7-F41F-768F-B71BB4BB6420}"/>
                </a:ext>
              </a:extLst>
            </p:cNvPr>
            <p:cNvSpPr txBox="1"/>
            <p:nvPr/>
          </p:nvSpPr>
          <p:spPr bwMode="auto">
            <a:xfrm>
              <a:off x="9332390" y="5055885"/>
              <a:ext cx="428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sp>
          <p:nvSpPr>
            <p:cNvPr id="51" name="TextBox 50">
              <a:extLst>
                <a:ext uri="{FF2B5EF4-FFF2-40B4-BE49-F238E27FC236}">
                  <a16:creationId xmlns:a16="http://schemas.microsoft.com/office/drawing/2014/main" id="{18572B21-E240-9A66-9D56-7C6E240FB2E3}"/>
                </a:ext>
              </a:extLst>
            </p:cNvPr>
            <p:cNvSpPr txBox="1"/>
            <p:nvPr/>
          </p:nvSpPr>
          <p:spPr bwMode="auto">
            <a:xfrm>
              <a:off x="7378592"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2" name="TextBox 51">
              <a:extLst>
                <a:ext uri="{FF2B5EF4-FFF2-40B4-BE49-F238E27FC236}">
                  <a16:creationId xmlns:a16="http://schemas.microsoft.com/office/drawing/2014/main" id="{B507300E-0FDC-41B1-A656-9E5EEC1EEF38}"/>
                </a:ext>
              </a:extLst>
            </p:cNvPr>
            <p:cNvSpPr txBox="1"/>
            <p:nvPr/>
          </p:nvSpPr>
          <p:spPr bwMode="auto">
            <a:xfrm>
              <a:off x="5420044" y="5061616"/>
              <a:ext cx="430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53" name="TextBox 52">
              <a:extLst>
                <a:ext uri="{FF2B5EF4-FFF2-40B4-BE49-F238E27FC236}">
                  <a16:creationId xmlns:a16="http://schemas.microsoft.com/office/drawing/2014/main" id="{9EDCB8CE-1AC7-F68A-DD87-FAC2744394B5}"/>
                </a:ext>
              </a:extLst>
            </p:cNvPr>
            <p:cNvSpPr txBox="1"/>
            <p:nvPr/>
          </p:nvSpPr>
          <p:spPr bwMode="auto">
            <a:xfrm>
              <a:off x="3528576" y="50558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5" name="TextBox 54">
              <a:extLst>
                <a:ext uri="{FF2B5EF4-FFF2-40B4-BE49-F238E27FC236}">
                  <a16:creationId xmlns:a16="http://schemas.microsoft.com/office/drawing/2014/main" id="{2BFF6392-3548-AA1D-103B-C2D59C82D4AF}"/>
                </a:ext>
              </a:extLst>
            </p:cNvPr>
            <p:cNvSpPr txBox="1"/>
            <p:nvPr/>
          </p:nvSpPr>
          <p:spPr bwMode="auto">
            <a:xfrm>
              <a:off x="7766212"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56" name="TextBox 55">
              <a:extLst>
                <a:ext uri="{FF2B5EF4-FFF2-40B4-BE49-F238E27FC236}">
                  <a16:creationId xmlns:a16="http://schemas.microsoft.com/office/drawing/2014/main" id="{16A45721-327A-8CE0-3348-2A8FF15D623C}"/>
                </a:ext>
              </a:extLst>
            </p:cNvPr>
            <p:cNvSpPr txBox="1"/>
            <p:nvPr/>
          </p:nvSpPr>
          <p:spPr bwMode="auto">
            <a:xfrm>
              <a:off x="5795053" y="5055885"/>
              <a:ext cx="458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57" name="TextBox 56">
              <a:extLst>
                <a:ext uri="{FF2B5EF4-FFF2-40B4-BE49-F238E27FC236}">
                  <a16:creationId xmlns:a16="http://schemas.microsoft.com/office/drawing/2014/main" id="{16428301-9398-325E-0F82-C453246C529B}"/>
                </a:ext>
              </a:extLst>
            </p:cNvPr>
            <p:cNvSpPr txBox="1"/>
            <p:nvPr/>
          </p:nvSpPr>
          <p:spPr bwMode="auto">
            <a:xfrm>
              <a:off x="3917760" y="50558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8" name="TextBox 57">
              <a:extLst>
                <a:ext uri="{FF2B5EF4-FFF2-40B4-BE49-F238E27FC236}">
                  <a16:creationId xmlns:a16="http://schemas.microsoft.com/office/drawing/2014/main" id="{48CE66E3-7ABA-691B-B79E-C9D66799C5F4}"/>
                </a:ext>
              </a:extLst>
            </p:cNvPr>
            <p:cNvSpPr txBox="1"/>
            <p:nvPr/>
          </p:nvSpPr>
          <p:spPr bwMode="auto">
            <a:xfrm>
              <a:off x="8158678"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59" name="TextBox 58">
              <a:extLst>
                <a:ext uri="{FF2B5EF4-FFF2-40B4-BE49-F238E27FC236}">
                  <a16:creationId xmlns:a16="http://schemas.microsoft.com/office/drawing/2014/main" id="{7F099CA2-967E-7BA4-80CE-609443DC4C89}"/>
                </a:ext>
              </a:extLst>
            </p:cNvPr>
            <p:cNvSpPr txBox="1"/>
            <p:nvPr/>
          </p:nvSpPr>
          <p:spPr bwMode="auto">
            <a:xfrm>
              <a:off x="6208542"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0" name="TextBox 59">
              <a:extLst>
                <a:ext uri="{FF2B5EF4-FFF2-40B4-BE49-F238E27FC236}">
                  <a16:creationId xmlns:a16="http://schemas.microsoft.com/office/drawing/2014/main" id="{813A9620-DD13-57A6-9F7C-5E829AAB130D}"/>
                </a:ext>
              </a:extLst>
            </p:cNvPr>
            <p:cNvSpPr txBox="1"/>
            <p:nvPr/>
          </p:nvSpPr>
          <p:spPr bwMode="auto">
            <a:xfrm>
              <a:off x="4308167" y="50558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grpSp>
      <p:sp>
        <p:nvSpPr>
          <p:cNvPr id="23" name="TextBox 22">
            <a:extLst>
              <a:ext uri="{FF2B5EF4-FFF2-40B4-BE49-F238E27FC236}">
                <a16:creationId xmlns:a16="http://schemas.microsoft.com/office/drawing/2014/main" id="{D566BC61-70F7-E20C-1EF9-C7B43DD02D58}"/>
              </a:ext>
            </a:extLst>
          </p:cNvPr>
          <p:cNvSpPr txBox="1"/>
          <p:nvPr/>
        </p:nvSpPr>
        <p:spPr bwMode="auto">
          <a:xfrm>
            <a:off x="8614978" y="584644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24" name="TextBox 23">
            <a:extLst>
              <a:ext uri="{FF2B5EF4-FFF2-40B4-BE49-F238E27FC236}">
                <a16:creationId xmlns:a16="http://schemas.microsoft.com/office/drawing/2014/main" id="{1DE30680-0419-AD73-A6BD-9DE375EB0CB4}"/>
              </a:ext>
            </a:extLst>
          </p:cNvPr>
          <p:cNvSpPr txBox="1"/>
          <p:nvPr/>
        </p:nvSpPr>
        <p:spPr bwMode="auto">
          <a:xfrm>
            <a:off x="6606494"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13</a:t>
            </a:r>
          </a:p>
        </p:txBody>
      </p:sp>
      <p:sp>
        <p:nvSpPr>
          <p:cNvPr id="25" name="TextBox 24">
            <a:extLst>
              <a:ext uri="{FF2B5EF4-FFF2-40B4-BE49-F238E27FC236}">
                <a16:creationId xmlns:a16="http://schemas.microsoft.com/office/drawing/2014/main" id="{5DB16F2F-D346-41A7-D408-67AA9339F787}"/>
              </a:ext>
            </a:extLst>
          </p:cNvPr>
          <p:cNvSpPr txBox="1"/>
          <p:nvPr/>
        </p:nvSpPr>
        <p:spPr bwMode="auto">
          <a:xfrm>
            <a:off x="4656983"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51</a:t>
            </a:r>
          </a:p>
        </p:txBody>
      </p:sp>
      <p:sp>
        <p:nvSpPr>
          <p:cNvPr id="26" name="TextBox 25">
            <a:extLst>
              <a:ext uri="{FF2B5EF4-FFF2-40B4-BE49-F238E27FC236}">
                <a16:creationId xmlns:a16="http://schemas.microsoft.com/office/drawing/2014/main" id="{41F9C826-4FB8-05C9-38E4-D38CB2915888}"/>
              </a:ext>
            </a:extLst>
          </p:cNvPr>
          <p:cNvSpPr txBox="1"/>
          <p:nvPr/>
        </p:nvSpPr>
        <p:spPr bwMode="auto">
          <a:xfrm>
            <a:off x="2700666"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92</a:t>
            </a:r>
          </a:p>
        </p:txBody>
      </p:sp>
      <p:sp>
        <p:nvSpPr>
          <p:cNvPr id="27" name="TextBox 26">
            <a:extLst>
              <a:ext uri="{FF2B5EF4-FFF2-40B4-BE49-F238E27FC236}">
                <a16:creationId xmlns:a16="http://schemas.microsoft.com/office/drawing/2014/main" id="{15157612-B3B2-DCEB-EA2A-AD77AB86D71E}"/>
              </a:ext>
            </a:extLst>
          </p:cNvPr>
          <p:cNvSpPr txBox="1"/>
          <p:nvPr/>
        </p:nvSpPr>
        <p:spPr bwMode="auto">
          <a:xfrm>
            <a:off x="9007289" y="584644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28" name="TextBox 27">
            <a:extLst>
              <a:ext uri="{FF2B5EF4-FFF2-40B4-BE49-F238E27FC236}">
                <a16:creationId xmlns:a16="http://schemas.microsoft.com/office/drawing/2014/main" id="{00039DD6-2802-C47E-BF3F-4BA1F2915E6C}"/>
              </a:ext>
            </a:extLst>
          </p:cNvPr>
          <p:cNvSpPr txBox="1"/>
          <p:nvPr/>
        </p:nvSpPr>
        <p:spPr bwMode="auto">
          <a:xfrm>
            <a:off x="6998581"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11</a:t>
            </a:r>
          </a:p>
        </p:txBody>
      </p:sp>
      <p:sp>
        <p:nvSpPr>
          <p:cNvPr id="29" name="TextBox 28">
            <a:extLst>
              <a:ext uri="{FF2B5EF4-FFF2-40B4-BE49-F238E27FC236}">
                <a16:creationId xmlns:a16="http://schemas.microsoft.com/office/drawing/2014/main" id="{F77B1D3F-2531-22BB-005A-F477736C969C}"/>
              </a:ext>
            </a:extLst>
          </p:cNvPr>
          <p:cNvSpPr txBox="1"/>
          <p:nvPr/>
        </p:nvSpPr>
        <p:spPr bwMode="auto">
          <a:xfrm>
            <a:off x="5043573"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44</a:t>
            </a:r>
          </a:p>
        </p:txBody>
      </p:sp>
      <p:sp>
        <p:nvSpPr>
          <p:cNvPr id="30" name="TextBox 29">
            <a:extLst>
              <a:ext uri="{FF2B5EF4-FFF2-40B4-BE49-F238E27FC236}">
                <a16:creationId xmlns:a16="http://schemas.microsoft.com/office/drawing/2014/main" id="{C896F417-3E9D-2509-5C3C-C9A48A4C4534}"/>
              </a:ext>
            </a:extLst>
          </p:cNvPr>
          <p:cNvSpPr txBox="1"/>
          <p:nvPr/>
        </p:nvSpPr>
        <p:spPr bwMode="auto">
          <a:xfrm>
            <a:off x="3089900"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85</a:t>
            </a:r>
          </a:p>
        </p:txBody>
      </p:sp>
      <p:sp>
        <p:nvSpPr>
          <p:cNvPr id="31" name="TextBox 30">
            <a:extLst>
              <a:ext uri="{FF2B5EF4-FFF2-40B4-BE49-F238E27FC236}">
                <a16:creationId xmlns:a16="http://schemas.microsoft.com/office/drawing/2014/main" id="{A0CED463-1B83-9A1D-2623-284DA74EB3D2}"/>
              </a:ext>
            </a:extLst>
          </p:cNvPr>
          <p:cNvSpPr txBox="1"/>
          <p:nvPr/>
        </p:nvSpPr>
        <p:spPr bwMode="auto">
          <a:xfrm>
            <a:off x="9359825" y="5846444"/>
            <a:ext cx="373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45211D30-8111-359E-D4AC-F6A942BDC15F}"/>
              </a:ext>
            </a:extLst>
          </p:cNvPr>
          <p:cNvSpPr txBox="1"/>
          <p:nvPr/>
        </p:nvSpPr>
        <p:spPr bwMode="auto">
          <a:xfrm>
            <a:off x="7443513" y="559220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a:t>
            </a:r>
          </a:p>
        </p:txBody>
      </p:sp>
      <p:sp>
        <p:nvSpPr>
          <p:cNvPr id="33" name="TextBox 32">
            <a:extLst>
              <a:ext uri="{FF2B5EF4-FFF2-40B4-BE49-F238E27FC236}">
                <a16:creationId xmlns:a16="http://schemas.microsoft.com/office/drawing/2014/main" id="{0B2A8D64-243F-DFF1-2AEC-EF194947D534}"/>
              </a:ext>
            </a:extLst>
          </p:cNvPr>
          <p:cNvSpPr txBox="1"/>
          <p:nvPr/>
        </p:nvSpPr>
        <p:spPr bwMode="auto">
          <a:xfrm>
            <a:off x="5425249" y="5592205"/>
            <a:ext cx="4203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34</a:t>
            </a:r>
          </a:p>
        </p:txBody>
      </p:sp>
      <p:sp>
        <p:nvSpPr>
          <p:cNvPr id="34" name="TextBox 33">
            <a:extLst>
              <a:ext uri="{FF2B5EF4-FFF2-40B4-BE49-F238E27FC236}">
                <a16:creationId xmlns:a16="http://schemas.microsoft.com/office/drawing/2014/main" id="{36910D5D-A250-0386-878C-06E8DA75359F}"/>
              </a:ext>
            </a:extLst>
          </p:cNvPr>
          <p:cNvSpPr txBox="1"/>
          <p:nvPr/>
        </p:nvSpPr>
        <p:spPr bwMode="auto">
          <a:xfrm>
            <a:off x="3482890"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80</a:t>
            </a:r>
          </a:p>
        </p:txBody>
      </p:sp>
      <p:sp>
        <p:nvSpPr>
          <p:cNvPr id="36" name="TextBox 35">
            <a:extLst>
              <a:ext uri="{FF2B5EF4-FFF2-40B4-BE49-F238E27FC236}">
                <a16:creationId xmlns:a16="http://schemas.microsoft.com/office/drawing/2014/main" id="{17F44C58-E9A7-2F5F-9EA6-60365CEBC6E2}"/>
              </a:ext>
            </a:extLst>
          </p:cNvPr>
          <p:cNvSpPr txBox="1"/>
          <p:nvPr/>
        </p:nvSpPr>
        <p:spPr bwMode="auto">
          <a:xfrm>
            <a:off x="7831133" y="559220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a:t>
            </a:r>
          </a:p>
        </p:txBody>
      </p:sp>
      <p:sp>
        <p:nvSpPr>
          <p:cNvPr id="37" name="TextBox 36">
            <a:extLst>
              <a:ext uri="{FF2B5EF4-FFF2-40B4-BE49-F238E27FC236}">
                <a16:creationId xmlns:a16="http://schemas.microsoft.com/office/drawing/2014/main" id="{0C347A19-BCB9-492D-0CAB-EF38D09E098D}"/>
              </a:ext>
            </a:extLst>
          </p:cNvPr>
          <p:cNvSpPr txBox="1"/>
          <p:nvPr/>
        </p:nvSpPr>
        <p:spPr bwMode="auto">
          <a:xfrm>
            <a:off x="5808495" y="5592205"/>
            <a:ext cx="4315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30</a:t>
            </a:r>
          </a:p>
        </p:txBody>
      </p:sp>
      <p:sp>
        <p:nvSpPr>
          <p:cNvPr id="38" name="TextBox 37">
            <a:extLst>
              <a:ext uri="{FF2B5EF4-FFF2-40B4-BE49-F238E27FC236}">
                <a16:creationId xmlns:a16="http://schemas.microsoft.com/office/drawing/2014/main" id="{51D6F8BA-4F45-FD02-CB89-D6CAC15E9D36}"/>
              </a:ext>
            </a:extLst>
          </p:cNvPr>
          <p:cNvSpPr txBox="1"/>
          <p:nvPr/>
        </p:nvSpPr>
        <p:spPr bwMode="auto">
          <a:xfrm>
            <a:off x="3872074"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72</a:t>
            </a:r>
          </a:p>
        </p:txBody>
      </p:sp>
      <p:sp>
        <p:nvSpPr>
          <p:cNvPr id="39" name="TextBox 38">
            <a:extLst>
              <a:ext uri="{FF2B5EF4-FFF2-40B4-BE49-F238E27FC236}">
                <a16:creationId xmlns:a16="http://schemas.microsoft.com/office/drawing/2014/main" id="{48CD5016-0EF1-55E2-DC50-646BA22BB91E}"/>
              </a:ext>
            </a:extLst>
          </p:cNvPr>
          <p:cNvSpPr txBox="1"/>
          <p:nvPr/>
        </p:nvSpPr>
        <p:spPr bwMode="auto">
          <a:xfrm>
            <a:off x="8223600" y="559220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a:t>
            </a:r>
          </a:p>
        </p:txBody>
      </p:sp>
      <p:sp>
        <p:nvSpPr>
          <p:cNvPr id="40" name="TextBox 39">
            <a:extLst>
              <a:ext uri="{FF2B5EF4-FFF2-40B4-BE49-F238E27FC236}">
                <a16:creationId xmlns:a16="http://schemas.microsoft.com/office/drawing/2014/main" id="{C4AC5B76-DE1F-BA16-DF51-537DC4B7363A}"/>
              </a:ext>
            </a:extLst>
          </p:cNvPr>
          <p:cNvSpPr txBox="1"/>
          <p:nvPr/>
        </p:nvSpPr>
        <p:spPr bwMode="auto">
          <a:xfrm>
            <a:off x="6221366"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23</a:t>
            </a:r>
          </a:p>
        </p:txBody>
      </p:sp>
      <p:sp>
        <p:nvSpPr>
          <p:cNvPr id="41" name="TextBox 40">
            <a:extLst>
              <a:ext uri="{FF2B5EF4-FFF2-40B4-BE49-F238E27FC236}">
                <a16:creationId xmlns:a16="http://schemas.microsoft.com/office/drawing/2014/main" id="{B9E075C5-D69D-3E1F-C5EA-8195E6CFB0FB}"/>
              </a:ext>
            </a:extLst>
          </p:cNvPr>
          <p:cNvSpPr txBox="1"/>
          <p:nvPr/>
        </p:nvSpPr>
        <p:spPr bwMode="auto">
          <a:xfrm>
            <a:off x="4262481"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63</a:t>
            </a:r>
          </a:p>
        </p:txBody>
      </p:sp>
      <p:sp>
        <p:nvSpPr>
          <p:cNvPr id="13" name="TextBox 12">
            <a:extLst>
              <a:ext uri="{FF2B5EF4-FFF2-40B4-BE49-F238E27FC236}">
                <a16:creationId xmlns:a16="http://schemas.microsoft.com/office/drawing/2014/main" id="{F4E18EA4-ACDC-CBF7-4BD2-A162169D8CCE}"/>
              </a:ext>
            </a:extLst>
          </p:cNvPr>
          <p:cNvSpPr txBox="1"/>
          <p:nvPr/>
        </p:nvSpPr>
        <p:spPr bwMode="auto">
          <a:xfrm rot="16200000">
            <a:off x="1402488" y="3219831"/>
            <a:ext cx="1982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 (%)</a:t>
            </a:r>
          </a:p>
        </p:txBody>
      </p:sp>
      <p:sp>
        <p:nvSpPr>
          <p:cNvPr id="14" name="TextBox 13">
            <a:extLst>
              <a:ext uri="{FF2B5EF4-FFF2-40B4-BE49-F238E27FC236}">
                <a16:creationId xmlns:a16="http://schemas.microsoft.com/office/drawing/2014/main" id="{DB2839D2-02B2-CF34-170C-1BD47EC3648D}"/>
              </a:ext>
            </a:extLst>
          </p:cNvPr>
          <p:cNvSpPr txBox="1"/>
          <p:nvPr/>
        </p:nvSpPr>
        <p:spPr bwMode="auto">
          <a:xfrm>
            <a:off x="5232216" y="5282544"/>
            <a:ext cx="2050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From First Dose</a:t>
            </a:r>
          </a:p>
        </p:txBody>
      </p:sp>
      <p:sp>
        <p:nvSpPr>
          <p:cNvPr id="15" name="TextBox 14">
            <a:extLst>
              <a:ext uri="{FF2B5EF4-FFF2-40B4-BE49-F238E27FC236}">
                <a16:creationId xmlns:a16="http://schemas.microsoft.com/office/drawing/2014/main" id="{B554710B-5B25-7A1B-4FC1-B81D700A1E95}"/>
              </a:ext>
            </a:extLst>
          </p:cNvPr>
          <p:cNvSpPr txBox="1"/>
          <p:nvPr/>
        </p:nvSpPr>
        <p:spPr bwMode="auto">
          <a:xfrm>
            <a:off x="1632347" y="5407371"/>
            <a:ext cx="1689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p>
        </p:txBody>
      </p:sp>
      <p:cxnSp>
        <p:nvCxnSpPr>
          <p:cNvPr id="16" name="Straight Connector 15">
            <a:extLst>
              <a:ext uri="{FF2B5EF4-FFF2-40B4-BE49-F238E27FC236}">
                <a16:creationId xmlns:a16="http://schemas.microsoft.com/office/drawing/2014/main" id="{F6280443-FDBD-89A0-7DC5-D319FE3FE25E}"/>
              </a:ext>
            </a:extLst>
          </p:cNvPr>
          <p:cNvCxnSpPr/>
          <p:nvPr/>
        </p:nvCxnSpPr>
        <p:spPr bwMode="auto">
          <a:xfrm flipH="1">
            <a:off x="2369068" y="5716836"/>
            <a:ext cx="317817" cy="0"/>
          </a:xfrm>
          <a:prstGeom prst="line">
            <a:avLst/>
          </a:prstGeom>
          <a:noFill/>
          <a:ln w="28575" cap="flat" cmpd="sng" algn="ctr">
            <a:solidFill>
              <a:srgbClr val="01587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1DFDD7F3-42EF-885B-8F15-57108955DCC7}"/>
              </a:ext>
            </a:extLst>
          </p:cNvPr>
          <p:cNvCxnSpPr/>
          <p:nvPr/>
        </p:nvCxnSpPr>
        <p:spPr bwMode="auto">
          <a:xfrm flipH="1">
            <a:off x="2369068" y="5907336"/>
            <a:ext cx="317817" cy="0"/>
          </a:xfrm>
          <a:prstGeom prst="line">
            <a:avLst/>
          </a:prstGeom>
          <a:noFill/>
          <a:ln w="28575" cap="flat" cmpd="sng" algn="ctr">
            <a:solidFill>
              <a:srgbClr val="E1471D"/>
            </a:solidFill>
            <a:prstDash val="solid"/>
            <a:round/>
            <a:headEnd type="none" w="med" len="med"/>
            <a:tailEnd type="none" w="med" len="med"/>
          </a:ln>
          <a:effectLst/>
        </p:spPr>
      </p:cxnSp>
      <p:grpSp>
        <p:nvGrpSpPr>
          <p:cNvPr id="331" name="Group 330">
            <a:extLst>
              <a:ext uri="{FF2B5EF4-FFF2-40B4-BE49-F238E27FC236}">
                <a16:creationId xmlns:a16="http://schemas.microsoft.com/office/drawing/2014/main" id="{88C02B0E-F3B8-C381-796B-A6C457BAFE3A}"/>
              </a:ext>
            </a:extLst>
          </p:cNvPr>
          <p:cNvGrpSpPr/>
          <p:nvPr/>
        </p:nvGrpSpPr>
        <p:grpSpPr>
          <a:xfrm>
            <a:off x="7443513" y="1677208"/>
            <a:ext cx="4116977" cy="923330"/>
            <a:chOff x="6491409" y="2423724"/>
            <a:chExt cx="4116977" cy="923330"/>
          </a:xfrm>
        </p:grpSpPr>
        <p:sp>
          <p:nvSpPr>
            <p:cNvPr id="20" name="TextBox 19">
              <a:extLst>
                <a:ext uri="{FF2B5EF4-FFF2-40B4-BE49-F238E27FC236}">
                  <a16:creationId xmlns:a16="http://schemas.microsoft.com/office/drawing/2014/main" id="{9BE3209C-F7E5-45B3-2152-A455F6518668}"/>
                </a:ext>
              </a:extLst>
            </p:cNvPr>
            <p:cNvSpPr txBox="1"/>
            <p:nvPr/>
          </p:nvSpPr>
          <p:spPr bwMode="auto">
            <a:xfrm>
              <a:off x="6491409" y="2423724"/>
              <a:ext cx="140936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Median, Mo </a:t>
              </a:r>
              <a:br>
                <a:rPr lang="en-US" dirty="0">
                  <a:solidFill>
                    <a:schemeClr val="bg1"/>
                  </a:solidFill>
                  <a:latin typeface="Calibri" panose="020F0502020204030204" pitchFamily="34" charset="0"/>
                </a:rPr>
              </a:br>
              <a:r>
                <a:rPr lang="en-US" b="0" dirty="0">
                  <a:solidFill>
                    <a:schemeClr val="bg1"/>
                  </a:solidFill>
                  <a:latin typeface="Calibri" panose="020F0502020204030204" pitchFamily="34" charset="0"/>
                </a:rPr>
                <a:t>18.2</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17.5</a:t>
              </a:r>
            </a:p>
          </p:txBody>
        </p:sp>
        <p:sp>
          <p:nvSpPr>
            <p:cNvPr id="21" name="TextBox 20">
              <a:extLst>
                <a:ext uri="{FF2B5EF4-FFF2-40B4-BE49-F238E27FC236}">
                  <a16:creationId xmlns:a16="http://schemas.microsoft.com/office/drawing/2014/main" id="{F5D9830B-C37F-5D23-71B3-2D737CDCFFDD}"/>
                </a:ext>
              </a:extLst>
            </p:cNvPr>
            <p:cNvSpPr txBox="1"/>
            <p:nvPr/>
          </p:nvSpPr>
          <p:spPr bwMode="auto">
            <a:xfrm>
              <a:off x="7985662" y="2423724"/>
              <a:ext cx="10727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95% CI</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13.9-22.1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10.7-20.0</a:t>
              </a:r>
            </a:p>
          </p:txBody>
        </p:sp>
        <p:sp>
          <p:nvSpPr>
            <p:cNvPr id="22" name="TextBox 21">
              <a:extLst>
                <a:ext uri="{FF2B5EF4-FFF2-40B4-BE49-F238E27FC236}">
                  <a16:creationId xmlns:a16="http://schemas.microsoft.com/office/drawing/2014/main" id="{7D384E8F-AA90-DA9B-ADAB-0F4842B7EB0F}"/>
                </a:ext>
              </a:extLst>
            </p:cNvPr>
            <p:cNvSpPr txBox="1"/>
            <p:nvPr/>
          </p:nvSpPr>
          <p:spPr bwMode="auto">
            <a:xfrm>
              <a:off x="8929079" y="2423724"/>
              <a:ext cx="16793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Censored, n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37 (46)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40 (43)</a:t>
              </a:r>
            </a:p>
          </p:txBody>
        </p:sp>
      </p:grpSp>
      <p:cxnSp>
        <p:nvCxnSpPr>
          <p:cNvPr id="306" name="Straight Connector 305">
            <a:extLst>
              <a:ext uri="{FF2B5EF4-FFF2-40B4-BE49-F238E27FC236}">
                <a16:creationId xmlns:a16="http://schemas.microsoft.com/office/drawing/2014/main" id="{0104EAF1-EB72-56ED-785C-34677B431F0A}"/>
              </a:ext>
            </a:extLst>
          </p:cNvPr>
          <p:cNvCxnSpPr/>
          <p:nvPr/>
        </p:nvCxnSpPr>
        <p:spPr bwMode="auto">
          <a:xfrm>
            <a:off x="6145894" y="3203419"/>
            <a:ext cx="0" cy="91440"/>
          </a:xfrm>
          <a:prstGeom prst="line">
            <a:avLst/>
          </a:prstGeom>
          <a:noFill/>
          <a:ln w="28575" cap="flat" cmpd="sng" algn="ctr">
            <a:solidFill>
              <a:srgbClr val="015873"/>
            </a:solidFill>
            <a:prstDash val="solid"/>
            <a:round/>
            <a:headEnd type="none" w="med" len="med"/>
            <a:tailEnd type="none" w="med" len="med"/>
          </a:ln>
          <a:effectLst/>
        </p:spPr>
      </p:cxnSp>
      <p:grpSp>
        <p:nvGrpSpPr>
          <p:cNvPr id="325" name="Group 324">
            <a:extLst>
              <a:ext uri="{FF2B5EF4-FFF2-40B4-BE49-F238E27FC236}">
                <a16:creationId xmlns:a16="http://schemas.microsoft.com/office/drawing/2014/main" id="{DD57B212-79B2-AEDD-A866-B0A4FD6D5C84}"/>
              </a:ext>
            </a:extLst>
          </p:cNvPr>
          <p:cNvGrpSpPr/>
          <p:nvPr/>
        </p:nvGrpSpPr>
        <p:grpSpPr>
          <a:xfrm>
            <a:off x="3605127" y="1924533"/>
            <a:ext cx="4675477" cy="2883022"/>
            <a:chOff x="3605127" y="1924533"/>
            <a:chExt cx="4675477" cy="2883022"/>
          </a:xfrm>
        </p:grpSpPr>
        <p:cxnSp>
          <p:nvCxnSpPr>
            <p:cNvPr id="302" name="Straight Connector 301">
              <a:extLst>
                <a:ext uri="{FF2B5EF4-FFF2-40B4-BE49-F238E27FC236}">
                  <a16:creationId xmlns:a16="http://schemas.microsoft.com/office/drawing/2014/main" id="{8B484F25-8786-40EF-4999-14B59CBF2736}"/>
                </a:ext>
              </a:extLst>
            </p:cNvPr>
            <p:cNvCxnSpPr/>
            <p:nvPr/>
          </p:nvCxnSpPr>
          <p:spPr bwMode="auto">
            <a:xfrm>
              <a:off x="3605127" y="192453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38F99E12-9018-4558-6018-373AE1A11AC2}"/>
                </a:ext>
              </a:extLst>
            </p:cNvPr>
            <p:cNvCxnSpPr/>
            <p:nvPr/>
          </p:nvCxnSpPr>
          <p:spPr bwMode="auto">
            <a:xfrm>
              <a:off x="3980271" y="197025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992D59A7-9DAB-7F13-1EFA-8BE8F8EFB355}"/>
                </a:ext>
              </a:extLst>
            </p:cNvPr>
            <p:cNvCxnSpPr/>
            <p:nvPr/>
          </p:nvCxnSpPr>
          <p:spPr bwMode="auto">
            <a:xfrm>
              <a:off x="5766852" y="3080960"/>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47AF6CDA-1A03-A58A-A411-67B27F8D45F3}"/>
                </a:ext>
              </a:extLst>
            </p:cNvPr>
            <p:cNvCxnSpPr/>
            <p:nvPr/>
          </p:nvCxnSpPr>
          <p:spPr bwMode="auto">
            <a:xfrm>
              <a:off x="7588646" y="445251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B4CDAFB7-B9DE-4B1A-E233-4173E47A2093}"/>
                </a:ext>
              </a:extLst>
            </p:cNvPr>
            <p:cNvCxnSpPr/>
            <p:nvPr/>
          </p:nvCxnSpPr>
          <p:spPr bwMode="auto">
            <a:xfrm>
              <a:off x="6492917" y="3429000"/>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1E935484-DC63-32F5-3EE4-C703A5680F4A}"/>
                </a:ext>
              </a:extLst>
            </p:cNvPr>
            <p:cNvCxnSpPr/>
            <p:nvPr/>
          </p:nvCxnSpPr>
          <p:spPr bwMode="auto">
            <a:xfrm>
              <a:off x="6823301" y="358876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8733520E-D265-2DBD-F478-4C695E6D9ACC}"/>
                </a:ext>
              </a:extLst>
            </p:cNvPr>
            <p:cNvCxnSpPr/>
            <p:nvPr/>
          </p:nvCxnSpPr>
          <p:spPr bwMode="auto">
            <a:xfrm>
              <a:off x="7183816" y="377797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4D168ED-DE3C-FBB0-355C-AB3998475DEE}"/>
                </a:ext>
              </a:extLst>
            </p:cNvPr>
            <p:cNvCxnSpPr/>
            <p:nvPr/>
          </p:nvCxnSpPr>
          <p:spPr bwMode="auto">
            <a:xfrm>
              <a:off x="4246990" y="201597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38C90F5E-06F4-FEC7-1381-B4A64233C2DE}"/>
                </a:ext>
              </a:extLst>
            </p:cNvPr>
            <p:cNvCxnSpPr/>
            <p:nvPr/>
          </p:nvCxnSpPr>
          <p:spPr bwMode="auto">
            <a:xfrm>
              <a:off x="4337236" y="222370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CA42CCC5-27F0-7713-8379-6DD9C0933F2C}"/>
                </a:ext>
              </a:extLst>
            </p:cNvPr>
            <p:cNvCxnSpPr/>
            <p:nvPr/>
          </p:nvCxnSpPr>
          <p:spPr bwMode="auto">
            <a:xfrm>
              <a:off x="4406664" y="222370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DE116F4E-63AE-C6DE-16BC-2E49494A6250}"/>
                </a:ext>
              </a:extLst>
            </p:cNvPr>
            <p:cNvCxnSpPr/>
            <p:nvPr/>
          </p:nvCxnSpPr>
          <p:spPr bwMode="auto">
            <a:xfrm>
              <a:off x="5000943" y="263719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2A34FA9B-DBD8-C8CC-1053-474F823A7A88}"/>
                </a:ext>
              </a:extLst>
            </p:cNvPr>
            <p:cNvCxnSpPr/>
            <p:nvPr/>
          </p:nvCxnSpPr>
          <p:spPr bwMode="auto">
            <a:xfrm>
              <a:off x="6686260" y="358876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908A5537-3CAC-3D9A-C3DF-49FD51F5649E}"/>
                </a:ext>
              </a:extLst>
            </p:cNvPr>
            <p:cNvCxnSpPr/>
            <p:nvPr/>
          </p:nvCxnSpPr>
          <p:spPr bwMode="auto">
            <a:xfrm>
              <a:off x="8280604" y="471611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93FA6D02-A89D-9408-2C7F-FC0F802397E2}"/>
                </a:ext>
              </a:extLst>
            </p:cNvPr>
            <p:cNvCxnSpPr/>
            <p:nvPr/>
          </p:nvCxnSpPr>
          <p:spPr bwMode="auto">
            <a:xfrm>
              <a:off x="5640836" y="301235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02337F39-13A3-5821-9B41-81BF9F5366B3}"/>
                </a:ext>
              </a:extLst>
            </p:cNvPr>
            <p:cNvCxnSpPr/>
            <p:nvPr/>
          </p:nvCxnSpPr>
          <p:spPr bwMode="auto">
            <a:xfrm>
              <a:off x="5588969" y="2941362"/>
              <a:ext cx="0" cy="91440"/>
            </a:xfrm>
            <a:prstGeom prst="line">
              <a:avLst/>
            </a:prstGeom>
            <a:noFill/>
            <a:ln w="28575" cap="flat" cmpd="sng" algn="ctr">
              <a:solidFill>
                <a:srgbClr val="015873"/>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13E31EF0-D139-7445-79C5-FA97CE5CD4C0}"/>
              </a:ext>
            </a:extLst>
          </p:cNvPr>
          <p:cNvGrpSpPr/>
          <p:nvPr/>
        </p:nvGrpSpPr>
        <p:grpSpPr>
          <a:xfrm>
            <a:off x="5546082" y="1946262"/>
            <a:ext cx="2228879" cy="646331"/>
            <a:chOff x="8175855" y="3191100"/>
            <a:chExt cx="2228879" cy="646331"/>
          </a:xfrm>
        </p:grpSpPr>
        <p:sp>
          <p:nvSpPr>
            <p:cNvPr id="326" name="TextBox 325">
              <a:extLst>
                <a:ext uri="{FF2B5EF4-FFF2-40B4-BE49-F238E27FC236}">
                  <a16:creationId xmlns:a16="http://schemas.microsoft.com/office/drawing/2014/main" id="{BD4D8C50-D795-3E69-4F1A-A77760250BCF}"/>
                </a:ext>
              </a:extLst>
            </p:cNvPr>
            <p:cNvSpPr txBox="1"/>
            <p:nvPr/>
          </p:nvSpPr>
          <p:spPr bwMode="auto">
            <a:xfrm>
              <a:off x="8424064" y="3191100"/>
              <a:ext cx="19806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b="0" i="1" dirty="0">
                  <a:solidFill>
                    <a:schemeClr val="bg1"/>
                  </a:solidFill>
                  <a:latin typeface="Calibri" panose="020F0502020204030204" pitchFamily="34" charset="0"/>
                </a:rPr>
                <a:t>BTK</a:t>
              </a:r>
              <a:r>
                <a:rPr lang="en-US" b="0" dirty="0">
                  <a:solidFill>
                    <a:schemeClr val="bg1"/>
                  </a:solidFill>
                  <a:latin typeface="Calibri" panose="020F0502020204030204" pitchFamily="34" charset="0"/>
                </a:rPr>
                <a:t> C481 mutated</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BTK</a:t>
              </a:r>
              <a:r>
                <a:rPr lang="en-US" b="0" dirty="0">
                  <a:solidFill>
                    <a:schemeClr val="bg1"/>
                  </a:solidFill>
                  <a:latin typeface="Calibri" panose="020F0502020204030204" pitchFamily="34" charset="0"/>
                </a:rPr>
                <a:t> C481 wild type</a:t>
              </a:r>
            </a:p>
          </p:txBody>
        </p:sp>
        <p:cxnSp>
          <p:nvCxnSpPr>
            <p:cNvPr id="328" name="Straight Connector 327">
              <a:extLst>
                <a:ext uri="{FF2B5EF4-FFF2-40B4-BE49-F238E27FC236}">
                  <a16:creationId xmlns:a16="http://schemas.microsoft.com/office/drawing/2014/main" id="{0DD75F21-23AF-6BDE-1DD6-BA876C455E72}"/>
                </a:ext>
              </a:extLst>
            </p:cNvPr>
            <p:cNvCxnSpPr/>
            <p:nvPr/>
          </p:nvCxnSpPr>
          <p:spPr bwMode="auto">
            <a:xfrm flipH="1">
              <a:off x="8175855" y="3366215"/>
              <a:ext cx="248209" cy="0"/>
            </a:xfrm>
            <a:prstGeom prst="line">
              <a:avLst/>
            </a:prstGeom>
            <a:noFill/>
            <a:ln w="28575" cap="flat" cmpd="sng" algn="ctr">
              <a:solidFill>
                <a:srgbClr val="01587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3EAF3623-7F2C-C93A-632A-6D64BDBBC51A}"/>
                </a:ext>
              </a:extLst>
            </p:cNvPr>
            <p:cNvCxnSpPr/>
            <p:nvPr/>
          </p:nvCxnSpPr>
          <p:spPr bwMode="auto">
            <a:xfrm flipH="1">
              <a:off x="8175855" y="3659591"/>
              <a:ext cx="248209" cy="0"/>
            </a:xfrm>
            <a:prstGeom prst="line">
              <a:avLst/>
            </a:prstGeom>
            <a:noFill/>
            <a:ln w="28575" cap="flat" cmpd="sng" algn="ctr">
              <a:solidFill>
                <a:srgbClr val="E1471D"/>
              </a:solidFill>
              <a:prstDash val="solid"/>
              <a:round/>
              <a:headEnd type="none" w="med" len="med"/>
              <a:tailEnd type="none" w="med" len="med"/>
            </a:ln>
            <a:effectLst/>
          </p:spPr>
        </p:cxnSp>
      </p:grpSp>
      <p:sp>
        <p:nvSpPr>
          <p:cNvPr id="332" name="Freeform 331">
            <a:extLst>
              <a:ext uri="{FF2B5EF4-FFF2-40B4-BE49-F238E27FC236}">
                <a16:creationId xmlns:a16="http://schemas.microsoft.com/office/drawing/2014/main" id="{81CF54C8-8AA6-2733-F398-7D02B143B912}"/>
              </a:ext>
            </a:extLst>
          </p:cNvPr>
          <p:cNvSpPr/>
          <p:nvPr/>
        </p:nvSpPr>
        <p:spPr bwMode="auto">
          <a:xfrm>
            <a:off x="2902017" y="1795112"/>
            <a:ext cx="6463364" cy="2627696"/>
          </a:xfrm>
          <a:custGeom>
            <a:avLst/>
            <a:gdLst>
              <a:gd name="connsiteX0" fmla="*/ 0 w 6463364"/>
              <a:gd name="connsiteY0" fmla="*/ 0 h 2627696"/>
              <a:gd name="connsiteX1" fmla="*/ 81815 w 6463364"/>
              <a:gd name="connsiteY1" fmla="*/ 0 h 2627696"/>
              <a:gd name="connsiteX2" fmla="*/ 81815 w 6463364"/>
              <a:gd name="connsiteY2" fmla="*/ 77002 h 2627696"/>
              <a:gd name="connsiteX3" fmla="*/ 173255 w 6463364"/>
              <a:gd name="connsiteY3" fmla="*/ 77002 h 2627696"/>
              <a:gd name="connsiteX4" fmla="*/ 173255 w 6463364"/>
              <a:gd name="connsiteY4" fmla="*/ 77002 h 2627696"/>
              <a:gd name="connsiteX5" fmla="*/ 173255 w 6463364"/>
              <a:gd name="connsiteY5" fmla="*/ 125128 h 2627696"/>
              <a:gd name="connsiteX6" fmla="*/ 288758 w 6463364"/>
              <a:gd name="connsiteY6" fmla="*/ 125128 h 2627696"/>
              <a:gd name="connsiteX7" fmla="*/ 288758 w 6463364"/>
              <a:gd name="connsiteY7" fmla="*/ 197317 h 2627696"/>
              <a:gd name="connsiteX8" fmla="*/ 356135 w 6463364"/>
              <a:gd name="connsiteY8" fmla="*/ 197317 h 2627696"/>
              <a:gd name="connsiteX9" fmla="*/ 356135 w 6463364"/>
              <a:gd name="connsiteY9" fmla="*/ 255069 h 2627696"/>
              <a:gd name="connsiteX10" fmla="*/ 717082 w 6463364"/>
              <a:gd name="connsiteY10" fmla="*/ 255069 h 2627696"/>
              <a:gd name="connsiteX11" fmla="*/ 717082 w 6463364"/>
              <a:gd name="connsiteY11" fmla="*/ 332071 h 2627696"/>
              <a:gd name="connsiteX12" fmla="*/ 943276 w 6463364"/>
              <a:gd name="connsiteY12" fmla="*/ 332071 h 2627696"/>
              <a:gd name="connsiteX13" fmla="*/ 943276 w 6463364"/>
              <a:gd name="connsiteY13" fmla="*/ 380197 h 2627696"/>
              <a:gd name="connsiteX14" fmla="*/ 1025090 w 6463364"/>
              <a:gd name="connsiteY14" fmla="*/ 380197 h 2627696"/>
              <a:gd name="connsiteX15" fmla="*/ 1025090 w 6463364"/>
              <a:gd name="connsiteY15" fmla="*/ 476450 h 2627696"/>
              <a:gd name="connsiteX16" fmla="*/ 1025090 w 6463364"/>
              <a:gd name="connsiteY16" fmla="*/ 476450 h 2627696"/>
              <a:gd name="connsiteX17" fmla="*/ 1073217 w 6463364"/>
              <a:gd name="connsiteY17" fmla="*/ 476450 h 2627696"/>
              <a:gd name="connsiteX18" fmla="*/ 1073217 w 6463364"/>
              <a:gd name="connsiteY18" fmla="*/ 591953 h 2627696"/>
              <a:gd name="connsiteX19" fmla="*/ 1179095 w 6463364"/>
              <a:gd name="connsiteY19" fmla="*/ 591953 h 2627696"/>
              <a:gd name="connsiteX20" fmla="*/ 1179095 w 6463364"/>
              <a:gd name="connsiteY20" fmla="*/ 640080 h 2627696"/>
              <a:gd name="connsiteX21" fmla="*/ 1357162 w 6463364"/>
              <a:gd name="connsiteY21" fmla="*/ 640080 h 2627696"/>
              <a:gd name="connsiteX22" fmla="*/ 1357162 w 6463364"/>
              <a:gd name="connsiteY22" fmla="*/ 707456 h 2627696"/>
              <a:gd name="connsiteX23" fmla="*/ 1429351 w 6463364"/>
              <a:gd name="connsiteY23" fmla="*/ 707456 h 2627696"/>
              <a:gd name="connsiteX24" fmla="*/ 1429351 w 6463364"/>
              <a:gd name="connsiteY24" fmla="*/ 842210 h 2627696"/>
              <a:gd name="connsiteX25" fmla="*/ 1617044 w 6463364"/>
              <a:gd name="connsiteY25" fmla="*/ 842210 h 2627696"/>
              <a:gd name="connsiteX26" fmla="*/ 1617044 w 6463364"/>
              <a:gd name="connsiteY26" fmla="*/ 895149 h 2627696"/>
              <a:gd name="connsiteX27" fmla="*/ 1795111 w 6463364"/>
              <a:gd name="connsiteY27" fmla="*/ 895149 h 2627696"/>
              <a:gd name="connsiteX28" fmla="*/ 1795111 w 6463364"/>
              <a:gd name="connsiteY28" fmla="*/ 1164656 h 2627696"/>
              <a:gd name="connsiteX29" fmla="*/ 1795111 w 6463364"/>
              <a:gd name="connsiteY29" fmla="*/ 1164656 h 2627696"/>
              <a:gd name="connsiteX30" fmla="*/ 1848050 w 6463364"/>
              <a:gd name="connsiteY30" fmla="*/ 1164656 h 2627696"/>
              <a:gd name="connsiteX31" fmla="*/ 1848050 w 6463364"/>
              <a:gd name="connsiteY31" fmla="*/ 1212783 h 2627696"/>
              <a:gd name="connsiteX32" fmla="*/ 2069431 w 6463364"/>
              <a:gd name="connsiteY32" fmla="*/ 1212783 h 2627696"/>
              <a:gd name="connsiteX33" fmla="*/ 2069431 w 6463364"/>
              <a:gd name="connsiteY33" fmla="*/ 1275347 h 2627696"/>
              <a:gd name="connsiteX34" fmla="*/ 2112745 w 6463364"/>
              <a:gd name="connsiteY34" fmla="*/ 1275347 h 2627696"/>
              <a:gd name="connsiteX35" fmla="*/ 2112745 w 6463364"/>
              <a:gd name="connsiteY35" fmla="*/ 1361974 h 2627696"/>
              <a:gd name="connsiteX36" fmla="*/ 2165684 w 6463364"/>
              <a:gd name="connsiteY36" fmla="*/ 1361974 h 2627696"/>
              <a:gd name="connsiteX37" fmla="*/ 2165684 w 6463364"/>
              <a:gd name="connsiteY37" fmla="*/ 1405288 h 2627696"/>
              <a:gd name="connsiteX38" fmla="*/ 2603634 w 6463364"/>
              <a:gd name="connsiteY38" fmla="*/ 1405288 h 2627696"/>
              <a:gd name="connsiteX39" fmla="*/ 2603634 w 6463364"/>
              <a:gd name="connsiteY39" fmla="*/ 1405288 h 2627696"/>
              <a:gd name="connsiteX40" fmla="*/ 2603634 w 6463364"/>
              <a:gd name="connsiteY40" fmla="*/ 1453414 h 2627696"/>
              <a:gd name="connsiteX41" fmla="*/ 2695074 w 6463364"/>
              <a:gd name="connsiteY41" fmla="*/ 1453414 h 2627696"/>
              <a:gd name="connsiteX42" fmla="*/ 2695074 w 6463364"/>
              <a:gd name="connsiteY42" fmla="*/ 1578543 h 2627696"/>
              <a:gd name="connsiteX43" fmla="*/ 2743200 w 6463364"/>
              <a:gd name="connsiteY43" fmla="*/ 1578543 h 2627696"/>
              <a:gd name="connsiteX44" fmla="*/ 2743200 w 6463364"/>
              <a:gd name="connsiteY44" fmla="*/ 1631482 h 2627696"/>
              <a:gd name="connsiteX45" fmla="*/ 3412156 w 6463364"/>
              <a:gd name="connsiteY45" fmla="*/ 1631482 h 2627696"/>
              <a:gd name="connsiteX46" fmla="*/ 3412156 w 6463364"/>
              <a:gd name="connsiteY46" fmla="*/ 1698859 h 2627696"/>
              <a:gd name="connsiteX47" fmla="*/ 3758665 w 6463364"/>
              <a:gd name="connsiteY47" fmla="*/ 1698859 h 2627696"/>
              <a:gd name="connsiteX48" fmla="*/ 3758665 w 6463364"/>
              <a:gd name="connsiteY48" fmla="*/ 1934677 h 2627696"/>
              <a:gd name="connsiteX49" fmla="*/ 3816417 w 6463364"/>
              <a:gd name="connsiteY49" fmla="*/ 1934677 h 2627696"/>
              <a:gd name="connsiteX50" fmla="*/ 3816417 w 6463364"/>
              <a:gd name="connsiteY50" fmla="*/ 2021305 h 2627696"/>
              <a:gd name="connsiteX51" fmla="*/ 3903044 w 6463364"/>
              <a:gd name="connsiteY51" fmla="*/ 2021305 h 2627696"/>
              <a:gd name="connsiteX52" fmla="*/ 3903044 w 6463364"/>
              <a:gd name="connsiteY52" fmla="*/ 2122370 h 2627696"/>
              <a:gd name="connsiteX53" fmla="*/ 4278429 w 6463364"/>
              <a:gd name="connsiteY53" fmla="*/ 2122370 h 2627696"/>
              <a:gd name="connsiteX54" fmla="*/ 4278429 w 6463364"/>
              <a:gd name="connsiteY54" fmla="*/ 2204185 h 2627696"/>
              <a:gd name="connsiteX55" fmla="*/ 5322770 w 6463364"/>
              <a:gd name="connsiteY55" fmla="*/ 2204185 h 2627696"/>
              <a:gd name="connsiteX56" fmla="*/ 5322770 w 6463364"/>
              <a:gd name="connsiteY56" fmla="*/ 2348564 h 2627696"/>
              <a:gd name="connsiteX57" fmla="*/ 5390147 w 6463364"/>
              <a:gd name="connsiteY57" fmla="*/ 2348564 h 2627696"/>
              <a:gd name="connsiteX58" fmla="*/ 5390147 w 6463364"/>
              <a:gd name="connsiteY58" fmla="*/ 2627696 h 2627696"/>
              <a:gd name="connsiteX59" fmla="*/ 6463364 w 6463364"/>
              <a:gd name="connsiteY59" fmla="*/ 2627696 h 262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463364" h="2627696">
                <a:moveTo>
                  <a:pt x="0" y="0"/>
                </a:moveTo>
                <a:lnTo>
                  <a:pt x="81815" y="0"/>
                </a:lnTo>
                <a:lnTo>
                  <a:pt x="81815" y="77002"/>
                </a:lnTo>
                <a:lnTo>
                  <a:pt x="173255" y="77002"/>
                </a:lnTo>
                <a:lnTo>
                  <a:pt x="173255" y="77002"/>
                </a:lnTo>
                <a:lnTo>
                  <a:pt x="173255" y="125128"/>
                </a:lnTo>
                <a:lnTo>
                  <a:pt x="288758" y="125128"/>
                </a:lnTo>
                <a:lnTo>
                  <a:pt x="288758" y="197317"/>
                </a:lnTo>
                <a:lnTo>
                  <a:pt x="356135" y="197317"/>
                </a:lnTo>
                <a:lnTo>
                  <a:pt x="356135" y="255069"/>
                </a:lnTo>
                <a:lnTo>
                  <a:pt x="717082" y="255069"/>
                </a:lnTo>
                <a:lnTo>
                  <a:pt x="717082" y="332071"/>
                </a:lnTo>
                <a:lnTo>
                  <a:pt x="943276" y="332071"/>
                </a:lnTo>
                <a:lnTo>
                  <a:pt x="943276" y="380197"/>
                </a:lnTo>
                <a:lnTo>
                  <a:pt x="1025090" y="380197"/>
                </a:lnTo>
                <a:lnTo>
                  <a:pt x="1025090" y="476450"/>
                </a:lnTo>
                <a:lnTo>
                  <a:pt x="1025090" y="476450"/>
                </a:lnTo>
                <a:lnTo>
                  <a:pt x="1073217" y="476450"/>
                </a:lnTo>
                <a:lnTo>
                  <a:pt x="1073217" y="591953"/>
                </a:lnTo>
                <a:lnTo>
                  <a:pt x="1179095" y="591953"/>
                </a:lnTo>
                <a:lnTo>
                  <a:pt x="1179095" y="640080"/>
                </a:lnTo>
                <a:lnTo>
                  <a:pt x="1357162" y="640080"/>
                </a:lnTo>
                <a:lnTo>
                  <a:pt x="1357162" y="707456"/>
                </a:lnTo>
                <a:lnTo>
                  <a:pt x="1429351" y="707456"/>
                </a:lnTo>
                <a:lnTo>
                  <a:pt x="1429351" y="842210"/>
                </a:lnTo>
                <a:lnTo>
                  <a:pt x="1617044" y="842210"/>
                </a:lnTo>
                <a:lnTo>
                  <a:pt x="1617044" y="895149"/>
                </a:lnTo>
                <a:lnTo>
                  <a:pt x="1795111" y="895149"/>
                </a:lnTo>
                <a:lnTo>
                  <a:pt x="1795111" y="1164656"/>
                </a:lnTo>
                <a:lnTo>
                  <a:pt x="1795111" y="1164656"/>
                </a:lnTo>
                <a:lnTo>
                  <a:pt x="1848050" y="1164656"/>
                </a:lnTo>
                <a:lnTo>
                  <a:pt x="1848050" y="1212783"/>
                </a:lnTo>
                <a:lnTo>
                  <a:pt x="2069431" y="1212783"/>
                </a:lnTo>
                <a:lnTo>
                  <a:pt x="2069431" y="1275347"/>
                </a:lnTo>
                <a:lnTo>
                  <a:pt x="2112745" y="1275347"/>
                </a:lnTo>
                <a:lnTo>
                  <a:pt x="2112745" y="1361974"/>
                </a:lnTo>
                <a:lnTo>
                  <a:pt x="2165684" y="1361974"/>
                </a:lnTo>
                <a:lnTo>
                  <a:pt x="2165684" y="1405288"/>
                </a:lnTo>
                <a:lnTo>
                  <a:pt x="2603634" y="1405288"/>
                </a:lnTo>
                <a:lnTo>
                  <a:pt x="2603634" y="1405288"/>
                </a:lnTo>
                <a:lnTo>
                  <a:pt x="2603634" y="1453414"/>
                </a:lnTo>
                <a:lnTo>
                  <a:pt x="2695074" y="1453414"/>
                </a:lnTo>
                <a:lnTo>
                  <a:pt x="2695074" y="1578543"/>
                </a:lnTo>
                <a:lnTo>
                  <a:pt x="2743200" y="1578543"/>
                </a:lnTo>
                <a:lnTo>
                  <a:pt x="2743200" y="1631482"/>
                </a:lnTo>
                <a:lnTo>
                  <a:pt x="3412156" y="1631482"/>
                </a:lnTo>
                <a:lnTo>
                  <a:pt x="3412156" y="1698859"/>
                </a:lnTo>
                <a:lnTo>
                  <a:pt x="3758665" y="1698859"/>
                </a:lnTo>
                <a:lnTo>
                  <a:pt x="3758665" y="1934677"/>
                </a:lnTo>
                <a:lnTo>
                  <a:pt x="3816417" y="1934677"/>
                </a:lnTo>
                <a:lnTo>
                  <a:pt x="3816417" y="2021305"/>
                </a:lnTo>
                <a:lnTo>
                  <a:pt x="3903044" y="2021305"/>
                </a:lnTo>
                <a:lnTo>
                  <a:pt x="3903044" y="2122370"/>
                </a:lnTo>
                <a:lnTo>
                  <a:pt x="4278429" y="2122370"/>
                </a:lnTo>
                <a:lnTo>
                  <a:pt x="4278429" y="2204185"/>
                </a:lnTo>
                <a:lnTo>
                  <a:pt x="5322770" y="2204185"/>
                </a:lnTo>
                <a:lnTo>
                  <a:pt x="5322770" y="2348564"/>
                </a:lnTo>
                <a:lnTo>
                  <a:pt x="5390147" y="2348564"/>
                </a:lnTo>
                <a:lnTo>
                  <a:pt x="5390147" y="2627696"/>
                </a:lnTo>
                <a:lnTo>
                  <a:pt x="6463364" y="2627696"/>
                </a:lnTo>
              </a:path>
            </a:pathLst>
          </a:custGeom>
          <a:noFill/>
          <a:ln w="28575">
            <a:solidFill>
              <a:srgbClr val="E1471D"/>
            </a:solidFill>
            <a:miter lim="800000"/>
            <a:headEnd/>
            <a:tailEnd/>
          </a:ln>
        </p:spPr>
        <p:txBody>
          <a:bodyPr rtlCol="0" anchor="ctr"/>
          <a:lstStyle/>
          <a:p>
            <a:pPr algn="ctr"/>
            <a:endParaRPr lang="en-US" dirty="0"/>
          </a:p>
        </p:txBody>
      </p:sp>
      <p:grpSp>
        <p:nvGrpSpPr>
          <p:cNvPr id="349" name="Group 348">
            <a:extLst>
              <a:ext uri="{FF2B5EF4-FFF2-40B4-BE49-F238E27FC236}">
                <a16:creationId xmlns:a16="http://schemas.microsoft.com/office/drawing/2014/main" id="{E7FD53E5-DA4E-3E18-CAC8-80BC000F56C9}"/>
              </a:ext>
            </a:extLst>
          </p:cNvPr>
          <p:cNvGrpSpPr/>
          <p:nvPr/>
        </p:nvGrpSpPr>
        <p:grpSpPr>
          <a:xfrm>
            <a:off x="3332643" y="2000373"/>
            <a:ext cx="6027182" cy="2468155"/>
            <a:chOff x="3332643" y="2000373"/>
            <a:chExt cx="6027182" cy="2468155"/>
          </a:xfrm>
        </p:grpSpPr>
        <p:cxnSp>
          <p:nvCxnSpPr>
            <p:cNvPr id="308" name="Straight Connector 307">
              <a:extLst>
                <a:ext uri="{FF2B5EF4-FFF2-40B4-BE49-F238E27FC236}">
                  <a16:creationId xmlns:a16="http://schemas.microsoft.com/office/drawing/2014/main" id="{C1D84130-A344-CEBF-3C02-82B22FC29D01}"/>
                </a:ext>
              </a:extLst>
            </p:cNvPr>
            <p:cNvCxnSpPr/>
            <p:nvPr/>
          </p:nvCxnSpPr>
          <p:spPr bwMode="auto">
            <a:xfrm>
              <a:off x="3332643" y="2000373"/>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72BAA3DA-BAB6-B85B-E909-00426ED96016}"/>
                </a:ext>
              </a:extLst>
            </p:cNvPr>
            <p:cNvCxnSpPr/>
            <p:nvPr/>
          </p:nvCxnSpPr>
          <p:spPr bwMode="auto">
            <a:xfrm>
              <a:off x="3399079" y="2000373"/>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89490DCB-0740-E4EB-63CE-DD3CB4854441}"/>
                </a:ext>
              </a:extLst>
            </p:cNvPr>
            <p:cNvCxnSpPr/>
            <p:nvPr/>
          </p:nvCxnSpPr>
          <p:spPr bwMode="auto">
            <a:xfrm>
              <a:off x="3980271" y="232353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63790DEB-CCAE-C52D-5A45-BA52B8927CD7}"/>
                </a:ext>
              </a:extLst>
            </p:cNvPr>
            <p:cNvCxnSpPr/>
            <p:nvPr/>
          </p:nvCxnSpPr>
          <p:spPr bwMode="auto">
            <a:xfrm>
              <a:off x="4624199" y="262887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E362E6B6-B7B1-A292-4DF2-3038001CE2DA}"/>
                </a:ext>
              </a:extLst>
            </p:cNvPr>
            <p:cNvCxnSpPr/>
            <p:nvPr/>
          </p:nvCxnSpPr>
          <p:spPr bwMode="auto">
            <a:xfrm>
              <a:off x="5693328" y="3383280"/>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0E896AC1-0AEA-3677-8BDC-A55EE251F0DE}"/>
                </a:ext>
              </a:extLst>
            </p:cNvPr>
            <p:cNvCxnSpPr/>
            <p:nvPr/>
          </p:nvCxnSpPr>
          <p:spPr bwMode="auto">
            <a:xfrm>
              <a:off x="5885205" y="3383280"/>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E8EF05BD-DC08-1FCC-E938-C8E9C4DFB148}"/>
                </a:ext>
              </a:extLst>
            </p:cNvPr>
            <p:cNvCxnSpPr/>
            <p:nvPr/>
          </p:nvCxnSpPr>
          <p:spPr bwMode="auto">
            <a:xfrm>
              <a:off x="4242498" y="2400718"/>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9B4644FE-A937-3E65-947D-FC6DBAFACEE3}"/>
                </a:ext>
              </a:extLst>
            </p:cNvPr>
            <p:cNvCxnSpPr/>
            <p:nvPr/>
          </p:nvCxnSpPr>
          <p:spPr bwMode="auto">
            <a:xfrm>
              <a:off x="5169428" y="314774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42DE56F2-B04A-AAA9-055D-E934C489CB52}"/>
                </a:ext>
              </a:extLst>
            </p:cNvPr>
            <p:cNvCxnSpPr/>
            <p:nvPr/>
          </p:nvCxnSpPr>
          <p:spPr bwMode="auto">
            <a:xfrm>
              <a:off x="6027622" y="337997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B1A215D7-2336-6E47-E518-1A109F930EF1}"/>
                </a:ext>
              </a:extLst>
            </p:cNvPr>
            <p:cNvCxnSpPr/>
            <p:nvPr/>
          </p:nvCxnSpPr>
          <p:spPr bwMode="auto">
            <a:xfrm>
              <a:off x="6086097" y="337997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6AA62B37-9B91-F3D4-527B-B83200366F11}"/>
                </a:ext>
              </a:extLst>
            </p:cNvPr>
            <p:cNvCxnSpPr/>
            <p:nvPr/>
          </p:nvCxnSpPr>
          <p:spPr bwMode="auto">
            <a:xfrm>
              <a:off x="5061954" y="310202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D00A1199-9F26-B19C-2A08-DDA90E935402}"/>
                </a:ext>
              </a:extLst>
            </p:cNvPr>
            <p:cNvCxnSpPr/>
            <p:nvPr/>
          </p:nvCxnSpPr>
          <p:spPr bwMode="auto">
            <a:xfrm>
              <a:off x="6123796" y="337997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8D94FC7B-09AF-B049-2766-9DE6DF4A210B}"/>
                </a:ext>
              </a:extLst>
            </p:cNvPr>
            <p:cNvCxnSpPr/>
            <p:nvPr/>
          </p:nvCxnSpPr>
          <p:spPr bwMode="auto">
            <a:xfrm>
              <a:off x="9359825" y="4377088"/>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BDFDCE3F-CD75-85C1-2763-7F227429EA77}"/>
                </a:ext>
              </a:extLst>
            </p:cNvPr>
            <p:cNvCxnSpPr/>
            <p:nvPr/>
          </p:nvCxnSpPr>
          <p:spPr bwMode="auto">
            <a:xfrm>
              <a:off x="6453696" y="345210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4287C0C8-CD80-A116-F3F0-C7B34C69C0D0}"/>
                </a:ext>
              </a:extLst>
            </p:cNvPr>
            <p:cNvCxnSpPr/>
            <p:nvPr/>
          </p:nvCxnSpPr>
          <p:spPr bwMode="auto">
            <a:xfrm>
              <a:off x="6512171" y="345210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29D2D08-CAED-FB0F-A3B1-4558C292E60A}"/>
                </a:ext>
              </a:extLst>
            </p:cNvPr>
            <p:cNvCxnSpPr/>
            <p:nvPr/>
          </p:nvCxnSpPr>
          <p:spPr bwMode="auto">
            <a:xfrm>
              <a:off x="8309348" y="4370486"/>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0B1496F8-378A-1380-BE28-2139BC619DD0}"/>
                </a:ext>
              </a:extLst>
            </p:cNvPr>
            <p:cNvCxnSpPr/>
            <p:nvPr/>
          </p:nvCxnSpPr>
          <p:spPr bwMode="auto">
            <a:xfrm>
              <a:off x="7220097" y="3957141"/>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7E32B423-A141-B11F-115A-81CCB9027255}"/>
                </a:ext>
              </a:extLst>
            </p:cNvPr>
            <p:cNvCxnSpPr/>
            <p:nvPr/>
          </p:nvCxnSpPr>
          <p:spPr bwMode="auto">
            <a:xfrm>
              <a:off x="7397408" y="3957141"/>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96A6CA30-3E0E-90E9-7F30-7A404DFF94A1}"/>
                </a:ext>
              </a:extLst>
            </p:cNvPr>
            <p:cNvCxnSpPr/>
            <p:nvPr/>
          </p:nvCxnSpPr>
          <p:spPr bwMode="auto">
            <a:xfrm>
              <a:off x="5588558" y="332436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3C0CF527-A438-E646-6530-D2975ACA76FC}"/>
                </a:ext>
              </a:extLst>
            </p:cNvPr>
            <p:cNvCxnSpPr/>
            <p:nvPr/>
          </p:nvCxnSpPr>
          <p:spPr bwMode="auto">
            <a:xfrm>
              <a:off x="6679658" y="3662932"/>
              <a:ext cx="0" cy="91440"/>
            </a:xfrm>
            <a:prstGeom prst="line">
              <a:avLst/>
            </a:prstGeom>
            <a:noFill/>
            <a:ln w="28575" cap="flat" cmpd="sng" algn="ctr">
              <a:solidFill>
                <a:srgbClr val="E1471D"/>
              </a:solidFill>
              <a:prstDash val="solid"/>
              <a:round/>
              <a:headEnd type="none" w="med" len="med"/>
              <a:tailEnd type="none" w="med" len="med"/>
            </a:ln>
            <a:effectLst/>
          </p:spPr>
        </p:cxnSp>
      </p:grpSp>
    </p:spTree>
    <p:extLst>
      <p:ext uri="{BB962C8B-B14F-4D97-AF65-F5344CB8AC3E}">
        <p14:creationId xmlns:p14="http://schemas.microsoft.com/office/powerpoint/2010/main" val="3931528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CLL/SLL: Safety in All Treated Patients</a:t>
            </a:r>
          </a:p>
        </p:txBody>
      </p:sp>
      <p:sp>
        <p:nvSpPr>
          <p:cNvPr id="3" name="Content Placeholder 2">
            <a:extLst>
              <a:ext uri="{FF2B5EF4-FFF2-40B4-BE49-F238E27FC236}">
                <a16:creationId xmlns:a16="http://schemas.microsoft.com/office/drawing/2014/main" id="{99CA8D58-6D06-784F-9ADE-E2A6E4800770}"/>
              </a:ext>
            </a:extLst>
          </p:cNvPr>
          <p:cNvSpPr>
            <a:spLocks noGrp="1"/>
          </p:cNvSpPr>
          <p:nvPr>
            <p:ph idx="1"/>
          </p:nvPr>
        </p:nvSpPr>
        <p:spPr/>
        <p:txBody>
          <a:bodyPr/>
          <a:lstStyle/>
          <a:p>
            <a:pPr>
              <a:spcBef>
                <a:spcPts val="500"/>
              </a:spcBef>
            </a:pPr>
            <a:r>
              <a:rPr lang="en-US" sz="1600" dirty="0"/>
              <a:t>No DLTs; MTD not reached; ≥1 pirtobrutinib dose at ≥RP2D of 200 mg/day: 96%</a:t>
            </a:r>
          </a:p>
          <a:p>
            <a:pPr>
              <a:spcBef>
                <a:spcPts val="500"/>
              </a:spcBef>
            </a:pPr>
            <a:r>
              <a:rPr lang="en-US" sz="1600" dirty="0"/>
              <a:t>Permanently discontinued due to TRAEs: 1% (n = 6)</a:t>
            </a:r>
          </a:p>
          <a:p>
            <a:pPr>
              <a:spcBef>
                <a:spcPts val="500"/>
              </a:spcBef>
            </a:pPr>
            <a:endParaRPr lang="en-US" sz="1600" dirty="0"/>
          </a:p>
          <a:p>
            <a:pPr>
              <a:spcBef>
                <a:spcPts val="500"/>
              </a:spcBef>
            </a:pPr>
            <a:endParaRPr lang="en-US" sz="1600"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2022. Abstr 961.</a:t>
            </a:r>
          </a:p>
        </p:txBody>
      </p:sp>
      <p:graphicFrame>
        <p:nvGraphicFramePr>
          <p:cNvPr id="9" name="Group 32">
            <a:extLst>
              <a:ext uri="{FF2B5EF4-FFF2-40B4-BE49-F238E27FC236}">
                <a16:creationId xmlns:a16="http://schemas.microsoft.com/office/drawing/2014/main" id="{195C27A1-9B79-6965-DDCA-277BD7668764}"/>
              </a:ext>
            </a:extLst>
          </p:cNvPr>
          <p:cNvGraphicFramePr>
            <a:graphicFrameLocks noGrp="1"/>
          </p:cNvGraphicFramePr>
          <p:nvPr>
            <p:extLst>
              <p:ext uri="{D42A27DB-BD31-4B8C-83A1-F6EECF244321}">
                <p14:modId xmlns:p14="http://schemas.microsoft.com/office/powerpoint/2010/main" val="3664621108"/>
              </p:ext>
            </p:extLst>
          </p:nvPr>
        </p:nvGraphicFramePr>
        <p:xfrm>
          <a:off x="604675" y="1286677"/>
          <a:ext cx="10982651" cy="4877056"/>
        </p:xfrm>
        <a:graphic>
          <a:graphicData uri="http://schemas.openxmlformats.org/drawingml/2006/table">
            <a:tbl>
              <a:tblPr/>
              <a:tblGrid>
                <a:gridCol w="2550327">
                  <a:extLst>
                    <a:ext uri="{9D8B030D-6E8A-4147-A177-3AD203B41FA5}">
                      <a16:colId xmlns:a16="http://schemas.microsoft.com/office/drawing/2014/main" val="20000"/>
                    </a:ext>
                  </a:extLst>
                </a:gridCol>
                <a:gridCol w="2108081">
                  <a:extLst>
                    <a:ext uri="{9D8B030D-6E8A-4147-A177-3AD203B41FA5}">
                      <a16:colId xmlns:a16="http://schemas.microsoft.com/office/drawing/2014/main" val="4150514421"/>
                    </a:ext>
                  </a:extLst>
                </a:gridCol>
                <a:gridCol w="2108081">
                  <a:extLst>
                    <a:ext uri="{9D8B030D-6E8A-4147-A177-3AD203B41FA5}">
                      <a16:colId xmlns:a16="http://schemas.microsoft.com/office/drawing/2014/main" val="3561176811"/>
                    </a:ext>
                  </a:extLst>
                </a:gridCol>
                <a:gridCol w="2108081">
                  <a:extLst>
                    <a:ext uri="{9D8B030D-6E8A-4147-A177-3AD203B41FA5}">
                      <a16:colId xmlns:a16="http://schemas.microsoft.com/office/drawing/2014/main" val="760866576"/>
                    </a:ext>
                  </a:extLst>
                </a:gridCol>
                <a:gridCol w="2108081">
                  <a:extLst>
                    <a:ext uri="{9D8B030D-6E8A-4147-A177-3AD203B41FA5}">
                      <a16:colId xmlns:a16="http://schemas.microsoft.com/office/drawing/2014/main" val="92235047"/>
                    </a:ext>
                  </a:extLst>
                </a:gridCol>
              </a:tblGrid>
              <a:tr h="207303">
                <a:tc rowSpan="2">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TEAEs in ≥15% (N = 773)</a:t>
                      </a:r>
                      <a:endParaRPr lang="en-US" sz="14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TRAEs (N = 773)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77220026"/>
                  </a:ext>
                </a:extLst>
              </a:tr>
              <a:tr h="207303">
                <a:tc vMerge="1">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≥15%,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7303">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0616636"/>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6023311"/>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1979126"/>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AEs of special interest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3630323769"/>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Bruising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2501241"/>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31913245"/>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616968"/>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Hemorrhage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2368694"/>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39995809"/>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AF/flutter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239760"/>
                  </a:ext>
                </a:extLst>
              </a:tr>
            </a:tbl>
          </a:graphicData>
        </a:graphic>
      </p:graphicFrame>
    </p:spTree>
    <p:extLst>
      <p:ext uri="{BB962C8B-B14F-4D97-AF65-F5344CB8AC3E}">
        <p14:creationId xmlns:p14="http://schemas.microsoft.com/office/powerpoint/2010/main" val="1010183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BELLWAVE-001: Nemtabrutinib for R/R CLL</a:t>
            </a:r>
          </a:p>
        </p:txBody>
      </p:sp>
      <p:sp>
        <p:nvSpPr>
          <p:cNvPr id="4" name="Content Placeholder 3">
            <a:extLst>
              <a:ext uri="{FF2B5EF4-FFF2-40B4-BE49-F238E27FC236}">
                <a16:creationId xmlns:a16="http://schemas.microsoft.com/office/drawing/2014/main" id="{1E4BB811-B79D-EEB8-9433-51ACAE9503FA}"/>
              </a:ext>
            </a:extLst>
          </p:cNvPr>
          <p:cNvSpPr>
            <a:spLocks noGrp="1"/>
          </p:cNvSpPr>
          <p:nvPr>
            <p:ph idx="1"/>
          </p:nvPr>
        </p:nvSpPr>
        <p:spPr>
          <a:xfrm>
            <a:off x="604675" y="1513047"/>
            <a:ext cx="10877529" cy="1361626"/>
          </a:xfrm>
        </p:spPr>
        <p:txBody>
          <a:bodyPr/>
          <a:lstStyle/>
          <a:p>
            <a:r>
              <a:rPr lang="en-US" sz="2000" dirty="0"/>
              <a:t>Open-label phase I/II study of nemtabrutinib for patients with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relapsed/refractory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B-cell malignancies </a:t>
            </a:r>
            <a:r>
              <a:rPr lang="en-US" sz="2000" dirty="0"/>
              <a:t>(n = 57 patients with R/R CLL/SLL, 63% with </a:t>
            </a:r>
            <a:r>
              <a:rPr lang="en-US" sz="2000" i="1" dirty="0"/>
              <a:t>BTK</a:t>
            </a:r>
            <a:r>
              <a:rPr lang="en-US" sz="2000" dirty="0"/>
              <a:t> C481S mutation)</a:t>
            </a:r>
          </a:p>
          <a:p>
            <a:pPr lvl="1"/>
            <a:r>
              <a:rPr lang="en-US" sz="1800" dirty="0"/>
              <a:t>Nemtabrutinib: noncovalent BTK inhibitor</a:t>
            </a:r>
          </a:p>
        </p:txBody>
      </p:sp>
      <p:sp>
        <p:nvSpPr>
          <p:cNvPr id="6" name="Footer Placeholder 5"/>
          <p:cNvSpPr txBox="1">
            <a:spLocks/>
          </p:cNvSpPr>
          <p:nvPr/>
        </p:nvSpPr>
        <p:spPr>
          <a:xfrm>
            <a:off x="469170" y="6332685"/>
            <a:ext cx="7498080" cy="273844"/>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560"/>
                </a:solidFill>
                <a:effectLst/>
                <a:uLnTx/>
                <a:uFillTx/>
                <a:latin typeface=" calibri"/>
                <a:cs typeface="Arial" panose="020B0604020202020204" pitchFamily="34" charset="0"/>
                <a:sym typeface="Arial"/>
              </a:rPr>
              <a:t>Woyach. ASH 2022. Abstr 3114.</a:t>
            </a:r>
          </a:p>
        </p:txBody>
      </p:sp>
      <p:sp>
        <p:nvSpPr>
          <p:cNvPr id="14" name="Content Placeholder 3">
            <a:extLst>
              <a:ext uri="{FF2B5EF4-FFF2-40B4-BE49-F238E27FC236}">
                <a16:creationId xmlns:a16="http://schemas.microsoft.com/office/drawing/2014/main" id="{55120830-532A-2848-125D-4CCF1242E6B5}"/>
              </a:ext>
            </a:extLst>
          </p:cNvPr>
          <p:cNvSpPr txBox="1">
            <a:spLocks/>
          </p:cNvSpPr>
          <p:nvPr/>
        </p:nvSpPr>
        <p:spPr bwMode="auto">
          <a:xfrm>
            <a:off x="6526910" y="4729239"/>
            <a:ext cx="4258828" cy="141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600" b="0" kern="0" dirty="0"/>
              <a:t>Cohort A: R/R CLL/SLL, ≥2 prior tx (including covalent BTKi), </a:t>
            </a:r>
            <a:r>
              <a:rPr lang="en-US" sz="1600" i="1" kern="0" dirty="0"/>
              <a:t>documented C481 mutation</a:t>
            </a:r>
          </a:p>
          <a:p>
            <a:pPr marL="0" indent="0">
              <a:buNone/>
            </a:pPr>
            <a:r>
              <a:rPr lang="en-US" sz="1600" b="0" kern="0" dirty="0"/>
              <a:t>Cohort B: R/R CLL/SLL, progressed on/intolerant to a BTKi, ≥2 prior therapies, </a:t>
            </a:r>
            <a:r>
              <a:rPr lang="en-US" sz="1600" i="1" kern="0" dirty="0"/>
              <a:t>no C481 mutation</a:t>
            </a:r>
          </a:p>
          <a:p>
            <a:pPr marL="0" indent="0">
              <a:buNone/>
            </a:pPr>
            <a:endParaRPr lang="en-US" sz="1600" b="0" kern="0" dirty="0"/>
          </a:p>
        </p:txBody>
      </p:sp>
      <p:grpSp>
        <p:nvGrpSpPr>
          <p:cNvPr id="52" name="Group 51">
            <a:extLst>
              <a:ext uri="{FF2B5EF4-FFF2-40B4-BE49-F238E27FC236}">
                <a16:creationId xmlns:a16="http://schemas.microsoft.com/office/drawing/2014/main" id="{5630CA9F-9437-4129-8AB0-9D86E3DD7CC1}"/>
              </a:ext>
            </a:extLst>
          </p:cNvPr>
          <p:cNvGrpSpPr/>
          <p:nvPr/>
        </p:nvGrpSpPr>
        <p:grpSpPr>
          <a:xfrm>
            <a:off x="1339410" y="2738649"/>
            <a:ext cx="7361034" cy="3651672"/>
            <a:chOff x="1307326" y="2834901"/>
            <a:chExt cx="7361034" cy="3651672"/>
          </a:xfrm>
        </p:grpSpPr>
        <p:sp>
          <p:nvSpPr>
            <p:cNvPr id="41" name="Freeform 40">
              <a:extLst>
                <a:ext uri="{FF2B5EF4-FFF2-40B4-BE49-F238E27FC236}">
                  <a16:creationId xmlns:a16="http://schemas.microsoft.com/office/drawing/2014/main" id="{A061AA17-A15B-F3A3-0447-BD0231E627FA}"/>
                </a:ext>
              </a:extLst>
            </p:cNvPr>
            <p:cNvSpPr/>
            <p:nvPr/>
          </p:nvSpPr>
          <p:spPr bwMode="auto">
            <a:xfrm>
              <a:off x="2166800" y="3015205"/>
              <a:ext cx="3871732" cy="2095018"/>
            </a:xfrm>
            <a:custGeom>
              <a:avLst/>
              <a:gdLst>
                <a:gd name="connsiteX0" fmla="*/ 0 w 3871732"/>
                <a:gd name="connsiteY0" fmla="*/ 0 h 2095018"/>
                <a:gd name="connsiteX1" fmla="*/ 92598 w 3871732"/>
                <a:gd name="connsiteY1" fmla="*/ 0 h 2095018"/>
                <a:gd name="connsiteX2" fmla="*/ 92598 w 3871732"/>
                <a:gd name="connsiteY2" fmla="*/ 63661 h 2095018"/>
                <a:gd name="connsiteX3" fmla="*/ 225707 w 3871732"/>
                <a:gd name="connsiteY3" fmla="*/ 63661 h 2095018"/>
                <a:gd name="connsiteX4" fmla="*/ 225707 w 3871732"/>
                <a:gd name="connsiteY4" fmla="*/ 127322 h 2095018"/>
                <a:gd name="connsiteX5" fmla="*/ 549798 w 3871732"/>
                <a:gd name="connsiteY5" fmla="*/ 127322 h 2095018"/>
                <a:gd name="connsiteX6" fmla="*/ 549798 w 3871732"/>
                <a:gd name="connsiteY6" fmla="*/ 353028 h 2095018"/>
                <a:gd name="connsiteX7" fmla="*/ 885464 w 3871732"/>
                <a:gd name="connsiteY7" fmla="*/ 353028 h 2095018"/>
                <a:gd name="connsiteX8" fmla="*/ 885464 w 3871732"/>
                <a:gd name="connsiteY8" fmla="*/ 544010 h 2095018"/>
                <a:gd name="connsiteX9" fmla="*/ 885464 w 3871732"/>
                <a:gd name="connsiteY9" fmla="*/ 544010 h 2095018"/>
                <a:gd name="connsiteX10" fmla="*/ 885464 w 3871732"/>
                <a:gd name="connsiteY10" fmla="*/ 544010 h 2095018"/>
                <a:gd name="connsiteX11" fmla="*/ 943337 w 3871732"/>
                <a:gd name="connsiteY11" fmla="*/ 544010 h 2095018"/>
                <a:gd name="connsiteX12" fmla="*/ 943337 w 3871732"/>
                <a:gd name="connsiteY12" fmla="*/ 625033 h 2095018"/>
                <a:gd name="connsiteX13" fmla="*/ 995423 w 3871732"/>
                <a:gd name="connsiteY13" fmla="*/ 625033 h 2095018"/>
                <a:gd name="connsiteX14" fmla="*/ 995423 w 3871732"/>
                <a:gd name="connsiteY14" fmla="*/ 723418 h 2095018"/>
                <a:gd name="connsiteX15" fmla="*/ 1209555 w 3871732"/>
                <a:gd name="connsiteY15" fmla="*/ 723418 h 2095018"/>
                <a:gd name="connsiteX16" fmla="*/ 1209555 w 3871732"/>
                <a:gd name="connsiteY16" fmla="*/ 931762 h 2095018"/>
                <a:gd name="connsiteX17" fmla="*/ 1279003 w 3871732"/>
                <a:gd name="connsiteY17" fmla="*/ 931762 h 2095018"/>
                <a:gd name="connsiteX18" fmla="*/ 1279003 w 3871732"/>
                <a:gd name="connsiteY18" fmla="*/ 1053296 h 2095018"/>
                <a:gd name="connsiteX19" fmla="*/ 1892461 w 3871732"/>
                <a:gd name="connsiteY19" fmla="*/ 1053296 h 2095018"/>
                <a:gd name="connsiteX20" fmla="*/ 1892461 w 3871732"/>
                <a:gd name="connsiteY20" fmla="*/ 1336876 h 2095018"/>
                <a:gd name="connsiteX21" fmla="*/ 3154102 w 3871732"/>
                <a:gd name="connsiteY21" fmla="*/ 1336876 h 2095018"/>
                <a:gd name="connsiteX22" fmla="*/ 3154102 w 3871732"/>
                <a:gd name="connsiteY22" fmla="*/ 1724628 h 2095018"/>
                <a:gd name="connsiteX23" fmla="*/ 3321935 w 3871732"/>
                <a:gd name="connsiteY23" fmla="*/ 1724628 h 2095018"/>
                <a:gd name="connsiteX24" fmla="*/ 3321935 w 3871732"/>
                <a:gd name="connsiteY24" fmla="*/ 2095018 h 2095018"/>
                <a:gd name="connsiteX25" fmla="*/ 3871732 w 3871732"/>
                <a:gd name="connsiteY25" fmla="*/ 2095018 h 209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871732" h="2095018">
                  <a:moveTo>
                    <a:pt x="0" y="0"/>
                  </a:moveTo>
                  <a:lnTo>
                    <a:pt x="92598" y="0"/>
                  </a:lnTo>
                  <a:lnTo>
                    <a:pt x="92598" y="63661"/>
                  </a:lnTo>
                  <a:lnTo>
                    <a:pt x="225707" y="63661"/>
                  </a:lnTo>
                  <a:lnTo>
                    <a:pt x="225707" y="127322"/>
                  </a:lnTo>
                  <a:lnTo>
                    <a:pt x="549798" y="127322"/>
                  </a:lnTo>
                  <a:lnTo>
                    <a:pt x="549798" y="353028"/>
                  </a:lnTo>
                  <a:lnTo>
                    <a:pt x="885464" y="353028"/>
                  </a:lnTo>
                  <a:lnTo>
                    <a:pt x="885464" y="544010"/>
                  </a:lnTo>
                  <a:lnTo>
                    <a:pt x="885464" y="544010"/>
                  </a:lnTo>
                  <a:lnTo>
                    <a:pt x="885464" y="544010"/>
                  </a:lnTo>
                  <a:lnTo>
                    <a:pt x="943337" y="544010"/>
                  </a:lnTo>
                  <a:lnTo>
                    <a:pt x="943337" y="625033"/>
                  </a:lnTo>
                  <a:lnTo>
                    <a:pt x="995423" y="625033"/>
                  </a:lnTo>
                  <a:lnTo>
                    <a:pt x="995423" y="723418"/>
                  </a:lnTo>
                  <a:lnTo>
                    <a:pt x="1209555" y="723418"/>
                  </a:lnTo>
                  <a:lnTo>
                    <a:pt x="1209555" y="931762"/>
                  </a:lnTo>
                  <a:lnTo>
                    <a:pt x="1279003" y="931762"/>
                  </a:lnTo>
                  <a:lnTo>
                    <a:pt x="1279003" y="1053296"/>
                  </a:lnTo>
                  <a:lnTo>
                    <a:pt x="1892461" y="1053296"/>
                  </a:lnTo>
                  <a:lnTo>
                    <a:pt x="1892461" y="1336876"/>
                  </a:lnTo>
                  <a:lnTo>
                    <a:pt x="3154102" y="1336876"/>
                  </a:lnTo>
                  <a:lnTo>
                    <a:pt x="3154102" y="1724628"/>
                  </a:lnTo>
                  <a:lnTo>
                    <a:pt x="3321935" y="1724628"/>
                  </a:lnTo>
                  <a:lnTo>
                    <a:pt x="3321935" y="2095018"/>
                  </a:lnTo>
                  <a:lnTo>
                    <a:pt x="3871732" y="2095018"/>
                  </a:lnTo>
                </a:path>
              </a:pathLst>
            </a:custGeom>
            <a:noFill/>
            <a:ln w="28575">
              <a:solidFill>
                <a:srgbClr val="015873"/>
              </a:solidFill>
              <a:miter lim="800000"/>
              <a:headEnd/>
              <a:tailEnd/>
            </a:ln>
          </p:spPr>
          <p:txBody>
            <a:bodyPr rtlCol="0" anchor="ctr"/>
            <a:lstStyle/>
            <a:p>
              <a:pPr algn="ctr"/>
              <a:endParaRPr lang="en-US" dirty="0"/>
            </a:p>
          </p:txBody>
        </p:sp>
        <p:grpSp>
          <p:nvGrpSpPr>
            <p:cNvPr id="13" name="Group 12">
              <a:extLst>
                <a:ext uri="{FF2B5EF4-FFF2-40B4-BE49-F238E27FC236}">
                  <a16:creationId xmlns:a16="http://schemas.microsoft.com/office/drawing/2014/main" id="{BF40DB82-DE76-2FA1-9F3B-1D6F2F31ED5E}"/>
                </a:ext>
              </a:extLst>
            </p:cNvPr>
            <p:cNvGrpSpPr/>
            <p:nvPr/>
          </p:nvGrpSpPr>
          <p:grpSpPr>
            <a:xfrm>
              <a:off x="2083260" y="2988790"/>
              <a:ext cx="91440" cy="2886501"/>
              <a:chOff x="1052014" y="2988790"/>
              <a:chExt cx="91440" cy="2886501"/>
            </a:xfrm>
          </p:grpSpPr>
          <p:cxnSp>
            <p:nvCxnSpPr>
              <p:cNvPr id="7" name="Straight Connector 6">
                <a:extLst>
                  <a:ext uri="{FF2B5EF4-FFF2-40B4-BE49-F238E27FC236}">
                    <a16:creationId xmlns:a16="http://schemas.microsoft.com/office/drawing/2014/main" id="{BE7D7135-5EB4-F2D3-21B1-0A98E9DCBABE}"/>
                  </a:ext>
                </a:extLst>
              </p:cNvPr>
              <p:cNvCxnSpPr>
                <a:cxnSpLocks/>
              </p:cNvCxnSpPr>
              <p:nvPr/>
            </p:nvCxnSpPr>
            <p:spPr bwMode="auto">
              <a:xfrm>
                <a:off x="1052014" y="29887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1BB7F00E-9AD0-8B3E-D9F9-BD6C8472FE8D}"/>
                  </a:ext>
                </a:extLst>
              </p:cNvPr>
              <p:cNvCxnSpPr>
                <a:cxnSpLocks/>
              </p:cNvCxnSpPr>
              <p:nvPr/>
            </p:nvCxnSpPr>
            <p:spPr bwMode="auto">
              <a:xfrm>
                <a:off x="1052014" y="35660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C9F5049D-733B-43B0-50B0-CBC6B28C28C8}"/>
                  </a:ext>
                </a:extLst>
              </p:cNvPr>
              <p:cNvCxnSpPr>
                <a:cxnSpLocks/>
              </p:cNvCxnSpPr>
              <p:nvPr/>
            </p:nvCxnSpPr>
            <p:spPr bwMode="auto">
              <a:xfrm>
                <a:off x="1052014" y="41433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9C0A199-299F-A3FE-EFC3-1F446088318F}"/>
                  </a:ext>
                </a:extLst>
              </p:cNvPr>
              <p:cNvCxnSpPr>
                <a:cxnSpLocks/>
              </p:cNvCxnSpPr>
              <p:nvPr/>
            </p:nvCxnSpPr>
            <p:spPr bwMode="auto">
              <a:xfrm>
                <a:off x="1052014" y="47206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CF27582-5330-B6C4-5D61-003BFF388765}"/>
                  </a:ext>
                </a:extLst>
              </p:cNvPr>
              <p:cNvCxnSpPr>
                <a:cxnSpLocks/>
              </p:cNvCxnSpPr>
              <p:nvPr/>
            </p:nvCxnSpPr>
            <p:spPr bwMode="auto">
              <a:xfrm>
                <a:off x="1052014" y="52979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D562387-82D9-2D6E-A086-C4E0698B6ACE}"/>
                  </a:ext>
                </a:extLst>
              </p:cNvPr>
              <p:cNvCxnSpPr>
                <a:cxnSpLocks/>
              </p:cNvCxnSpPr>
              <p:nvPr/>
            </p:nvCxnSpPr>
            <p:spPr bwMode="auto">
              <a:xfrm>
                <a:off x="1052014" y="5875291"/>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15" name="TextBox 14">
              <a:extLst>
                <a:ext uri="{FF2B5EF4-FFF2-40B4-BE49-F238E27FC236}">
                  <a16:creationId xmlns:a16="http://schemas.microsoft.com/office/drawing/2014/main" id="{1765650B-47B6-B732-2C95-47FCE50633EC}"/>
                </a:ext>
              </a:extLst>
            </p:cNvPr>
            <p:cNvSpPr txBox="1"/>
            <p:nvPr/>
          </p:nvSpPr>
          <p:spPr bwMode="auto">
            <a:xfrm rot="16200000">
              <a:off x="1049306" y="4288904"/>
              <a:ext cx="885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16" name="TextBox 15">
              <a:extLst>
                <a:ext uri="{FF2B5EF4-FFF2-40B4-BE49-F238E27FC236}">
                  <a16:creationId xmlns:a16="http://schemas.microsoft.com/office/drawing/2014/main" id="{97BA6C36-DF6C-D2CA-EF02-8F24CED6D1F9}"/>
                </a:ext>
              </a:extLst>
            </p:cNvPr>
            <p:cNvSpPr txBox="1"/>
            <p:nvPr/>
          </p:nvSpPr>
          <p:spPr bwMode="auto">
            <a:xfrm>
              <a:off x="3714608" y="6117241"/>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25" name="Group 24">
              <a:extLst>
                <a:ext uri="{FF2B5EF4-FFF2-40B4-BE49-F238E27FC236}">
                  <a16:creationId xmlns:a16="http://schemas.microsoft.com/office/drawing/2014/main" id="{CFBC188C-0B94-FE60-F3A8-A45E8926F439}"/>
                </a:ext>
              </a:extLst>
            </p:cNvPr>
            <p:cNvGrpSpPr/>
            <p:nvPr/>
          </p:nvGrpSpPr>
          <p:grpSpPr>
            <a:xfrm>
              <a:off x="2165604" y="5865247"/>
              <a:ext cx="3589360" cy="91440"/>
              <a:chOff x="1138910" y="5655982"/>
              <a:chExt cx="3589360" cy="91440"/>
            </a:xfrm>
          </p:grpSpPr>
          <p:cxnSp>
            <p:nvCxnSpPr>
              <p:cNvPr id="18" name="Straight Connector 17">
                <a:extLst>
                  <a:ext uri="{FF2B5EF4-FFF2-40B4-BE49-F238E27FC236}">
                    <a16:creationId xmlns:a16="http://schemas.microsoft.com/office/drawing/2014/main" id="{D27C3791-1B9A-9F5F-D49C-F6733472C0FE}"/>
                  </a:ext>
                </a:extLst>
              </p:cNvPr>
              <p:cNvCxnSpPr>
                <a:cxnSpLocks/>
              </p:cNvCxnSpPr>
              <p:nvPr/>
            </p:nvCxnSpPr>
            <p:spPr bwMode="auto">
              <a:xfrm rot="16200000">
                <a:off x="1093190"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6A4726D-FB57-9773-9D4B-A1D3B4DFFBF8}"/>
                  </a:ext>
                </a:extLst>
              </p:cNvPr>
              <p:cNvCxnSpPr>
                <a:cxnSpLocks/>
              </p:cNvCxnSpPr>
              <p:nvPr/>
            </p:nvCxnSpPr>
            <p:spPr bwMode="auto">
              <a:xfrm rot="16200000">
                <a:off x="1691417"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6E0FB5D-874A-5011-BB68-9992D7E606CE}"/>
                  </a:ext>
                </a:extLst>
              </p:cNvPr>
              <p:cNvCxnSpPr>
                <a:cxnSpLocks/>
              </p:cNvCxnSpPr>
              <p:nvPr/>
            </p:nvCxnSpPr>
            <p:spPr bwMode="auto">
              <a:xfrm rot="16200000">
                <a:off x="2289644"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66C2C5F-A70A-3776-4BEF-9D34AF3BB418}"/>
                  </a:ext>
                </a:extLst>
              </p:cNvPr>
              <p:cNvCxnSpPr>
                <a:cxnSpLocks/>
              </p:cNvCxnSpPr>
              <p:nvPr/>
            </p:nvCxnSpPr>
            <p:spPr bwMode="auto">
              <a:xfrm rot="16200000">
                <a:off x="2887871"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6D1770D-3676-8636-B664-BE58027D52C2}"/>
                  </a:ext>
                </a:extLst>
              </p:cNvPr>
              <p:cNvCxnSpPr>
                <a:cxnSpLocks/>
              </p:cNvCxnSpPr>
              <p:nvPr/>
            </p:nvCxnSpPr>
            <p:spPr bwMode="auto">
              <a:xfrm rot="16200000">
                <a:off x="3486098"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F6D0CB3-E166-F005-3E76-3C54A90BDF91}"/>
                  </a:ext>
                </a:extLst>
              </p:cNvPr>
              <p:cNvCxnSpPr>
                <a:cxnSpLocks/>
              </p:cNvCxnSpPr>
              <p:nvPr/>
            </p:nvCxnSpPr>
            <p:spPr bwMode="auto">
              <a:xfrm rot="16200000">
                <a:off x="4084325"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4514D29-DE45-8714-848C-8713403E8E7C}"/>
                  </a:ext>
                </a:extLst>
              </p:cNvPr>
              <p:cNvCxnSpPr>
                <a:cxnSpLocks/>
              </p:cNvCxnSpPr>
              <p:nvPr/>
            </p:nvCxnSpPr>
            <p:spPr bwMode="auto">
              <a:xfrm rot="16200000">
                <a:off x="4682550" y="5701702"/>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26" name="TextBox 25">
              <a:extLst>
                <a:ext uri="{FF2B5EF4-FFF2-40B4-BE49-F238E27FC236}">
                  <a16:creationId xmlns:a16="http://schemas.microsoft.com/office/drawing/2014/main" id="{677B80C7-8582-5733-7F70-666F9364CFA0}"/>
                </a:ext>
              </a:extLst>
            </p:cNvPr>
            <p:cNvSpPr txBox="1"/>
            <p:nvPr/>
          </p:nvSpPr>
          <p:spPr bwMode="auto">
            <a:xfrm>
              <a:off x="1564411" y="283490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1C487AB3-9D01-1A82-53EA-7BC69A2DAEFE}"/>
                </a:ext>
              </a:extLst>
            </p:cNvPr>
            <p:cNvSpPr txBox="1"/>
            <p:nvPr/>
          </p:nvSpPr>
          <p:spPr bwMode="auto">
            <a:xfrm>
              <a:off x="1624182" y="34103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41E18527-987C-E957-A8D6-53F3160BB01A}"/>
                </a:ext>
              </a:extLst>
            </p:cNvPr>
            <p:cNvSpPr txBox="1"/>
            <p:nvPr/>
          </p:nvSpPr>
          <p:spPr bwMode="auto">
            <a:xfrm>
              <a:off x="1661244" y="39753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42E64C88-B68F-600C-FF99-7AB80F820BBD}"/>
                </a:ext>
              </a:extLst>
            </p:cNvPr>
            <p:cNvSpPr txBox="1"/>
            <p:nvPr/>
          </p:nvSpPr>
          <p:spPr bwMode="auto">
            <a:xfrm>
              <a:off x="1603995" y="45508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5021477F-0C36-2F39-CA45-D78FBE2450C2}"/>
                </a:ext>
              </a:extLst>
            </p:cNvPr>
            <p:cNvSpPr txBox="1"/>
            <p:nvPr/>
          </p:nvSpPr>
          <p:spPr bwMode="auto">
            <a:xfrm>
              <a:off x="1710188" y="51508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369C2B1A-0E8F-DAE9-31BF-3DAAE8058E82}"/>
                </a:ext>
              </a:extLst>
            </p:cNvPr>
            <p:cNvSpPr txBox="1"/>
            <p:nvPr/>
          </p:nvSpPr>
          <p:spPr bwMode="auto">
            <a:xfrm>
              <a:off x="1769957" y="572629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40" name="Group 39">
              <a:extLst>
                <a:ext uri="{FF2B5EF4-FFF2-40B4-BE49-F238E27FC236}">
                  <a16:creationId xmlns:a16="http://schemas.microsoft.com/office/drawing/2014/main" id="{892BA2A1-4297-5EC4-4067-682C77D03546}"/>
                </a:ext>
              </a:extLst>
            </p:cNvPr>
            <p:cNvGrpSpPr/>
            <p:nvPr/>
          </p:nvGrpSpPr>
          <p:grpSpPr>
            <a:xfrm>
              <a:off x="2023857" y="5887748"/>
              <a:ext cx="3948112" cy="369332"/>
              <a:chOff x="997163" y="5928689"/>
              <a:chExt cx="3948112" cy="369332"/>
            </a:xfrm>
          </p:grpSpPr>
          <p:sp>
            <p:nvSpPr>
              <p:cNvPr id="32" name="TextBox 31">
                <a:extLst>
                  <a:ext uri="{FF2B5EF4-FFF2-40B4-BE49-F238E27FC236}">
                    <a16:creationId xmlns:a16="http://schemas.microsoft.com/office/drawing/2014/main" id="{0EC79646-1B69-B0EC-3F32-FEA2E742D0F5}"/>
                  </a:ext>
                </a:extLst>
              </p:cNvPr>
              <p:cNvSpPr txBox="1"/>
              <p:nvPr/>
            </p:nvSpPr>
            <p:spPr bwMode="auto">
              <a:xfrm>
                <a:off x="997163" y="592868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85780982-4036-6993-2FFA-A1DC6CA9C33B}"/>
                  </a:ext>
                </a:extLst>
              </p:cNvPr>
              <p:cNvSpPr txBox="1"/>
              <p:nvPr/>
            </p:nvSpPr>
            <p:spPr bwMode="auto">
              <a:xfrm>
                <a:off x="1595149" y="592868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34" name="TextBox 33">
                <a:extLst>
                  <a:ext uri="{FF2B5EF4-FFF2-40B4-BE49-F238E27FC236}">
                    <a16:creationId xmlns:a16="http://schemas.microsoft.com/office/drawing/2014/main" id="{F37E2197-374E-38F1-C01F-BE8A5077AD40}"/>
                  </a:ext>
                </a:extLst>
              </p:cNvPr>
              <p:cNvSpPr txBox="1"/>
              <p:nvPr/>
            </p:nvSpPr>
            <p:spPr bwMode="auto">
              <a:xfrm>
                <a:off x="2134626" y="592868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5" name="TextBox 34">
                <a:extLst>
                  <a:ext uri="{FF2B5EF4-FFF2-40B4-BE49-F238E27FC236}">
                    <a16:creationId xmlns:a16="http://schemas.microsoft.com/office/drawing/2014/main" id="{A296765E-0F3E-F9B7-75A7-4BA0C576E817}"/>
                  </a:ext>
                </a:extLst>
              </p:cNvPr>
              <p:cNvSpPr txBox="1"/>
              <p:nvPr/>
            </p:nvSpPr>
            <p:spPr bwMode="auto">
              <a:xfrm>
                <a:off x="2732612" y="592868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6" name="TextBox 35">
                <a:extLst>
                  <a:ext uri="{FF2B5EF4-FFF2-40B4-BE49-F238E27FC236}">
                    <a16:creationId xmlns:a16="http://schemas.microsoft.com/office/drawing/2014/main" id="{3A14679B-2816-ED1D-A942-8522F3619F92}"/>
                  </a:ext>
                </a:extLst>
              </p:cNvPr>
              <p:cNvSpPr txBox="1"/>
              <p:nvPr/>
            </p:nvSpPr>
            <p:spPr bwMode="auto">
              <a:xfrm>
                <a:off x="3330598" y="592868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94B829B7-9DBC-E535-98AC-D1501688B7FD}"/>
                  </a:ext>
                </a:extLst>
              </p:cNvPr>
              <p:cNvSpPr txBox="1"/>
              <p:nvPr/>
            </p:nvSpPr>
            <p:spPr bwMode="auto">
              <a:xfrm>
                <a:off x="3928584" y="592868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8" name="TextBox 37">
                <a:extLst>
                  <a:ext uri="{FF2B5EF4-FFF2-40B4-BE49-F238E27FC236}">
                    <a16:creationId xmlns:a16="http://schemas.microsoft.com/office/drawing/2014/main" id="{CB950E51-C44C-6542-F8E4-11442731AD2D}"/>
                  </a:ext>
                </a:extLst>
              </p:cNvPr>
              <p:cNvSpPr txBox="1"/>
              <p:nvPr/>
            </p:nvSpPr>
            <p:spPr bwMode="auto">
              <a:xfrm>
                <a:off x="4526570" y="592868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sp>
          <p:nvSpPr>
            <p:cNvPr id="42" name="Freeform 41">
              <a:extLst>
                <a:ext uri="{FF2B5EF4-FFF2-40B4-BE49-F238E27FC236}">
                  <a16:creationId xmlns:a16="http://schemas.microsoft.com/office/drawing/2014/main" id="{1F9BE30C-B299-5FF8-620B-21EAFC4E1114}"/>
                </a:ext>
              </a:extLst>
            </p:cNvPr>
            <p:cNvSpPr/>
            <p:nvPr/>
          </p:nvSpPr>
          <p:spPr bwMode="auto">
            <a:xfrm>
              <a:off x="2166800" y="2974694"/>
              <a:ext cx="3327722" cy="2905245"/>
            </a:xfrm>
            <a:custGeom>
              <a:avLst/>
              <a:gdLst>
                <a:gd name="connsiteX0" fmla="*/ 0 w 3327722"/>
                <a:gd name="connsiteY0" fmla="*/ 0 h 2905245"/>
                <a:gd name="connsiteX1" fmla="*/ 549798 w 3327722"/>
                <a:gd name="connsiteY1" fmla="*/ 0 h 2905245"/>
                <a:gd name="connsiteX2" fmla="*/ 549798 w 3327722"/>
                <a:gd name="connsiteY2" fmla="*/ 150471 h 2905245"/>
                <a:gd name="connsiteX3" fmla="*/ 873889 w 3327722"/>
                <a:gd name="connsiteY3" fmla="*/ 150471 h 2905245"/>
                <a:gd name="connsiteX4" fmla="*/ 873889 w 3327722"/>
                <a:gd name="connsiteY4" fmla="*/ 584521 h 2905245"/>
                <a:gd name="connsiteX5" fmla="*/ 873889 w 3327722"/>
                <a:gd name="connsiteY5" fmla="*/ 584521 h 2905245"/>
                <a:gd name="connsiteX6" fmla="*/ 931762 w 3327722"/>
                <a:gd name="connsiteY6" fmla="*/ 584521 h 2905245"/>
                <a:gd name="connsiteX7" fmla="*/ 931762 w 3327722"/>
                <a:gd name="connsiteY7" fmla="*/ 781291 h 2905245"/>
                <a:gd name="connsiteX8" fmla="*/ 1197980 w 3327722"/>
                <a:gd name="connsiteY8" fmla="*/ 781291 h 2905245"/>
                <a:gd name="connsiteX9" fmla="*/ 1197980 w 3327722"/>
                <a:gd name="connsiteY9" fmla="*/ 989635 h 2905245"/>
                <a:gd name="connsiteX10" fmla="*/ 1273216 w 3327722"/>
                <a:gd name="connsiteY10" fmla="*/ 989635 h 2905245"/>
                <a:gd name="connsiteX11" fmla="*/ 1273216 w 3327722"/>
                <a:gd name="connsiteY11" fmla="*/ 1226916 h 2905245"/>
                <a:gd name="connsiteX12" fmla="*/ 1869312 w 3327722"/>
                <a:gd name="connsiteY12" fmla="*/ 1226916 h 2905245"/>
                <a:gd name="connsiteX13" fmla="*/ 1869312 w 3327722"/>
                <a:gd name="connsiteY13" fmla="*/ 1481559 h 2905245"/>
                <a:gd name="connsiteX14" fmla="*/ 1915610 w 3327722"/>
                <a:gd name="connsiteY14" fmla="*/ 1481559 h 2905245"/>
                <a:gd name="connsiteX15" fmla="*/ 1915610 w 3327722"/>
                <a:gd name="connsiteY15" fmla="*/ 1840374 h 2905245"/>
                <a:gd name="connsiteX16" fmla="*/ 3148314 w 3327722"/>
                <a:gd name="connsiteY16" fmla="*/ 1840374 h 2905245"/>
                <a:gd name="connsiteX17" fmla="*/ 3148314 w 3327722"/>
                <a:gd name="connsiteY17" fmla="*/ 2378597 h 2905245"/>
                <a:gd name="connsiteX18" fmla="*/ 3327722 w 3327722"/>
                <a:gd name="connsiteY18" fmla="*/ 2378597 h 2905245"/>
                <a:gd name="connsiteX19" fmla="*/ 3327722 w 3327722"/>
                <a:gd name="connsiteY19" fmla="*/ 2905245 h 290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27722" h="2905245">
                  <a:moveTo>
                    <a:pt x="0" y="0"/>
                  </a:moveTo>
                  <a:lnTo>
                    <a:pt x="549798" y="0"/>
                  </a:lnTo>
                  <a:lnTo>
                    <a:pt x="549798" y="150471"/>
                  </a:lnTo>
                  <a:lnTo>
                    <a:pt x="873889" y="150471"/>
                  </a:lnTo>
                  <a:lnTo>
                    <a:pt x="873889" y="584521"/>
                  </a:lnTo>
                  <a:lnTo>
                    <a:pt x="873889" y="584521"/>
                  </a:lnTo>
                  <a:lnTo>
                    <a:pt x="931762" y="584521"/>
                  </a:lnTo>
                  <a:lnTo>
                    <a:pt x="931762" y="781291"/>
                  </a:lnTo>
                  <a:lnTo>
                    <a:pt x="1197980" y="781291"/>
                  </a:lnTo>
                  <a:lnTo>
                    <a:pt x="1197980" y="989635"/>
                  </a:lnTo>
                  <a:lnTo>
                    <a:pt x="1273216" y="989635"/>
                  </a:lnTo>
                  <a:lnTo>
                    <a:pt x="1273216" y="1226916"/>
                  </a:lnTo>
                  <a:lnTo>
                    <a:pt x="1869312" y="1226916"/>
                  </a:lnTo>
                  <a:lnTo>
                    <a:pt x="1869312" y="1481559"/>
                  </a:lnTo>
                  <a:lnTo>
                    <a:pt x="1915610" y="1481559"/>
                  </a:lnTo>
                  <a:lnTo>
                    <a:pt x="1915610" y="1840374"/>
                  </a:lnTo>
                  <a:lnTo>
                    <a:pt x="3148314" y="1840374"/>
                  </a:lnTo>
                  <a:lnTo>
                    <a:pt x="3148314" y="2378597"/>
                  </a:lnTo>
                  <a:lnTo>
                    <a:pt x="3327722" y="2378597"/>
                  </a:lnTo>
                  <a:lnTo>
                    <a:pt x="3327722" y="2905245"/>
                  </a:lnTo>
                </a:path>
              </a:pathLst>
            </a:custGeom>
            <a:noFill/>
            <a:ln w="28575">
              <a:solidFill>
                <a:srgbClr val="E1471D"/>
              </a:solidFill>
              <a:miter lim="800000"/>
              <a:headEnd/>
              <a:tailEnd/>
            </a:ln>
          </p:spPr>
          <p:txBody>
            <a:bodyPr rtlCol="0" anchor="ctr"/>
            <a:lstStyle/>
            <a:p>
              <a:pPr algn="ctr"/>
              <a:endParaRPr lang="en-US" dirty="0"/>
            </a:p>
          </p:txBody>
        </p:sp>
        <p:sp>
          <p:nvSpPr>
            <p:cNvPr id="43" name="Freeform 42">
              <a:extLst>
                <a:ext uri="{FF2B5EF4-FFF2-40B4-BE49-F238E27FC236}">
                  <a16:creationId xmlns:a16="http://schemas.microsoft.com/office/drawing/2014/main" id="{BF84D569-F5F2-969E-14AF-628AB9C8BF56}"/>
                </a:ext>
              </a:extLst>
            </p:cNvPr>
            <p:cNvSpPr/>
            <p:nvPr/>
          </p:nvSpPr>
          <p:spPr bwMode="auto">
            <a:xfrm>
              <a:off x="2184162" y="2968906"/>
              <a:ext cx="2546431" cy="596097"/>
            </a:xfrm>
            <a:custGeom>
              <a:avLst/>
              <a:gdLst>
                <a:gd name="connsiteX0" fmla="*/ 0 w 2546431"/>
                <a:gd name="connsiteY0" fmla="*/ 0 h 596097"/>
                <a:gd name="connsiteX1" fmla="*/ 0 w 2546431"/>
                <a:gd name="connsiteY1" fmla="*/ 295155 h 596097"/>
                <a:gd name="connsiteX2" fmla="*/ 208345 w 2546431"/>
                <a:gd name="connsiteY2" fmla="*/ 295155 h 596097"/>
                <a:gd name="connsiteX3" fmla="*/ 208345 w 2546431"/>
                <a:gd name="connsiteY3" fmla="*/ 596097 h 596097"/>
                <a:gd name="connsiteX4" fmla="*/ 2546431 w 2546431"/>
                <a:gd name="connsiteY4" fmla="*/ 596097 h 596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431" h="596097">
                  <a:moveTo>
                    <a:pt x="0" y="0"/>
                  </a:moveTo>
                  <a:lnTo>
                    <a:pt x="0" y="295155"/>
                  </a:lnTo>
                  <a:lnTo>
                    <a:pt x="208345" y="295155"/>
                  </a:lnTo>
                  <a:lnTo>
                    <a:pt x="208345" y="596097"/>
                  </a:lnTo>
                  <a:lnTo>
                    <a:pt x="2546431" y="596097"/>
                  </a:lnTo>
                </a:path>
              </a:pathLst>
            </a:custGeom>
            <a:noFill/>
            <a:ln w="28575">
              <a:solidFill>
                <a:srgbClr val="00823B"/>
              </a:solidFill>
              <a:miter lim="800000"/>
              <a:headEnd/>
              <a:tailEnd/>
            </a:ln>
          </p:spPr>
          <p:txBody>
            <a:bodyPr rtlCol="0" anchor="ctr"/>
            <a:lstStyle/>
            <a:p>
              <a:pPr algn="ctr"/>
              <a:endParaRPr lang="en-US" dirty="0"/>
            </a:p>
          </p:txBody>
        </p:sp>
        <p:sp>
          <p:nvSpPr>
            <p:cNvPr id="3" name="Freeform 2">
              <a:extLst>
                <a:ext uri="{FF2B5EF4-FFF2-40B4-BE49-F238E27FC236}">
                  <a16:creationId xmlns:a16="http://schemas.microsoft.com/office/drawing/2014/main" id="{8B1B56DD-302D-6492-E413-0B7E28688CF2}"/>
                </a:ext>
              </a:extLst>
            </p:cNvPr>
            <p:cNvSpPr/>
            <p:nvPr/>
          </p:nvSpPr>
          <p:spPr bwMode="auto">
            <a:xfrm>
              <a:off x="2164007" y="2884228"/>
              <a:ext cx="3866866" cy="2991064"/>
            </a:xfrm>
            <a:custGeom>
              <a:avLst/>
              <a:gdLst>
                <a:gd name="connsiteX0" fmla="*/ 0 w 3866866"/>
                <a:gd name="connsiteY0" fmla="*/ 0 h 2993409"/>
                <a:gd name="connsiteX1" fmla="*/ 0 w 3866866"/>
                <a:gd name="connsiteY1" fmla="*/ 2993409 h 2993409"/>
                <a:gd name="connsiteX2" fmla="*/ 3866866 w 3866866"/>
                <a:gd name="connsiteY2" fmla="*/ 2993409 h 2993409"/>
              </a:gdLst>
              <a:ahLst/>
              <a:cxnLst>
                <a:cxn ang="0">
                  <a:pos x="connsiteX0" y="connsiteY0"/>
                </a:cxn>
                <a:cxn ang="0">
                  <a:pos x="connsiteX1" y="connsiteY1"/>
                </a:cxn>
                <a:cxn ang="0">
                  <a:pos x="connsiteX2" y="connsiteY2"/>
                </a:cxn>
              </a:cxnLst>
              <a:rect l="l" t="t" r="r" b="b"/>
              <a:pathLst>
                <a:path w="3866866" h="2993409">
                  <a:moveTo>
                    <a:pt x="0" y="0"/>
                  </a:moveTo>
                  <a:lnTo>
                    <a:pt x="0" y="2993409"/>
                  </a:lnTo>
                  <a:lnTo>
                    <a:pt x="3866866" y="2993409"/>
                  </a:lnTo>
                </a:path>
              </a:pathLst>
            </a:custGeom>
            <a:noFill/>
            <a:ln w="28575">
              <a:solidFill>
                <a:schemeClr val="bg1"/>
              </a:solidFill>
              <a:miter lim="800000"/>
              <a:headEnd/>
              <a:tailEnd/>
            </a:ln>
          </p:spPr>
          <p:txBody>
            <a:bodyPr rtlCol="0" anchor="ctr"/>
            <a:lstStyle/>
            <a:p>
              <a:pPr algn="ctr"/>
              <a:endParaRPr lang="en-US" dirty="0"/>
            </a:p>
          </p:txBody>
        </p:sp>
        <p:grpSp>
          <p:nvGrpSpPr>
            <p:cNvPr id="51" name="Group 50">
              <a:extLst>
                <a:ext uri="{FF2B5EF4-FFF2-40B4-BE49-F238E27FC236}">
                  <a16:creationId xmlns:a16="http://schemas.microsoft.com/office/drawing/2014/main" id="{068C4D17-518C-7D5F-03C7-82D48806AB96}"/>
                </a:ext>
              </a:extLst>
            </p:cNvPr>
            <p:cNvGrpSpPr/>
            <p:nvPr/>
          </p:nvGrpSpPr>
          <p:grpSpPr>
            <a:xfrm>
              <a:off x="5217740" y="2852770"/>
              <a:ext cx="3450620" cy="1200329"/>
              <a:chOff x="5650096" y="3066172"/>
              <a:chExt cx="3450620" cy="1200329"/>
            </a:xfrm>
          </p:grpSpPr>
          <p:sp>
            <p:nvSpPr>
              <p:cNvPr id="44" name="Rectangle 43">
                <a:extLst>
                  <a:ext uri="{FF2B5EF4-FFF2-40B4-BE49-F238E27FC236}">
                    <a16:creationId xmlns:a16="http://schemas.microsoft.com/office/drawing/2014/main" id="{CC7B0F9F-90DC-5E6B-D26B-CFDABB10E2E5}"/>
                  </a:ext>
                </a:extLst>
              </p:cNvPr>
              <p:cNvSpPr/>
              <p:nvPr/>
            </p:nvSpPr>
            <p:spPr bwMode="auto">
              <a:xfrm>
                <a:off x="5650096" y="3446247"/>
                <a:ext cx="153888" cy="1538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2F65A43F-9F25-4A2B-90C4-D32E9018A3BC}"/>
                  </a:ext>
                </a:extLst>
              </p:cNvPr>
              <p:cNvSpPr/>
              <p:nvPr/>
            </p:nvSpPr>
            <p:spPr bwMode="auto">
              <a:xfrm>
                <a:off x="5650096" y="3717627"/>
                <a:ext cx="153888" cy="15388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39F88859-797B-468F-6933-A80D6B612537}"/>
                  </a:ext>
                </a:extLst>
              </p:cNvPr>
              <p:cNvSpPr/>
              <p:nvPr/>
            </p:nvSpPr>
            <p:spPr bwMode="auto">
              <a:xfrm>
                <a:off x="5650096" y="3989006"/>
                <a:ext cx="153888" cy="15388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7" name="TextBox 46">
                <a:extLst>
                  <a:ext uri="{FF2B5EF4-FFF2-40B4-BE49-F238E27FC236}">
                    <a16:creationId xmlns:a16="http://schemas.microsoft.com/office/drawing/2014/main" id="{12886D64-73E0-B972-514F-CC07890D2977}"/>
                  </a:ext>
                </a:extLst>
              </p:cNvPr>
              <p:cNvSpPr txBox="1"/>
              <p:nvPr/>
            </p:nvSpPr>
            <p:spPr bwMode="auto">
              <a:xfrm>
                <a:off x="5798383" y="3066172"/>
                <a:ext cx="10166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Curves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CLL/SLL</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Cohort A</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Cohort B</a:t>
                </a:r>
              </a:p>
            </p:txBody>
          </p:sp>
          <p:sp>
            <p:nvSpPr>
              <p:cNvPr id="48" name="TextBox 47">
                <a:extLst>
                  <a:ext uri="{FF2B5EF4-FFF2-40B4-BE49-F238E27FC236}">
                    <a16:creationId xmlns:a16="http://schemas.microsoft.com/office/drawing/2014/main" id="{E59677FC-2139-CC49-5FEF-DDA1C3CA1BB4}"/>
                  </a:ext>
                </a:extLst>
              </p:cNvPr>
              <p:cNvSpPr txBox="1"/>
              <p:nvPr/>
            </p:nvSpPr>
            <p:spPr bwMode="auto">
              <a:xfrm>
                <a:off x="6711691" y="3066172"/>
                <a:ext cx="41870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57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10</a:t>
                </a:r>
              </a:p>
            </p:txBody>
          </p:sp>
          <p:sp>
            <p:nvSpPr>
              <p:cNvPr id="50" name="TextBox 49">
                <a:extLst>
                  <a:ext uri="{FF2B5EF4-FFF2-40B4-BE49-F238E27FC236}">
                    <a16:creationId xmlns:a16="http://schemas.microsoft.com/office/drawing/2014/main" id="{F9FDF46F-CD8D-BF10-0AF2-33F00F9C395C}"/>
                  </a:ext>
                </a:extLst>
              </p:cNvPr>
              <p:cNvSpPr txBox="1"/>
              <p:nvPr/>
            </p:nvSpPr>
            <p:spPr bwMode="auto">
              <a:xfrm>
                <a:off x="7144731" y="3066172"/>
                <a:ext cx="1955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Median, Mo (95%)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26.3 (10.1-0)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15.7 (7.6-0)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a:t>
                </a:r>
              </a:p>
            </p:txBody>
          </p:sp>
        </p:grpSp>
      </p:grpSp>
    </p:spTree>
    <p:extLst>
      <p:ext uri="{BB962C8B-B14F-4D97-AF65-F5344CB8AC3E}">
        <p14:creationId xmlns:p14="http://schemas.microsoft.com/office/powerpoint/2010/main" val="31109381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Connector 36">
            <a:extLst>
              <a:ext uri="{FF2B5EF4-FFF2-40B4-BE49-F238E27FC236}">
                <a16:creationId xmlns:a16="http://schemas.microsoft.com/office/drawing/2014/main" id="{22668EBA-18C0-DB57-1B04-E638ECA92E45}"/>
              </a:ext>
            </a:extLst>
          </p:cNvPr>
          <p:cNvCxnSpPr>
            <a:cxnSpLocks/>
          </p:cNvCxnSpPr>
          <p:nvPr/>
        </p:nvCxnSpPr>
        <p:spPr bwMode="auto">
          <a:xfrm flipV="1">
            <a:off x="4954185" y="1837972"/>
            <a:ext cx="0" cy="750711"/>
          </a:xfrm>
          <a:prstGeom prst="line">
            <a:avLst/>
          </a:prstGeom>
          <a:noFill/>
          <a:ln w="28575" cap="flat" cmpd="sng" algn="ctr">
            <a:solidFill>
              <a:schemeClr val="accent4"/>
            </a:solidFill>
            <a:prstDash val="solid"/>
            <a:round/>
            <a:headEnd type="oval" w="med" len="med"/>
            <a:tailEnd type="oval" w="med" len="med"/>
          </a:ln>
          <a:effectLst/>
        </p:spPr>
      </p:cxnSp>
      <p:grpSp>
        <p:nvGrpSpPr>
          <p:cNvPr id="36" name="Group 35">
            <a:extLst>
              <a:ext uri="{FF2B5EF4-FFF2-40B4-BE49-F238E27FC236}">
                <a16:creationId xmlns:a16="http://schemas.microsoft.com/office/drawing/2014/main" id="{574B4C16-3C10-61D3-AE29-9137C74CC09F}"/>
              </a:ext>
            </a:extLst>
          </p:cNvPr>
          <p:cNvGrpSpPr/>
          <p:nvPr/>
        </p:nvGrpSpPr>
        <p:grpSpPr>
          <a:xfrm>
            <a:off x="3622095" y="2199217"/>
            <a:ext cx="1546579" cy="1123244"/>
            <a:chOff x="9364134" y="1834445"/>
            <a:chExt cx="1546579" cy="1123244"/>
          </a:xfrm>
        </p:grpSpPr>
        <p:cxnSp>
          <p:nvCxnSpPr>
            <p:cNvPr id="28" name="Straight Connector 27">
              <a:extLst>
                <a:ext uri="{FF2B5EF4-FFF2-40B4-BE49-F238E27FC236}">
                  <a16:creationId xmlns:a16="http://schemas.microsoft.com/office/drawing/2014/main" id="{3A70A66D-8660-2B1D-8FA2-6AD42E23E1E9}"/>
                </a:ext>
              </a:extLst>
            </p:cNvPr>
            <p:cNvCxnSpPr>
              <a:cxnSpLocks/>
            </p:cNvCxnSpPr>
            <p:nvPr/>
          </p:nvCxnSpPr>
          <p:spPr bwMode="auto">
            <a:xfrm flipV="1">
              <a:off x="9572978" y="1840089"/>
              <a:ext cx="0" cy="395111"/>
            </a:xfrm>
            <a:prstGeom prst="line">
              <a:avLst/>
            </a:prstGeom>
            <a:noFill/>
            <a:ln w="28575" cap="flat" cmpd="sng" algn="ctr">
              <a:solidFill>
                <a:schemeClr val="accent1"/>
              </a:solidFill>
              <a:prstDash val="solid"/>
              <a:round/>
              <a:headEnd type="oval" w="med" len="med"/>
              <a:tailEnd type="oval" w="med" len="med"/>
            </a:ln>
            <a:effectLst/>
          </p:spPr>
        </p:cxnSp>
        <p:cxnSp>
          <p:nvCxnSpPr>
            <p:cNvPr id="29" name="Straight Connector 28">
              <a:extLst>
                <a:ext uri="{FF2B5EF4-FFF2-40B4-BE49-F238E27FC236}">
                  <a16:creationId xmlns:a16="http://schemas.microsoft.com/office/drawing/2014/main" id="{66861428-EDC7-BF7D-85B2-6897A15DE359}"/>
                </a:ext>
              </a:extLst>
            </p:cNvPr>
            <p:cNvCxnSpPr>
              <a:cxnSpLocks/>
            </p:cNvCxnSpPr>
            <p:nvPr/>
          </p:nvCxnSpPr>
          <p:spPr bwMode="auto">
            <a:xfrm flipV="1">
              <a:off x="10493023" y="1834445"/>
              <a:ext cx="0" cy="400755"/>
            </a:xfrm>
            <a:prstGeom prst="line">
              <a:avLst/>
            </a:prstGeom>
            <a:noFill/>
            <a:ln w="28575" cap="flat" cmpd="sng" algn="ctr">
              <a:solidFill>
                <a:schemeClr val="accent1"/>
              </a:solidFill>
              <a:prstDash val="solid"/>
              <a:round/>
              <a:headEnd type="oval" w="med" len="med"/>
              <a:tailEnd type="oval" w="med" len="med"/>
            </a:ln>
            <a:effectLst/>
          </p:spPr>
        </p:cxnSp>
        <p:cxnSp>
          <p:nvCxnSpPr>
            <p:cNvPr id="32" name="Straight Connector 31">
              <a:extLst>
                <a:ext uri="{FF2B5EF4-FFF2-40B4-BE49-F238E27FC236}">
                  <a16:creationId xmlns:a16="http://schemas.microsoft.com/office/drawing/2014/main" id="{49AA96AE-5696-E6F6-BF05-CC95C919CB55}"/>
                </a:ext>
              </a:extLst>
            </p:cNvPr>
            <p:cNvCxnSpPr>
              <a:cxnSpLocks/>
            </p:cNvCxnSpPr>
            <p:nvPr/>
          </p:nvCxnSpPr>
          <p:spPr bwMode="auto">
            <a:xfrm flipV="1">
              <a:off x="9364134" y="2444045"/>
              <a:ext cx="0" cy="395111"/>
            </a:xfrm>
            <a:prstGeom prst="line">
              <a:avLst/>
            </a:prstGeom>
            <a:noFill/>
            <a:ln w="28575" cap="flat" cmpd="sng" algn="ctr">
              <a:solidFill>
                <a:schemeClr val="accent1"/>
              </a:solidFill>
              <a:prstDash val="solid"/>
              <a:round/>
              <a:headEnd type="oval" w="med" len="med"/>
              <a:tailEnd type="oval" w="med" len="med"/>
            </a:ln>
            <a:effectLst/>
          </p:spPr>
        </p:cxnSp>
        <p:cxnSp>
          <p:nvCxnSpPr>
            <p:cNvPr id="33" name="Straight Connector 32">
              <a:extLst>
                <a:ext uri="{FF2B5EF4-FFF2-40B4-BE49-F238E27FC236}">
                  <a16:creationId xmlns:a16="http://schemas.microsoft.com/office/drawing/2014/main" id="{55156F2A-6048-EFDA-6F6A-C62730BF6224}"/>
                </a:ext>
              </a:extLst>
            </p:cNvPr>
            <p:cNvCxnSpPr>
              <a:cxnSpLocks/>
            </p:cNvCxnSpPr>
            <p:nvPr/>
          </p:nvCxnSpPr>
          <p:spPr bwMode="auto">
            <a:xfrm flipV="1">
              <a:off x="9798757" y="2381956"/>
              <a:ext cx="0" cy="575733"/>
            </a:xfrm>
            <a:prstGeom prst="line">
              <a:avLst/>
            </a:prstGeom>
            <a:noFill/>
            <a:ln w="28575" cap="flat" cmpd="sng" algn="ctr">
              <a:solidFill>
                <a:schemeClr val="accent1"/>
              </a:solidFill>
              <a:prstDash val="solid"/>
              <a:round/>
              <a:headEnd type="oval" w="med" len="med"/>
              <a:tailEnd type="oval" w="med" len="med"/>
            </a:ln>
            <a:effectLst/>
          </p:spPr>
        </p:cxnSp>
        <p:cxnSp>
          <p:nvCxnSpPr>
            <p:cNvPr id="35" name="Straight Connector 34">
              <a:extLst>
                <a:ext uri="{FF2B5EF4-FFF2-40B4-BE49-F238E27FC236}">
                  <a16:creationId xmlns:a16="http://schemas.microsoft.com/office/drawing/2014/main" id="{8476EADB-E09D-5F49-0EF0-E5CA2D6927A6}"/>
                </a:ext>
              </a:extLst>
            </p:cNvPr>
            <p:cNvCxnSpPr>
              <a:cxnSpLocks/>
            </p:cNvCxnSpPr>
            <p:nvPr/>
          </p:nvCxnSpPr>
          <p:spPr bwMode="auto">
            <a:xfrm flipV="1">
              <a:off x="10910713" y="2252133"/>
              <a:ext cx="0" cy="575733"/>
            </a:xfrm>
            <a:prstGeom prst="line">
              <a:avLst/>
            </a:prstGeom>
            <a:noFill/>
            <a:ln w="28575" cap="flat" cmpd="sng" algn="ctr">
              <a:solidFill>
                <a:schemeClr val="accent1"/>
              </a:solidFill>
              <a:prstDash val="solid"/>
              <a:round/>
              <a:headEnd type="oval" w="med" len="med"/>
              <a:tailEnd type="oval" w="med" len="med"/>
            </a:ln>
            <a:effectLst/>
          </p:spPr>
        </p:cxnSp>
      </p:grpSp>
      <p:sp>
        <p:nvSpPr>
          <p:cNvPr id="15" name="Rectangle 14">
            <a:extLst>
              <a:ext uri="{FF2B5EF4-FFF2-40B4-BE49-F238E27FC236}">
                <a16:creationId xmlns:a16="http://schemas.microsoft.com/office/drawing/2014/main" id="{922D37E4-127C-260F-004B-5029467E90A2}"/>
              </a:ext>
            </a:extLst>
          </p:cNvPr>
          <p:cNvSpPr/>
          <p:nvPr/>
        </p:nvSpPr>
        <p:spPr bwMode="auto">
          <a:xfrm>
            <a:off x="184628" y="2622550"/>
            <a:ext cx="5579533" cy="146755"/>
          </a:xfrm>
          <a:prstGeom prst="rect">
            <a:avLst/>
          </a:prstGeom>
          <a:solidFill>
            <a:schemeClr val="tx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itle 1">
            <a:extLst>
              <a:ext uri="{FF2B5EF4-FFF2-40B4-BE49-F238E27FC236}">
                <a16:creationId xmlns:a16="http://schemas.microsoft.com/office/drawing/2014/main" id="{FEDA3C2B-7B13-250B-F395-A1CB4645BF5F}"/>
              </a:ext>
            </a:extLst>
          </p:cNvPr>
          <p:cNvSpPr>
            <a:spLocks noGrp="1"/>
          </p:cNvSpPr>
          <p:nvPr>
            <p:ph type="title"/>
          </p:nvPr>
        </p:nvSpPr>
        <p:spPr/>
        <p:txBody>
          <a:bodyPr/>
          <a:lstStyle/>
          <a:p>
            <a:r>
              <a:rPr lang="en-GB" dirty="0"/>
              <a:t>Noncovalent BTK Inhibitors</a:t>
            </a:r>
          </a:p>
        </p:txBody>
      </p:sp>
      <p:sp>
        <p:nvSpPr>
          <p:cNvPr id="4" name="TextBox 3">
            <a:extLst>
              <a:ext uri="{FF2B5EF4-FFF2-40B4-BE49-F238E27FC236}">
                <a16:creationId xmlns:a16="http://schemas.microsoft.com/office/drawing/2014/main" id="{AF849344-3FC0-CE6D-3DFD-2FC9755E3CC2}"/>
              </a:ext>
            </a:extLst>
          </p:cNvPr>
          <p:cNvSpPr txBox="1"/>
          <p:nvPr/>
        </p:nvSpPr>
        <p:spPr>
          <a:xfrm>
            <a:off x="-769284" y="1245751"/>
            <a:ext cx="710071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Mutations Conferring Resistance to BTK Inhibitors</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TextBox 4">
            <a:extLst>
              <a:ext uri="{FF2B5EF4-FFF2-40B4-BE49-F238E27FC236}">
                <a16:creationId xmlns:a16="http://schemas.microsoft.com/office/drawing/2014/main" id="{1F15A354-7615-FD21-AF47-2CA3F3F2AAC3}"/>
              </a:ext>
            </a:extLst>
          </p:cNvPr>
          <p:cNvSpPr txBox="1"/>
          <p:nvPr/>
        </p:nvSpPr>
        <p:spPr>
          <a:xfrm>
            <a:off x="434311" y="6354501"/>
            <a:ext cx="537696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Wang. NEJM. 2022;386:735.</a:t>
            </a:r>
          </a:p>
        </p:txBody>
      </p:sp>
      <p:sp>
        <p:nvSpPr>
          <p:cNvPr id="6" name="TextBox 5">
            <a:extLst>
              <a:ext uri="{FF2B5EF4-FFF2-40B4-BE49-F238E27FC236}">
                <a16:creationId xmlns:a16="http://schemas.microsoft.com/office/drawing/2014/main" id="{CA890494-51D2-C4B2-587F-BF522CDCCF30}"/>
              </a:ext>
            </a:extLst>
          </p:cNvPr>
          <p:cNvSpPr txBox="1"/>
          <p:nvPr/>
        </p:nvSpPr>
        <p:spPr>
          <a:xfrm>
            <a:off x="5632086" y="2936127"/>
            <a:ext cx="732648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Binding Affinities of BTK Inhibitors</a:t>
            </a:r>
          </a:p>
        </p:txBody>
      </p:sp>
      <p:graphicFrame>
        <p:nvGraphicFramePr>
          <p:cNvPr id="10" name="Table 10">
            <a:extLst>
              <a:ext uri="{FF2B5EF4-FFF2-40B4-BE49-F238E27FC236}">
                <a16:creationId xmlns:a16="http://schemas.microsoft.com/office/drawing/2014/main" id="{2D76A3FD-EAD2-0C25-F2CE-D5DC0D06B404}"/>
              </a:ext>
            </a:extLst>
          </p:cNvPr>
          <p:cNvGraphicFramePr>
            <a:graphicFrameLocks noGrp="1"/>
          </p:cNvGraphicFramePr>
          <p:nvPr>
            <p:extLst>
              <p:ext uri="{D42A27DB-BD31-4B8C-83A1-F6EECF244321}">
                <p14:modId xmlns:p14="http://schemas.microsoft.com/office/powerpoint/2010/main" val="3193526402"/>
              </p:ext>
            </p:extLst>
          </p:nvPr>
        </p:nvGraphicFramePr>
        <p:xfrm>
          <a:off x="4476383" y="3598612"/>
          <a:ext cx="7371648" cy="2595880"/>
        </p:xfrm>
        <a:graphic>
          <a:graphicData uri="http://schemas.openxmlformats.org/drawingml/2006/table">
            <a:tbl>
              <a:tblPr firstRow="1" bandRow="1">
                <a:tableStyleId>{F5AB1C69-6EDB-4FF4-983F-18BD219EF322}</a:tableStyleId>
              </a:tblPr>
              <a:tblGrid>
                <a:gridCol w="1228608">
                  <a:extLst>
                    <a:ext uri="{9D8B030D-6E8A-4147-A177-3AD203B41FA5}">
                      <a16:colId xmlns:a16="http://schemas.microsoft.com/office/drawing/2014/main" val="2291578383"/>
                    </a:ext>
                  </a:extLst>
                </a:gridCol>
                <a:gridCol w="1228608">
                  <a:extLst>
                    <a:ext uri="{9D8B030D-6E8A-4147-A177-3AD203B41FA5}">
                      <a16:colId xmlns:a16="http://schemas.microsoft.com/office/drawing/2014/main" val="73720175"/>
                    </a:ext>
                  </a:extLst>
                </a:gridCol>
                <a:gridCol w="1351776">
                  <a:extLst>
                    <a:ext uri="{9D8B030D-6E8A-4147-A177-3AD203B41FA5}">
                      <a16:colId xmlns:a16="http://schemas.microsoft.com/office/drawing/2014/main" val="2845555956"/>
                    </a:ext>
                  </a:extLst>
                </a:gridCol>
                <a:gridCol w="1212783">
                  <a:extLst>
                    <a:ext uri="{9D8B030D-6E8A-4147-A177-3AD203B41FA5}">
                      <a16:colId xmlns:a16="http://schemas.microsoft.com/office/drawing/2014/main" val="66694398"/>
                    </a:ext>
                  </a:extLst>
                </a:gridCol>
                <a:gridCol w="1203158">
                  <a:extLst>
                    <a:ext uri="{9D8B030D-6E8A-4147-A177-3AD203B41FA5}">
                      <a16:colId xmlns:a16="http://schemas.microsoft.com/office/drawing/2014/main" val="70251172"/>
                    </a:ext>
                  </a:extLst>
                </a:gridCol>
                <a:gridCol w="1146715">
                  <a:extLst>
                    <a:ext uri="{9D8B030D-6E8A-4147-A177-3AD203B41FA5}">
                      <a16:colId xmlns:a16="http://schemas.microsoft.com/office/drawing/2014/main" val="4225420732"/>
                    </a:ext>
                  </a:extLst>
                </a:gridCol>
              </a:tblGrid>
              <a:tr h="370840">
                <a:tc>
                  <a:txBody>
                    <a:bodyPr/>
                    <a:lstStyle/>
                    <a:p>
                      <a:endParaRPr lang="en-US" sz="1400" b="1"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Pirtobrutinib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Nemtabrutinib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Vecabrutinib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Fenebrutinib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Ibrutinib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699468881"/>
                  </a:ext>
                </a:extLst>
              </a:tr>
              <a:tr h="370840">
                <a:tc>
                  <a:txBody>
                    <a:bodyPr/>
                    <a:lstStyle/>
                    <a:p>
                      <a:r>
                        <a:rPr lang="en-US" sz="1400" b="1" dirty="0">
                          <a:solidFill>
                            <a:schemeClr val="bg1"/>
                          </a:solidFill>
                        </a:rPr>
                        <a:t>Wild type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56275104"/>
                  </a:ext>
                </a:extLst>
              </a:tr>
              <a:tr h="370840">
                <a:tc>
                  <a:txBody>
                    <a:bodyPr/>
                    <a:lstStyle/>
                    <a:p>
                      <a:r>
                        <a:rPr lang="en-US" sz="1400" b="1" dirty="0">
                          <a:solidFill>
                            <a:schemeClr val="bg1"/>
                          </a:solidFill>
                        </a:rPr>
                        <a:t>A428D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Decreased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825510221"/>
                  </a:ext>
                </a:extLst>
              </a:tr>
              <a:tr h="370840">
                <a:tc>
                  <a:txBody>
                    <a:bodyPr/>
                    <a:lstStyle/>
                    <a:p>
                      <a:r>
                        <a:rPr lang="en-US" sz="1400" b="1" dirty="0">
                          <a:solidFill>
                            <a:schemeClr val="bg1"/>
                          </a:solidFill>
                        </a:rPr>
                        <a:t>M437R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21814499"/>
                  </a:ext>
                </a:extLst>
              </a:tr>
              <a:tr h="370840">
                <a:tc>
                  <a:txBody>
                    <a:bodyPr/>
                    <a:lstStyle/>
                    <a:p>
                      <a:r>
                        <a:rPr lang="en-US" sz="1400" b="1" dirty="0">
                          <a:solidFill>
                            <a:schemeClr val="bg1"/>
                          </a:solidFill>
                        </a:rPr>
                        <a:t>T4741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94211441"/>
                  </a:ext>
                </a:extLst>
              </a:tr>
              <a:tr h="370840">
                <a:tc>
                  <a:txBody>
                    <a:bodyPr/>
                    <a:lstStyle/>
                    <a:p>
                      <a:r>
                        <a:rPr lang="en-US" sz="1400" b="1" dirty="0">
                          <a:solidFill>
                            <a:schemeClr val="bg1"/>
                          </a:solidFill>
                        </a:rPr>
                        <a:t>L528W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474214145"/>
                  </a:ext>
                </a:extLst>
              </a:tr>
              <a:tr h="370840">
                <a:tc>
                  <a:txBody>
                    <a:bodyPr/>
                    <a:lstStyle/>
                    <a:p>
                      <a:r>
                        <a:rPr lang="en-US" sz="1400" b="1" dirty="0">
                          <a:solidFill>
                            <a:schemeClr val="bg1"/>
                          </a:solidFill>
                        </a:rPr>
                        <a:t>C481S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075004070"/>
                  </a:ext>
                </a:extLst>
              </a:tr>
            </a:tbl>
          </a:graphicData>
        </a:graphic>
      </p:graphicFrame>
      <p:sp>
        <p:nvSpPr>
          <p:cNvPr id="11" name="Right Bracket 10">
            <a:extLst>
              <a:ext uri="{FF2B5EF4-FFF2-40B4-BE49-F238E27FC236}">
                <a16:creationId xmlns:a16="http://schemas.microsoft.com/office/drawing/2014/main" id="{8702CED7-C00C-21F9-7872-F1AC18E9093F}"/>
              </a:ext>
            </a:extLst>
          </p:cNvPr>
          <p:cNvSpPr/>
          <p:nvPr/>
        </p:nvSpPr>
        <p:spPr bwMode="auto">
          <a:xfrm rot="16200000">
            <a:off x="8104159" y="1131364"/>
            <a:ext cx="113277" cy="4930424"/>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Right Bracket 11">
            <a:extLst>
              <a:ext uri="{FF2B5EF4-FFF2-40B4-BE49-F238E27FC236}">
                <a16:creationId xmlns:a16="http://schemas.microsoft.com/office/drawing/2014/main" id="{0D0D67EE-A75B-80A5-4AA2-35C7A95894ED}"/>
              </a:ext>
            </a:extLst>
          </p:cNvPr>
          <p:cNvSpPr/>
          <p:nvPr/>
        </p:nvSpPr>
        <p:spPr bwMode="auto">
          <a:xfrm rot="16200000">
            <a:off x="11260328" y="3037105"/>
            <a:ext cx="121307" cy="1119010"/>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4AC3A895-6DB2-FCDF-76D0-207DE6130042}"/>
              </a:ext>
            </a:extLst>
          </p:cNvPr>
          <p:cNvSpPr txBox="1"/>
          <p:nvPr/>
        </p:nvSpPr>
        <p:spPr bwMode="auto">
          <a:xfrm>
            <a:off x="5706874" y="3231158"/>
            <a:ext cx="49065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Noncovalent</a:t>
            </a:r>
            <a:endPar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A8CF253B-0E1E-3E11-9FE1-FD7259EE334B}"/>
              </a:ext>
            </a:extLst>
          </p:cNvPr>
          <p:cNvSpPr txBox="1"/>
          <p:nvPr/>
        </p:nvSpPr>
        <p:spPr bwMode="auto">
          <a:xfrm>
            <a:off x="10548277" y="3231159"/>
            <a:ext cx="1444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dirty="0">
                <a:solidFill>
                  <a:srgbClr val="00823B"/>
                </a:solidFill>
                <a:latin typeface="Calibri" panose="020F0502020204030204" pitchFamily="34" charset="0"/>
                <a:cs typeface="Calibri" panose="020F0502020204030204" pitchFamily="34" charset="0"/>
              </a:rPr>
              <a:t>C</a:t>
            </a: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ovalent</a:t>
            </a:r>
            <a:endPar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endParaRPr>
          </a:p>
        </p:txBody>
      </p:sp>
      <p:sp>
        <p:nvSpPr>
          <p:cNvPr id="16" name="Rectangle 15">
            <a:extLst>
              <a:ext uri="{FF2B5EF4-FFF2-40B4-BE49-F238E27FC236}">
                <a16:creationId xmlns:a16="http://schemas.microsoft.com/office/drawing/2014/main" id="{36E13238-5869-6C3C-E9EE-37CBC31C7348}"/>
              </a:ext>
            </a:extLst>
          </p:cNvPr>
          <p:cNvSpPr/>
          <p:nvPr/>
        </p:nvSpPr>
        <p:spPr bwMode="auto">
          <a:xfrm>
            <a:off x="544461" y="2453215"/>
            <a:ext cx="848078" cy="4628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0FC284BA-0EF2-FEF7-2E78-010D86BB84D9}"/>
              </a:ext>
            </a:extLst>
          </p:cNvPr>
          <p:cNvSpPr/>
          <p:nvPr/>
        </p:nvSpPr>
        <p:spPr bwMode="auto">
          <a:xfrm>
            <a:off x="2781072" y="2453215"/>
            <a:ext cx="383822" cy="4628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6FFBA06F-45AB-0346-6540-6EF8750612F8}"/>
              </a:ext>
            </a:extLst>
          </p:cNvPr>
          <p:cNvSpPr/>
          <p:nvPr/>
        </p:nvSpPr>
        <p:spPr bwMode="auto">
          <a:xfrm>
            <a:off x="2357739" y="2453215"/>
            <a:ext cx="383822" cy="4628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303D49BE-8924-14A1-7254-D0556A898F04}"/>
              </a:ext>
            </a:extLst>
          </p:cNvPr>
          <p:cNvSpPr/>
          <p:nvPr/>
        </p:nvSpPr>
        <p:spPr bwMode="auto">
          <a:xfrm>
            <a:off x="3503561" y="2453215"/>
            <a:ext cx="1806222" cy="4628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Hexagon 20">
            <a:extLst>
              <a:ext uri="{FF2B5EF4-FFF2-40B4-BE49-F238E27FC236}">
                <a16:creationId xmlns:a16="http://schemas.microsoft.com/office/drawing/2014/main" id="{EE7FC19D-FF2F-1653-0628-83D416366EAC}"/>
              </a:ext>
            </a:extLst>
          </p:cNvPr>
          <p:cNvSpPr/>
          <p:nvPr/>
        </p:nvSpPr>
        <p:spPr bwMode="auto">
          <a:xfrm>
            <a:off x="1392538" y="2430638"/>
            <a:ext cx="589279" cy="507999"/>
          </a:xfrm>
          <a:prstGeom prst="hexagon">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BB668176-DC1D-BC0A-0C91-6EBAB9C3C428}"/>
              </a:ext>
            </a:extLst>
          </p:cNvPr>
          <p:cNvSpPr txBox="1"/>
          <p:nvPr/>
        </p:nvSpPr>
        <p:spPr bwMode="auto">
          <a:xfrm>
            <a:off x="544461" y="2532239"/>
            <a:ext cx="836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t>
            </a:r>
          </a:p>
        </p:txBody>
      </p:sp>
      <p:sp>
        <p:nvSpPr>
          <p:cNvPr id="23" name="TextBox 22">
            <a:extLst>
              <a:ext uri="{FF2B5EF4-FFF2-40B4-BE49-F238E27FC236}">
                <a16:creationId xmlns:a16="http://schemas.microsoft.com/office/drawing/2014/main" id="{6F243ACF-4C4D-76D7-CF37-DC3EEA4D8ABA}"/>
              </a:ext>
            </a:extLst>
          </p:cNvPr>
          <p:cNvSpPr txBox="1"/>
          <p:nvPr/>
        </p:nvSpPr>
        <p:spPr bwMode="auto">
          <a:xfrm>
            <a:off x="1272595" y="2447573"/>
            <a:ext cx="83678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BTK</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Motif</a:t>
            </a:r>
          </a:p>
        </p:txBody>
      </p:sp>
      <p:sp>
        <p:nvSpPr>
          <p:cNvPr id="24" name="TextBox 23">
            <a:extLst>
              <a:ext uri="{FF2B5EF4-FFF2-40B4-BE49-F238E27FC236}">
                <a16:creationId xmlns:a16="http://schemas.microsoft.com/office/drawing/2014/main" id="{3B0E2DEA-06C7-2C3E-90E4-61B714291A02}"/>
              </a:ext>
            </a:extLst>
          </p:cNvPr>
          <p:cNvSpPr txBox="1"/>
          <p:nvPr/>
        </p:nvSpPr>
        <p:spPr bwMode="auto">
          <a:xfrm>
            <a:off x="2136195" y="2543529"/>
            <a:ext cx="8367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SH3</a:t>
            </a:r>
          </a:p>
        </p:txBody>
      </p:sp>
      <p:sp>
        <p:nvSpPr>
          <p:cNvPr id="25" name="TextBox 24">
            <a:extLst>
              <a:ext uri="{FF2B5EF4-FFF2-40B4-BE49-F238E27FC236}">
                <a16:creationId xmlns:a16="http://schemas.microsoft.com/office/drawing/2014/main" id="{0D4F9F03-41B4-0583-8B88-E8288E2C4F4C}"/>
              </a:ext>
            </a:extLst>
          </p:cNvPr>
          <p:cNvSpPr txBox="1"/>
          <p:nvPr/>
        </p:nvSpPr>
        <p:spPr bwMode="auto">
          <a:xfrm>
            <a:off x="2570817" y="2549174"/>
            <a:ext cx="8367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SH2</a:t>
            </a:r>
          </a:p>
        </p:txBody>
      </p:sp>
      <p:sp>
        <p:nvSpPr>
          <p:cNvPr id="39" name="TextBox 38">
            <a:extLst>
              <a:ext uri="{FF2B5EF4-FFF2-40B4-BE49-F238E27FC236}">
                <a16:creationId xmlns:a16="http://schemas.microsoft.com/office/drawing/2014/main" id="{E0ED3851-CAA5-695D-3660-1D029151A2AC}"/>
              </a:ext>
            </a:extLst>
          </p:cNvPr>
          <p:cNvSpPr txBox="1"/>
          <p:nvPr/>
        </p:nvSpPr>
        <p:spPr bwMode="auto">
          <a:xfrm>
            <a:off x="4793317" y="1527528"/>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C481S</a:t>
            </a:r>
          </a:p>
        </p:txBody>
      </p:sp>
      <p:sp>
        <p:nvSpPr>
          <p:cNvPr id="40" name="TextBox 39">
            <a:extLst>
              <a:ext uri="{FF2B5EF4-FFF2-40B4-BE49-F238E27FC236}">
                <a16:creationId xmlns:a16="http://schemas.microsoft.com/office/drawing/2014/main" id="{CECCD2E2-058A-8563-88A6-591084BB2145}"/>
              </a:ext>
            </a:extLst>
          </p:cNvPr>
          <p:cNvSpPr txBox="1"/>
          <p:nvPr/>
        </p:nvSpPr>
        <p:spPr bwMode="auto">
          <a:xfrm>
            <a:off x="2958873" y="1886007"/>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A428D</a:t>
            </a:r>
          </a:p>
        </p:txBody>
      </p:sp>
      <p:sp>
        <p:nvSpPr>
          <p:cNvPr id="41" name="TextBox 40">
            <a:extLst>
              <a:ext uri="{FF2B5EF4-FFF2-40B4-BE49-F238E27FC236}">
                <a16:creationId xmlns:a16="http://schemas.microsoft.com/office/drawing/2014/main" id="{78DC2A01-7D63-6CCE-1417-3CD5405BAEAC}"/>
              </a:ext>
            </a:extLst>
          </p:cNvPr>
          <p:cNvSpPr txBox="1"/>
          <p:nvPr/>
        </p:nvSpPr>
        <p:spPr bwMode="auto">
          <a:xfrm>
            <a:off x="4262740" y="1880362"/>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T4741</a:t>
            </a:r>
          </a:p>
        </p:txBody>
      </p:sp>
      <p:sp>
        <p:nvSpPr>
          <p:cNvPr id="42" name="TextBox 41">
            <a:extLst>
              <a:ext uri="{FF2B5EF4-FFF2-40B4-BE49-F238E27FC236}">
                <a16:creationId xmlns:a16="http://schemas.microsoft.com/office/drawing/2014/main" id="{295471D8-5CF6-6B07-20C1-41E8F688F186}"/>
              </a:ext>
            </a:extLst>
          </p:cNvPr>
          <p:cNvSpPr txBox="1"/>
          <p:nvPr/>
        </p:nvSpPr>
        <p:spPr bwMode="auto">
          <a:xfrm>
            <a:off x="4844119" y="3195517"/>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L528W</a:t>
            </a:r>
          </a:p>
        </p:txBody>
      </p:sp>
      <p:sp>
        <p:nvSpPr>
          <p:cNvPr id="43" name="TextBox 42">
            <a:extLst>
              <a:ext uri="{FF2B5EF4-FFF2-40B4-BE49-F238E27FC236}">
                <a16:creationId xmlns:a16="http://schemas.microsoft.com/office/drawing/2014/main" id="{F268EFE1-38B5-B50D-5CF8-ECB4C6311358}"/>
              </a:ext>
            </a:extLst>
          </p:cNvPr>
          <p:cNvSpPr txBox="1"/>
          <p:nvPr/>
        </p:nvSpPr>
        <p:spPr bwMode="auto">
          <a:xfrm>
            <a:off x="3890208" y="3302761"/>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M437R</a:t>
            </a:r>
          </a:p>
        </p:txBody>
      </p:sp>
      <p:sp>
        <p:nvSpPr>
          <p:cNvPr id="44" name="TextBox 43">
            <a:extLst>
              <a:ext uri="{FF2B5EF4-FFF2-40B4-BE49-F238E27FC236}">
                <a16:creationId xmlns:a16="http://schemas.microsoft.com/office/drawing/2014/main" id="{E487C114-6794-6C99-4730-D0B1E4BBA947}"/>
              </a:ext>
            </a:extLst>
          </p:cNvPr>
          <p:cNvSpPr txBox="1"/>
          <p:nvPr/>
        </p:nvSpPr>
        <p:spPr bwMode="auto">
          <a:xfrm>
            <a:off x="3094342" y="3240672"/>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V416L</a:t>
            </a:r>
          </a:p>
        </p:txBody>
      </p:sp>
      <p:sp>
        <p:nvSpPr>
          <p:cNvPr id="26" name="TextBox 25">
            <a:extLst>
              <a:ext uri="{FF2B5EF4-FFF2-40B4-BE49-F238E27FC236}">
                <a16:creationId xmlns:a16="http://schemas.microsoft.com/office/drawing/2014/main" id="{FC6B134F-FC5F-E348-C4C4-B7E942691F18}"/>
              </a:ext>
            </a:extLst>
          </p:cNvPr>
          <p:cNvSpPr txBox="1"/>
          <p:nvPr/>
        </p:nvSpPr>
        <p:spPr bwMode="auto">
          <a:xfrm>
            <a:off x="3526139" y="2453218"/>
            <a:ext cx="178364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Tyrosine Kinase Catalytic Domain</a:t>
            </a:r>
          </a:p>
        </p:txBody>
      </p:sp>
    </p:spTree>
    <p:extLst>
      <p:ext uri="{BB962C8B-B14F-4D97-AF65-F5344CB8AC3E}">
        <p14:creationId xmlns:p14="http://schemas.microsoft.com/office/powerpoint/2010/main" val="9564041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Select Ongoing Trials With Noncovalent BTK Inhibitors</a:t>
            </a:r>
          </a:p>
        </p:txBody>
      </p:sp>
      <p:sp>
        <p:nvSpPr>
          <p:cNvPr id="2" name="Content Placeholder 1">
            <a:extLst>
              <a:ext uri="{FF2B5EF4-FFF2-40B4-BE49-F238E27FC236}">
                <a16:creationId xmlns:a16="http://schemas.microsoft.com/office/drawing/2014/main" id="{042D4797-6237-649D-38C6-CCF4397D885F}"/>
              </a:ext>
            </a:extLst>
          </p:cNvPr>
          <p:cNvSpPr>
            <a:spLocks noGrp="1"/>
          </p:cNvSpPr>
          <p:nvPr>
            <p:ph idx="1"/>
          </p:nvPr>
        </p:nvSpPr>
        <p:spPr/>
        <p:txBody>
          <a:bodyPr/>
          <a:lstStyle/>
          <a:p>
            <a:r>
              <a:rPr lang="en-US" sz="2400" dirty="0"/>
              <a:t>Ongoing phase III BRUIN trials of pirtobrutinib in CLL/SLL</a:t>
            </a:r>
          </a:p>
          <a:p>
            <a:pPr lvl="1"/>
            <a:r>
              <a:rPr lang="en-US" sz="2200" dirty="0"/>
              <a:t>BRUIN CLL-321 (NCT04666038): pirtobrutinib vs idelalisib + R or BR; prior BTKi required</a:t>
            </a:r>
          </a:p>
          <a:p>
            <a:pPr lvl="1"/>
            <a:r>
              <a:rPr lang="en-US" sz="2200" dirty="0"/>
              <a:t>BRUIN CLL-322 (NCT04965493): venetoclax + R ± pirtobrutinib; prior BTKi allowed</a:t>
            </a:r>
          </a:p>
          <a:p>
            <a:pPr lvl="1"/>
            <a:r>
              <a:rPr lang="en-US" sz="2200" dirty="0"/>
              <a:t>BRUIN CLL-313 (NCT05023980): pirtobrutinib vs BR; treatment-naive patients</a:t>
            </a:r>
          </a:p>
          <a:p>
            <a:pPr lvl="1"/>
            <a:r>
              <a:rPr lang="en-US" sz="2200" dirty="0"/>
              <a:t>BRUIN CLL-314 (NCT05254743): pirtobrutinib vs ibrutinib; BTKi-naive patients</a:t>
            </a:r>
          </a:p>
          <a:p>
            <a:r>
              <a:rPr lang="en-US" sz="2400" dirty="0"/>
              <a:t>BELLWAVE-008 (NCT05624554): phase III trial of nemtabrutinib vs FCR or BR; previously untreated CLL (no </a:t>
            </a:r>
            <a:r>
              <a:rPr lang="en-US" sz="2400" i="1" dirty="0"/>
              <a:t>TP53</a:t>
            </a:r>
            <a:r>
              <a:rPr lang="en-US" sz="2400" dirty="0"/>
              <a:t> mutation/del(17p) (not yet recruiting)</a:t>
            </a:r>
          </a:p>
        </p:txBody>
      </p:sp>
    </p:spTree>
    <p:extLst>
      <p:ext uri="{BB962C8B-B14F-4D97-AF65-F5344CB8AC3E}">
        <p14:creationId xmlns:p14="http://schemas.microsoft.com/office/powerpoint/2010/main" val="8923110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EDA3C2B-7B13-250B-F395-A1CB4645BF5F}"/>
              </a:ext>
            </a:extLst>
          </p:cNvPr>
          <p:cNvSpPr>
            <a:spLocks noGrp="1"/>
          </p:cNvSpPr>
          <p:nvPr>
            <p:ph type="title"/>
          </p:nvPr>
        </p:nvSpPr>
        <p:spPr/>
        <p:txBody>
          <a:bodyPr/>
          <a:lstStyle/>
          <a:p>
            <a:r>
              <a:rPr lang="en-GB" dirty="0"/>
              <a:t>Conclusions</a:t>
            </a:r>
          </a:p>
        </p:txBody>
      </p:sp>
      <p:sp>
        <p:nvSpPr>
          <p:cNvPr id="5" name="Content Placeholder 4">
            <a:extLst>
              <a:ext uri="{FF2B5EF4-FFF2-40B4-BE49-F238E27FC236}">
                <a16:creationId xmlns:a16="http://schemas.microsoft.com/office/drawing/2014/main" id="{2837EA14-9CC5-F322-50B1-24E4A32CDDB6}"/>
              </a:ext>
            </a:extLst>
          </p:cNvPr>
          <p:cNvSpPr>
            <a:spLocks noGrp="1"/>
          </p:cNvSpPr>
          <p:nvPr>
            <p:ph idx="1"/>
          </p:nvPr>
        </p:nvSpPr>
        <p:spPr/>
        <p:txBody>
          <a:bodyPr/>
          <a:lstStyle/>
          <a:p>
            <a:r>
              <a:rPr lang="en-US" sz="2000" dirty="0"/>
              <a:t>BTK inhibitors target a major vulnerability of CLL, thereby providing a highly effective treatment option in first line and relapse</a:t>
            </a:r>
          </a:p>
          <a:p>
            <a:r>
              <a:rPr lang="en-US" sz="2000" dirty="0"/>
              <a:t>Continuous BTK inhibitor monotherapy has shown superiority vs CIT in several randomized studies</a:t>
            </a:r>
          </a:p>
          <a:p>
            <a:r>
              <a:rPr lang="en-US" sz="2000" dirty="0"/>
              <a:t>Cardiovascular toxicity remains an important caveat of covalent BTK inhibitors</a:t>
            </a:r>
          </a:p>
          <a:p>
            <a:r>
              <a:rPr lang="en-US" sz="2000" dirty="0"/>
              <a:t>Second-generation BTK inhibitors are safer to deliver and at least as effective as ibrutinib and can be valuable with ibrutinib intolerance</a:t>
            </a:r>
          </a:p>
          <a:p>
            <a:pPr lvl="0" fontAlgn="auto">
              <a:buClrTx/>
              <a:defRPr/>
            </a:pPr>
            <a:r>
              <a:rPr lang="en-US" sz="2000" kern="1200" dirty="0">
                <a:solidFill>
                  <a:prstClr val="black"/>
                </a:solidFill>
                <a:latin typeface="Calibri" panose="020F0502020204030204"/>
              </a:rPr>
              <a:t>A thorough clinical history encompassing comorbidities is of the utmost importance when considering therapy for patients with CLL</a:t>
            </a:r>
          </a:p>
          <a:p>
            <a:pPr lvl="0" fontAlgn="auto">
              <a:buClrTx/>
              <a:defRPr/>
            </a:pPr>
            <a:r>
              <a:rPr lang="en-US" sz="2000" kern="1200" dirty="0">
                <a:solidFill>
                  <a:prstClr val="black"/>
                </a:solidFill>
                <a:latin typeface="Calibri" panose="020F0502020204030204"/>
              </a:rPr>
              <a:t>Patients with problematic arrhythmias or poorly controlled hypertension may do better with other treatment modalities (eg, BCL-2 inhibition)</a:t>
            </a:r>
          </a:p>
          <a:p>
            <a:pPr lvl="0" fontAlgn="auto">
              <a:buClrTx/>
              <a:defRPr/>
            </a:pPr>
            <a:r>
              <a:rPr lang="en-US" sz="2000" kern="1200" dirty="0">
                <a:solidFill>
                  <a:prstClr val="black"/>
                </a:solidFill>
                <a:latin typeface="Calibri" panose="020F0502020204030204"/>
              </a:rPr>
              <a:t>Given the impressive efficacy of BTK inhibitors in the treatment of CLL, appropriate management of BTK inhibitor</a:t>
            </a:r>
            <a:r>
              <a:rPr lang="en-US" sz="2000" kern="1200" dirty="0">
                <a:solidFill>
                  <a:prstClr val="black"/>
                </a:solidFill>
                <a:latin typeface="Arial" panose="020B0604020202020204" pitchFamily="34" charset="0"/>
                <a:cs typeface="Arial" panose="020B0604020202020204" pitchFamily="34" charset="0"/>
              </a:rPr>
              <a:t>–</a:t>
            </a:r>
            <a:r>
              <a:rPr lang="en-US" sz="2000" kern="1200" dirty="0">
                <a:solidFill>
                  <a:prstClr val="black"/>
                </a:solidFill>
                <a:latin typeface="Calibri" panose="020F0502020204030204"/>
              </a:rPr>
              <a:t>emergent toxicities is of critical importance, as this class will remain a mainstay of therapy</a:t>
            </a:r>
          </a:p>
          <a:p>
            <a:endParaRPr lang="en-US" sz="2000" dirty="0"/>
          </a:p>
        </p:txBody>
      </p:sp>
    </p:spTree>
    <p:extLst>
      <p:ext uri="{BB962C8B-B14F-4D97-AF65-F5344CB8AC3E}">
        <p14:creationId xmlns:p14="http://schemas.microsoft.com/office/powerpoint/2010/main" val="13457286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BTK Inhibitors for CLL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400" dirty="0">
                <a:solidFill>
                  <a:schemeClr val="accent3"/>
                </a:solidFill>
              </a:rPr>
              <a:t>Expert commentary </a:t>
            </a:r>
            <a:r>
              <a:rPr lang="en-US" sz="2400" b="0" dirty="0"/>
              <a:t>on key topics in the use of BTK inhibitors in clinical practice (</a:t>
            </a:r>
            <a:r>
              <a:rPr lang="en-US" sz="2400" b="0" i="1" dirty="0"/>
              <a:t>coming soon)</a:t>
            </a:r>
            <a:endParaRPr lang="en-US" sz="2400" b="0" dirty="0"/>
          </a:p>
          <a:p>
            <a:pPr>
              <a:buClr>
                <a:schemeClr val="tx2">
                  <a:lumMod val="20000"/>
                  <a:lumOff val="80000"/>
                </a:schemeClr>
              </a:buClr>
              <a:defRPr/>
            </a:pPr>
            <a:r>
              <a:rPr lang="en-US" sz="2400" dirty="0">
                <a:solidFill>
                  <a:schemeClr val="accent3"/>
                </a:solidFill>
              </a:rPr>
              <a:t>Interactive Decision Support Tools </a:t>
            </a:r>
            <a:r>
              <a:rPr lang="en-US" sz="2400" b="0" dirty="0"/>
              <a:t>featuring the recommendations of 5 global experts on selecting therapy for patients with CLL and managing specific toxicities associated with BTK inhibitors (</a:t>
            </a:r>
            <a:r>
              <a:rPr lang="en-US" sz="2400" b="0" i="1" dirty="0"/>
              <a:t>coming soon</a:t>
            </a:r>
            <a:r>
              <a:rPr lang="en-US" sz="2400" b="0" dirty="0"/>
              <a:t>)</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5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7.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8.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9.xml><?xml version="1.0" encoding="utf-8"?>
<a:theme xmlns:a="http://schemas.openxmlformats.org/drawingml/2006/main" name="9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0.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1.xml><?xml version="1.0" encoding="utf-8"?>
<a:theme xmlns:a="http://schemas.openxmlformats.org/drawingml/2006/main" name="4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2.xml><?xml version="1.0" encoding="utf-8"?>
<a:theme xmlns:a="http://schemas.openxmlformats.org/drawingml/2006/main" name="7_2017_HTAA_Diabetes">
  <a:themeElements>
    <a:clrScheme name="Custom 10">
      <a:dk1>
        <a:srgbClr val="455560"/>
      </a:dk1>
      <a:lt1>
        <a:srgbClr val="FFFFFF"/>
      </a:lt1>
      <a:dk2>
        <a:srgbClr val="000000"/>
      </a:dk2>
      <a:lt2>
        <a:srgbClr val="CDCDCF"/>
      </a:lt2>
      <a:accent1>
        <a:srgbClr val="0054A0"/>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7">
    <a:dk1>
      <a:srgbClr val="000000"/>
    </a:dk1>
    <a:lt1>
      <a:sysClr val="window" lastClr="FFFFFF"/>
    </a:lt1>
    <a:dk2>
      <a:srgbClr val="09345A"/>
    </a:dk2>
    <a:lt2>
      <a:srgbClr val="F0F0F4"/>
    </a:lt2>
    <a:accent1>
      <a:srgbClr val="09345A"/>
    </a:accent1>
    <a:accent2>
      <a:srgbClr val="1168B3"/>
    </a:accent2>
    <a:accent3>
      <a:srgbClr val="D77624"/>
    </a:accent3>
    <a:accent4>
      <a:srgbClr val="0C813D"/>
    </a:accent4>
    <a:accent5>
      <a:srgbClr val="5C1867"/>
    </a:accent5>
    <a:accent6>
      <a:srgbClr val="510B11"/>
    </a:accent6>
    <a:hlink>
      <a:srgbClr val="00689E"/>
    </a:hlink>
    <a:folHlink>
      <a:srgbClr val="007A4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A207601CAC8F4487F91F6563E9896E" ma:contentTypeVersion="1" ma:contentTypeDescription="Create a new document." ma:contentTypeScope="" ma:versionID="56d031bb68543ef2e6c0755cfb508d47">
  <xsd:schema xmlns:xsd="http://www.w3.org/2001/XMLSchema" xmlns:xs="http://www.w3.org/2001/XMLSchema" xmlns:p="http://schemas.microsoft.com/office/2006/metadata/properties" xmlns:ns2="d54cbe69-32bd-412a-b004-9152f949605e" xmlns:ns3="ff072d2d-a83c-42e5-aefb-d4815cf7f04c" targetNamespace="http://schemas.microsoft.com/office/2006/metadata/properties" ma:root="true" ma:fieldsID="f43d79fb09c1a197cdd87231b1086e1f" ns2:_="" ns3:_="">
    <xsd:import namespace="d54cbe69-32bd-412a-b004-9152f949605e"/>
    <xsd:import namespace="ff072d2d-a83c-42e5-aefb-d4815cf7f04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f072d2d-a83c-42e5-aefb-d4815cf7f04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56M7VY3CDVN5-1044511146-5</_dlc_DocId>
    <_dlc_DocIdUrl xmlns="d54cbe69-32bd-412a-b004-9152f949605e">
      <Url>https://intranet.clinicaloptions.com/mews/oncology/ONC_2023_CLL_Global_CLL_and_BTK_Tools_DT_(PRP5720)/CME-certified_Text_Module_with_polling-embedded_slides/_layouts/15/DocIdRedir.aspx?ID=56M7VY3CDVN5-1044511146-5</Url>
      <Description>56M7VY3CDVN5-1044511146-5</Description>
    </_dlc_DocIdUrl>
    <Document_x0020_Category xmlns="ff072d2d-a83c-42e5-aefb-d4815cf7f04c">Slides - Online (non-CME)</Document_x0020_Category>
  </documentManagement>
</p:properties>
</file>

<file path=customXml/itemProps1.xml><?xml version="1.0" encoding="utf-8"?>
<ds:datastoreItem xmlns:ds="http://schemas.openxmlformats.org/officeDocument/2006/customXml" ds:itemID="{1A30BE8A-2496-4542-81AA-DB5C68DD52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f072d2d-a83c-42e5-aefb-d4815cf7f0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71F70D5-0182-432F-BA85-F2C9E931BC33}">
  <ds:schemaRefs>
    <ds:schemaRef ds:uri="http://schemas.microsoft.com/sharepoint/event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d54cbe69-32bd-412a-b004-9152f949605e"/>
    <ds:schemaRef ds:uri="http://schemas.microsoft.com/office/2006/metadata/properties"/>
    <ds:schemaRef ds:uri="http://purl.org/dc/elements/1.1/"/>
    <ds:schemaRef ds:uri="http://schemas.microsoft.com/office/infopath/2007/PartnerControls"/>
    <ds:schemaRef ds:uri="http://www.w3.org/XML/1998/namespace"/>
    <ds:schemaRef ds:uri="ff072d2d-a83c-42e5-aefb-d4815cf7f04c"/>
    <ds:schemaRef ds:uri="http://schemas.microsoft.com/office/2006/documentManagement/types"/>
    <ds:schemaRef ds:uri="http://purl.org/dc/dcmitype/"/>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24584</TotalTime>
  <Words>6712</Words>
  <Application>Microsoft Office PowerPoint</Application>
  <PresentationFormat>Widescreen</PresentationFormat>
  <Paragraphs>1366</Paragraphs>
  <Slides>45</Slides>
  <Notes>42</Notes>
  <HiddenSlides>0</HiddenSlides>
  <MMClips>0</MMClips>
  <ScaleCrop>false</ScaleCrop>
  <HeadingPairs>
    <vt:vector size="6" baseType="variant">
      <vt:variant>
        <vt:lpstr>Fonts Used</vt:lpstr>
      </vt:variant>
      <vt:variant>
        <vt:i4>11</vt:i4>
      </vt:variant>
      <vt:variant>
        <vt:lpstr>Theme</vt:lpstr>
      </vt:variant>
      <vt:variant>
        <vt:i4>12</vt:i4>
      </vt:variant>
      <vt:variant>
        <vt:lpstr>Slide Titles</vt:lpstr>
      </vt:variant>
      <vt:variant>
        <vt:i4>45</vt:i4>
      </vt:variant>
    </vt:vector>
  </HeadingPairs>
  <TitlesOfParts>
    <vt:vector size="68" baseType="lpstr">
      <vt:lpstr> calibri</vt:lpstr>
      <vt:lpstr>acumin-pro</vt:lpstr>
      <vt:lpstr>Arial</vt:lpstr>
      <vt:lpstr>Calibri</vt:lpstr>
      <vt:lpstr>Google Sans</vt:lpstr>
      <vt:lpstr>Noto Sans</vt:lpstr>
      <vt:lpstr>Roboto</vt:lpstr>
      <vt:lpstr>Roboto Bold</vt:lpstr>
      <vt:lpstr>Times</vt:lpstr>
      <vt:lpstr>Times-Roman</vt:lpstr>
      <vt:lpstr>Wingdings</vt:lpstr>
      <vt:lpstr>2022_CCO_Template</vt:lpstr>
      <vt:lpstr>2017_HTAA_Diabetes</vt:lpstr>
      <vt:lpstr>5_2017_HTAA_Diabetes</vt:lpstr>
      <vt:lpstr>1_2017_HTAA_Diabetes</vt:lpstr>
      <vt:lpstr>2_2017_HTAA_Diabetes</vt:lpstr>
      <vt:lpstr>1_2022_CCO_Template</vt:lpstr>
      <vt:lpstr>3_2017_HTAA_Diabetes</vt:lpstr>
      <vt:lpstr>2_2022_CCO_Template</vt:lpstr>
      <vt:lpstr>9_2017_HTAA_Diabetes</vt:lpstr>
      <vt:lpstr>3_2022_CCO_Template</vt:lpstr>
      <vt:lpstr>4_2022_CCO_Template</vt:lpstr>
      <vt:lpstr>7_2017_HTAA_Diabetes</vt:lpstr>
      <vt:lpstr>BTK Inhibitor Therapy for Patients With CLL:  A Global Perspective</vt:lpstr>
      <vt:lpstr>About These Slides</vt:lpstr>
      <vt:lpstr>Faculty Disclosures</vt:lpstr>
      <vt:lpstr>Overview of BTK Inhibitors</vt:lpstr>
      <vt:lpstr>BTK Inhibitors for CLL/SLL: Regulatory Status</vt:lpstr>
      <vt:lpstr>Kinase Selectivity of BTK Inhibitors in Vitro</vt:lpstr>
      <vt:lpstr>ESMO CLL Guideline 2020</vt:lpstr>
      <vt:lpstr>Ibrutinib Is Superior to Chemoimmunotherapy</vt:lpstr>
      <vt:lpstr>E1912: Ibrutinib + Rituximab vs FCR for  Treatment Naive CLL</vt:lpstr>
      <vt:lpstr>A041202: Ibrutinib ± Rituximab vs BR in Previously Untreated Older Patients With CLL</vt:lpstr>
      <vt:lpstr>ELEVATE-TN: Frontline Acalabrutinib ± Obinutuzumab vs CIT for Patients With CLL</vt:lpstr>
      <vt:lpstr>Depth of Response vs Ongoing Treatment in  TP53 Mutated and del17p CLL</vt:lpstr>
      <vt:lpstr>SEQUOIA: Next-Generation Covalent BTK Inhibitor Zanubrutinib</vt:lpstr>
      <vt:lpstr>Which Therapy Is the Best Initial Therapy?</vt:lpstr>
      <vt:lpstr>What About Relapsed Disease?</vt:lpstr>
      <vt:lpstr>Current Guidelines: BTK Inhibitors and Venetoclax-Based Regimens Are Preferred Options for R/R CLL</vt:lpstr>
      <vt:lpstr>Considerations for Patients With R/R CLL</vt:lpstr>
      <vt:lpstr>Safety Considerations for BTK Inhibitors in the Management of CLL/SLL </vt:lpstr>
      <vt:lpstr>Why Planning for Sequential Therapy Is Important Therapeutic Intolerance, Resistance at Progression</vt:lpstr>
      <vt:lpstr>Ibrutinib Toxicity and Discontinuation</vt:lpstr>
      <vt:lpstr>ACE-CL-208: Sequential Use of Acalabrutinib in Patients With Ibrutinib Intolerance Is Safe and Effective</vt:lpstr>
      <vt:lpstr>Zanubrutinib Efficacy in the Setting of Previous  BTK Inhibitor Intolerance</vt:lpstr>
      <vt:lpstr>BTK Inhibitor Head-to Head Comparisons:  Acalabrutinib vs Ibrutinib (ELEVATE-RR)</vt:lpstr>
      <vt:lpstr>BTK Inhibitor Head-to-Head Comparisons: ELEVATE-RR</vt:lpstr>
      <vt:lpstr>BTK Inhibitor Head-to-Head Comparisons:  Zanubrutinib vs Ibrutinib (ALPINE)</vt:lpstr>
      <vt:lpstr>BTK Inhibitor Head-to-Head Comparisons: ALPINE</vt:lpstr>
      <vt:lpstr>Management of Atrial Fibrillation in CLL</vt:lpstr>
      <vt:lpstr>Hypertension With BTK Inhibitor Therapy in CLL</vt:lpstr>
      <vt:lpstr>Bleeding Risk With BTK Inhibitor Therapy in CLL</vt:lpstr>
      <vt:lpstr>Management of Bleeding Risk With BTK Inhibitor Therapy in CLL</vt:lpstr>
      <vt:lpstr>Infection and Diarrhea With BTK Inhibitor Therapy in CLL</vt:lpstr>
      <vt:lpstr>Fatigue and Arthralgias/Myalgias With BTK Inhibitor Therapy in CLL</vt:lpstr>
      <vt:lpstr>Cytopenias, Dermatologic Manifestations, and  Headache With BTK Inhibitor Therapy in CLL</vt:lpstr>
      <vt:lpstr>Impact of BTK Inhibitor Dose Modification and Temporary Interruption of Therapy on Clinical Outcomes</vt:lpstr>
      <vt:lpstr>Dose Modifications for Nonhematologic AEs</vt:lpstr>
      <vt:lpstr>Noncovalent BTK Inhibitor Strategies</vt:lpstr>
      <vt:lpstr>BRUIN: Pirtobrutinib for Previously Treated CLL/SLL</vt:lpstr>
      <vt:lpstr>BRUIN CLL/SLL: PFS</vt:lpstr>
      <vt:lpstr>PowerPoint Presentation</vt:lpstr>
      <vt:lpstr>BRUIN CLL/SLL: Safety in All Treated Patients</vt:lpstr>
      <vt:lpstr>BELLWAVE-001: Nemtabrutinib for R/R CLL</vt:lpstr>
      <vt:lpstr>Noncovalent BTK Inhibitors</vt:lpstr>
      <vt:lpstr>Select Ongoing Trials With Noncovalent BTK Inhibitors</vt:lpstr>
      <vt:lpstr>Conclusions</vt:lpstr>
      <vt:lpstr>Go Online for More CCO  Coverage of BTK Inhibitors for CLL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Slide Template 2022</dc:title>
  <dc:creator>Preferred User</dc:creator>
  <cp:lastModifiedBy>Ryan Topping</cp:lastModifiedBy>
  <cp:revision>627</cp:revision>
  <cp:lastPrinted>2016-09-26T20:21:49Z</cp:lastPrinted>
  <dcterms:created xsi:type="dcterms:W3CDTF">2005-05-27T15:08:01Z</dcterms:created>
  <dcterms:modified xsi:type="dcterms:W3CDTF">2023-05-18T17:14:51Z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96f56894-b3b1-4827-a313-43411ec8e95c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0x0101008BA207601CAC8F4487F91F6563E9896E</vt:lpwstr>
  </property>
</Properties>
</file>